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85" r:id="rId5"/>
    <p:sldId id="286" r:id="rId6"/>
    <p:sldId id="262" r:id="rId7"/>
    <p:sldId id="269" r:id="rId8"/>
    <p:sldId id="261"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70" autoAdjust="0"/>
  </p:normalViewPr>
  <p:slideViewPr>
    <p:cSldViewPr showGuides="1">
      <p:cViewPr varScale="1">
        <p:scale>
          <a:sx n="36" d="100"/>
          <a:sy n="36" d="100"/>
        </p:scale>
        <p:origin x="-1660" y="-68"/>
      </p:cViewPr>
      <p:guideLst>
        <p:guide orient="horz" pos="2160"/>
        <p:guide pos="2880"/>
      </p:guideLst>
    </p:cSldViewPr>
  </p:slideViewPr>
  <p:notesTextViewPr>
    <p:cViewPr>
      <p:scale>
        <a:sx n="1" d="1"/>
        <a:sy n="1" d="1"/>
      </p:scale>
      <p:origin x="0" y="0"/>
    </p:cViewPr>
  </p:notesTextViewPr>
  <p:notesViewPr>
    <p:cSldViewPr showGuides="1">
      <p:cViewPr varScale="1">
        <p:scale>
          <a:sx n="48" d="100"/>
          <a:sy n="48" d="100"/>
        </p:scale>
        <p:origin x="-2252" y="-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2DB261-F14F-47E6-9379-A994F83862B0}" type="datetimeFigureOut">
              <a:rPr lang="en-US" smtClean="0"/>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743F6-EB46-4B19-BF15-70C19718D501}" type="slidenum">
              <a:rPr lang="en-US" smtClean="0"/>
              <a:t>‹#›</a:t>
            </a:fld>
            <a:endParaRPr lang="en-US"/>
          </a:p>
        </p:txBody>
      </p:sp>
    </p:spTree>
    <p:extLst>
      <p:ext uri="{BB962C8B-B14F-4D97-AF65-F5344CB8AC3E}">
        <p14:creationId xmlns:p14="http://schemas.microsoft.com/office/powerpoint/2010/main" val="321713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c.gov/hiv/library/reports/surveilla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0" dirty="0" smtClean="0">
                <a:solidFill>
                  <a:srgbClr val="FFFF00"/>
                </a:solidFill>
              </a:rPr>
              <a:t>This presentation is intended to provide a general overview of the epidemiology of Human Immunodeficiency Virus (HIV) Disease in Los Angeles County (LAC).  </a:t>
            </a:r>
          </a:p>
          <a:p>
            <a:endParaRPr lang="en-US" altLang="zh-TW" b="0" dirty="0" smtClean="0">
              <a:solidFill>
                <a:srgbClr val="FFFF00"/>
              </a:solidFill>
            </a:endParaRPr>
          </a:p>
          <a:p>
            <a:r>
              <a:rPr lang="en-US" altLang="zh-TW" b="0" dirty="0" smtClean="0">
                <a:solidFill>
                  <a:srgbClr val="FFFF00"/>
                </a:solidFill>
              </a:rPr>
              <a:t>Data are provided by the Division of HIV and STD Programs (DHSP)/ HIV Epidemiology located at 600 South Commonwealth Avenue, Suite 1260, Los Angeles, CA 90005.  </a:t>
            </a:r>
          </a:p>
          <a:p>
            <a:endParaRPr lang="en-US" altLang="zh-TW" b="0" dirty="0" smtClean="0">
              <a:solidFill>
                <a:srgbClr val="FFFF00"/>
              </a:solidFill>
            </a:endParaRPr>
          </a:p>
          <a:p>
            <a:r>
              <a:rPr lang="en-US" altLang="zh-TW" b="0" dirty="0" smtClean="0">
                <a:solidFill>
                  <a:srgbClr val="FFFF00"/>
                </a:solidFill>
              </a:rPr>
              <a:t>Notes are provided for each slide, intending to provide a clear interpretation of the data presented on the slides.  </a:t>
            </a:r>
          </a:p>
          <a:p>
            <a:endParaRPr lang="en-US" altLang="zh-TW" b="0" dirty="0" smtClean="0">
              <a:solidFill>
                <a:srgbClr val="FFFF00"/>
              </a:solidFill>
            </a:endParaRPr>
          </a:p>
          <a:p>
            <a:r>
              <a:rPr lang="en-US" altLang="zh-TW" b="0" dirty="0" smtClean="0">
                <a:solidFill>
                  <a:srgbClr val="FFFF00"/>
                </a:solidFill>
              </a:rPr>
              <a:t>Please note that data for years 2011 through 2013 are provisional due to reporting delays.</a:t>
            </a:r>
          </a:p>
          <a:p>
            <a:endParaRPr lang="en-US" altLang="zh-TW" b="0" dirty="0" smtClean="0">
              <a:solidFill>
                <a:srgbClr val="FFFF00"/>
              </a:solidFill>
            </a:endParaRPr>
          </a:p>
          <a:p>
            <a:r>
              <a:rPr lang="en-US" altLang="zh-TW" b="0" dirty="0" smtClean="0">
                <a:solidFill>
                  <a:srgbClr val="FFFF00"/>
                </a:solidFill>
              </a:rPr>
              <a:t>If you need additional data, please complete our online data request form available on our website at http://publichealth.lacounty.gov/dhsp/DataRequest.htm</a:t>
            </a:r>
          </a:p>
          <a:p>
            <a:endParaRPr lang="en-US" altLang="zh-TW" b="0" dirty="0" smtClean="0"/>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1</a:t>
            </a:fld>
            <a:endParaRPr lang="en-US"/>
          </a:p>
        </p:txBody>
      </p:sp>
    </p:spTree>
    <p:extLst>
      <p:ext uri="{BB962C8B-B14F-4D97-AF65-F5344CB8AC3E}">
        <p14:creationId xmlns:p14="http://schemas.microsoft.com/office/powerpoint/2010/main" val="1863725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b="0" dirty="0" smtClean="0">
                <a:solidFill>
                  <a:srgbClr val="FFFF00"/>
                </a:solidFill>
                <a:latin typeface="+mn-lt"/>
              </a:rPr>
              <a:t>This slide shows the trends of the number of persons living with HIV</a:t>
            </a:r>
            <a:r>
              <a:rPr lang="en-US" b="0" baseline="0" dirty="0" smtClean="0">
                <a:solidFill>
                  <a:srgbClr val="FFFF00"/>
                </a:solidFill>
                <a:latin typeface="+mn-lt"/>
              </a:rPr>
              <a:t> infection </a:t>
            </a:r>
            <a:r>
              <a:rPr lang="en-US" b="0" dirty="0" smtClean="0">
                <a:solidFill>
                  <a:srgbClr val="FFFF00"/>
                </a:solidFill>
                <a:latin typeface="+mn-lt"/>
              </a:rPr>
              <a:t>and stage 3 (AIDS) alone,</a:t>
            </a:r>
            <a:r>
              <a:rPr lang="en-US" b="0" baseline="0" dirty="0" smtClean="0">
                <a:solidFill>
                  <a:srgbClr val="FFFF00"/>
                </a:solidFill>
                <a:latin typeface="+mn-lt"/>
              </a:rPr>
              <a:t> </a:t>
            </a:r>
            <a:r>
              <a:rPr lang="en-US" b="0" dirty="0" smtClean="0">
                <a:solidFill>
                  <a:srgbClr val="FFFF00"/>
                </a:solidFill>
                <a:latin typeface="+mn-lt"/>
              </a:rPr>
              <a:t>by year, in Los Angeles County, from 1991</a:t>
            </a:r>
            <a:r>
              <a:rPr lang="en-US" b="0" baseline="0" dirty="0" smtClean="0">
                <a:solidFill>
                  <a:srgbClr val="FFFF00"/>
                </a:solidFill>
                <a:latin typeface="+mn-lt"/>
              </a:rPr>
              <a:t> through </a:t>
            </a:r>
            <a:r>
              <a:rPr lang="en-US" b="0" dirty="0" smtClean="0">
                <a:solidFill>
                  <a:srgbClr val="FFFF00"/>
                </a:solidFill>
                <a:latin typeface="+mn-lt"/>
              </a:rPr>
              <a:t>2013.</a:t>
            </a:r>
          </a:p>
          <a:p>
            <a:pPr>
              <a:spcBef>
                <a:spcPct val="50000"/>
              </a:spcBef>
            </a:pPr>
            <a:endParaRPr lang="en-US" b="0" dirty="0" smtClean="0">
              <a:solidFill>
                <a:srgbClr val="FFFF00"/>
              </a:solidFill>
              <a:latin typeface="+mn-lt"/>
            </a:endParaRPr>
          </a:p>
          <a:p>
            <a:pPr>
              <a:spcBef>
                <a:spcPct val="50000"/>
              </a:spcBef>
            </a:pPr>
            <a:r>
              <a:rPr lang="en-US" b="0" dirty="0" smtClean="0">
                <a:solidFill>
                  <a:srgbClr val="FFFF00"/>
                </a:solidFill>
                <a:latin typeface="+mn-lt"/>
              </a:rPr>
              <a:t>The number of persons living with HIV</a:t>
            </a:r>
            <a:r>
              <a:rPr lang="en-US" b="0" baseline="0" dirty="0" smtClean="0">
                <a:solidFill>
                  <a:srgbClr val="FFFF00"/>
                </a:solidFill>
                <a:latin typeface="+mn-lt"/>
              </a:rPr>
              <a:t> infection </a:t>
            </a:r>
            <a:r>
              <a:rPr lang="en-US" b="0" dirty="0" smtClean="0">
                <a:solidFill>
                  <a:srgbClr val="FFFF00"/>
                </a:solidFill>
                <a:latin typeface="+mn-lt"/>
              </a:rPr>
              <a:t>and stage 3 (AIDS) alone, depicted by the </a:t>
            </a:r>
            <a:r>
              <a:rPr lang="en-US" b="0" u="sng" dirty="0" smtClean="0">
                <a:solidFill>
                  <a:srgbClr val="FFFF00"/>
                </a:solidFill>
                <a:latin typeface="+mn-lt"/>
              </a:rPr>
              <a:t>blue</a:t>
            </a:r>
            <a:r>
              <a:rPr lang="en-US" b="0" dirty="0" smtClean="0">
                <a:solidFill>
                  <a:srgbClr val="FFFF00"/>
                </a:solidFill>
                <a:latin typeface="+mn-lt"/>
              </a:rPr>
              <a:t> and green lines, respectively, has grown steadily since 1991.</a:t>
            </a:r>
          </a:p>
          <a:p>
            <a:pPr defTabSz="931774" eaLnBrk="0" fontAlgn="base" hangingPunct="0">
              <a:spcBef>
                <a:spcPct val="50000"/>
              </a:spcBef>
              <a:spcAft>
                <a:spcPct val="0"/>
              </a:spcAft>
              <a:defRPr/>
            </a:pPr>
            <a:endParaRPr lang="en-US" b="0" strike="noStrike" dirty="0" smtClean="0">
              <a:solidFill>
                <a:srgbClr val="FFFF00"/>
              </a:solidFill>
              <a:latin typeface="+mn-lt"/>
            </a:endParaRPr>
          </a:p>
          <a:p>
            <a:pPr marL="0" marR="0" indent="0" algn="l" defTabSz="931774" rtl="0" eaLnBrk="0" fontAlgn="base" latinLnBrk="0" hangingPunct="0">
              <a:lnSpc>
                <a:spcPct val="100000"/>
              </a:lnSpc>
              <a:spcBef>
                <a:spcPct val="50000"/>
              </a:spcBef>
              <a:spcAft>
                <a:spcPct val="0"/>
              </a:spcAft>
              <a:buClrTx/>
              <a:buSzTx/>
              <a:buFontTx/>
              <a:buNone/>
              <a:tabLst/>
              <a:defRPr/>
            </a:pPr>
            <a:r>
              <a:rPr lang="en-US" b="0" dirty="0" smtClean="0">
                <a:solidFill>
                  <a:srgbClr val="FFFF00"/>
                </a:solidFill>
                <a:latin typeface="+mn-lt"/>
              </a:rPr>
              <a:t>Beginning in 1996, </a:t>
            </a:r>
            <a:r>
              <a:rPr lang="en-US" b="0" strike="noStrike" dirty="0" smtClean="0">
                <a:solidFill>
                  <a:srgbClr val="FFFF00"/>
                </a:solidFill>
                <a:latin typeface="+mn-lt"/>
              </a:rPr>
              <a:t>there is an</a:t>
            </a:r>
            <a:r>
              <a:rPr lang="en-US" b="0" strike="noStrike" baseline="0" dirty="0" smtClean="0">
                <a:solidFill>
                  <a:srgbClr val="FFFF00"/>
                </a:solidFill>
                <a:latin typeface="+mn-lt"/>
              </a:rPr>
              <a:t> increasingly </a:t>
            </a:r>
            <a:r>
              <a:rPr lang="en-US" b="0" strike="noStrike" dirty="0" smtClean="0">
                <a:solidFill>
                  <a:srgbClr val="FFFF00"/>
                </a:solidFill>
                <a:latin typeface="+mn-lt"/>
              </a:rPr>
              <a:t>widening gap between the number of persons living with stage 3 (AIDS) and those living with </a:t>
            </a:r>
            <a:r>
              <a:rPr lang="en-US" b="0" dirty="0" smtClean="0">
                <a:solidFill>
                  <a:srgbClr val="FFFF00"/>
                </a:solidFill>
                <a:latin typeface="+mn-lt"/>
              </a:rPr>
              <a:t>HIV</a:t>
            </a:r>
            <a:r>
              <a:rPr lang="en-US" b="0" baseline="0" dirty="0" smtClean="0">
                <a:solidFill>
                  <a:srgbClr val="FFFF00"/>
                </a:solidFill>
                <a:latin typeface="+mn-lt"/>
              </a:rPr>
              <a:t> infection</a:t>
            </a:r>
            <a:r>
              <a:rPr lang="en-US" b="0" strike="noStrike" dirty="0" smtClean="0">
                <a:solidFill>
                  <a:srgbClr val="FFFF00"/>
                </a:solidFill>
                <a:latin typeface="+mn-lt"/>
              </a:rPr>
              <a:t>.</a:t>
            </a:r>
            <a:r>
              <a:rPr lang="en-US" altLang="en-US" dirty="0" smtClean="0"/>
              <a:t> It is due in part to the success of highly active antiretroviral therapies, introduced in 1996, which has delayed the time of persons with HIV </a:t>
            </a:r>
            <a:r>
              <a:rPr lang="en-US" altLang="en-US" baseline="0" dirty="0" smtClean="0"/>
              <a:t>progress to stage 3 (AIDS).  The other reason is </a:t>
            </a:r>
            <a:r>
              <a:rPr lang="en-US" b="0" baseline="0" dirty="0" smtClean="0">
                <a:solidFill>
                  <a:srgbClr val="FFFF00"/>
                </a:solidFill>
                <a:latin typeface="+mn-lt"/>
              </a:rPr>
              <a:t>in California, non-AIDS HIV case surveillance was not in place prior to 2002. Therefore, some </a:t>
            </a:r>
            <a:r>
              <a:rPr lang="en-US" b="0" dirty="0" smtClean="0">
                <a:solidFill>
                  <a:srgbClr val="FFFF00"/>
                </a:solidFill>
                <a:latin typeface="+mn-lt"/>
              </a:rPr>
              <a:t>reported persons diagnosed with HIV infection prior to 2002 may have been misclassified as recent HIV diagnoses (after 2002).</a:t>
            </a:r>
          </a:p>
          <a:p>
            <a:pPr marL="0" marR="0" indent="0" algn="l" defTabSz="931774" rtl="0" eaLnBrk="0" fontAlgn="base" latinLnBrk="0" hangingPunct="0">
              <a:lnSpc>
                <a:spcPct val="100000"/>
              </a:lnSpc>
              <a:spcBef>
                <a:spcPct val="50000"/>
              </a:spcBef>
              <a:spcAft>
                <a:spcPct val="0"/>
              </a:spcAft>
              <a:buClrTx/>
              <a:buSzTx/>
              <a:buFontTx/>
              <a:buNone/>
              <a:tabLst/>
              <a:defRPr/>
            </a:pPr>
            <a:endParaRPr lang="en-US" b="0" dirty="0" smtClean="0">
              <a:solidFill>
                <a:srgbClr val="FFFF00"/>
              </a:solidFill>
              <a:latin typeface="+mn-lt"/>
            </a:endParaRPr>
          </a:p>
          <a:p>
            <a:pPr marL="0" marR="0" indent="0" algn="l" defTabSz="457200" rtl="0" eaLnBrk="1" fontAlgn="auto" latinLnBrk="0" hangingPunct="1">
              <a:lnSpc>
                <a:spcPct val="100000"/>
              </a:lnSpc>
              <a:spcBef>
                <a:spcPct val="50000"/>
              </a:spcBef>
              <a:spcAft>
                <a:spcPts val="0"/>
              </a:spcAft>
              <a:buClrTx/>
              <a:buSzTx/>
              <a:buFontTx/>
              <a:buNone/>
              <a:tabLst/>
              <a:defRPr/>
            </a:pPr>
            <a:r>
              <a:rPr lang="en-US" altLang="zh-TW" b="0" dirty="0" smtClean="0">
                <a:latin typeface="+mn-lt"/>
              </a:rPr>
              <a:t>Data for 2011 through</a:t>
            </a:r>
            <a:r>
              <a:rPr lang="en-US" altLang="zh-TW" b="0" baseline="0" dirty="0" smtClean="0">
                <a:latin typeface="+mn-lt"/>
              </a:rPr>
              <a:t> </a:t>
            </a:r>
            <a:r>
              <a:rPr lang="en-US" altLang="zh-TW" b="0" dirty="0" smtClean="0">
                <a:latin typeface="+mn-lt"/>
              </a:rPr>
              <a:t>2013 are provisional due to reporting delays.</a:t>
            </a:r>
            <a:endParaRPr lang="zh-TW" altLang="en-US" b="0" dirty="0" smtClean="0">
              <a:latin typeface="+mn-lt"/>
            </a:endParaRPr>
          </a:p>
          <a:p>
            <a:pPr>
              <a:spcBef>
                <a:spcPct val="50000"/>
              </a:spcBef>
            </a:pPr>
            <a:endParaRPr lang="en-US" b="0" dirty="0" smtClean="0">
              <a:solidFill>
                <a:srgbClr val="FFFF00"/>
              </a:solidFill>
              <a:latin typeface="+mn-lt"/>
            </a:endParaRPr>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11</a:t>
            </a:fld>
            <a:endParaRPr lang="en-US"/>
          </a:p>
        </p:txBody>
      </p:sp>
    </p:spTree>
    <p:extLst>
      <p:ext uri="{BB962C8B-B14F-4D97-AF65-F5344CB8AC3E}">
        <p14:creationId xmlns:p14="http://schemas.microsoft.com/office/powerpoint/2010/main" val="3740121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0" dirty="0" smtClean="0">
                <a:solidFill>
                  <a:srgbClr val="FFFF00"/>
                </a:solidFill>
                <a:latin typeface="+mn-lt"/>
              </a:rPr>
              <a:t>This slide shows the number of persons living with diagnosed HIV</a:t>
            </a:r>
            <a:r>
              <a:rPr lang="en-US" altLang="zh-TW" b="0" baseline="0" dirty="0" smtClean="0">
                <a:solidFill>
                  <a:srgbClr val="FFFF00"/>
                </a:solidFill>
                <a:latin typeface="+mn-lt"/>
              </a:rPr>
              <a:t> infection</a:t>
            </a:r>
            <a:r>
              <a:rPr lang="en-US" altLang="zh-TW" b="0" dirty="0" smtClean="0">
                <a:solidFill>
                  <a:srgbClr val="FFFF00"/>
                </a:solidFill>
                <a:latin typeface="+mn-lt"/>
              </a:rPr>
              <a:t>, regardless of severity of disease</a:t>
            </a:r>
            <a:r>
              <a:rPr lang="en-US" altLang="zh-TW" b="0" baseline="0" dirty="0" smtClean="0">
                <a:solidFill>
                  <a:srgbClr val="FFFF00"/>
                </a:solidFill>
                <a:latin typeface="+mn-lt"/>
              </a:rPr>
              <a:t>, </a:t>
            </a:r>
            <a:r>
              <a:rPr lang="en-US" altLang="zh-TW" b="0" dirty="0" smtClean="0">
                <a:solidFill>
                  <a:srgbClr val="FFFF00"/>
                </a:solidFill>
                <a:latin typeface="+mn-lt"/>
              </a:rPr>
              <a:t>in the U</a:t>
            </a:r>
            <a:r>
              <a:rPr lang="en-US" altLang="zh-TW" b="0" baseline="0" dirty="0" smtClean="0">
                <a:solidFill>
                  <a:srgbClr val="FFFF00"/>
                </a:solidFill>
                <a:latin typeface="+mn-lt"/>
              </a:rPr>
              <a:t>nited </a:t>
            </a:r>
            <a:r>
              <a:rPr lang="en-US" altLang="zh-TW" b="0" dirty="0" smtClean="0">
                <a:solidFill>
                  <a:srgbClr val="FFFF00"/>
                </a:solidFill>
                <a:latin typeface="+mn-lt"/>
              </a:rPr>
              <a:t>S</a:t>
            </a:r>
            <a:r>
              <a:rPr lang="en-US" altLang="zh-TW" b="0" strike="noStrike" dirty="0" smtClean="0">
                <a:solidFill>
                  <a:srgbClr val="FFFF00"/>
                </a:solidFill>
                <a:latin typeface="+mn-lt"/>
              </a:rPr>
              <a:t>tates, </a:t>
            </a:r>
            <a:r>
              <a:rPr lang="en-US" altLang="zh-TW" b="0" dirty="0" smtClean="0">
                <a:solidFill>
                  <a:srgbClr val="FFFF00"/>
                </a:solidFill>
                <a:latin typeface="+mn-lt"/>
              </a:rPr>
              <a:t>California and Los Angeles County (LAC)</a:t>
            </a:r>
            <a:r>
              <a:rPr lang="en-US" altLang="zh-TW" b="0" baseline="0" dirty="0" smtClean="0">
                <a:solidFill>
                  <a:srgbClr val="FFFF00"/>
                </a:solidFill>
                <a:latin typeface="+mn-lt"/>
              </a:rPr>
              <a:t>. Numbers for California and Los Angeles County are reported as of December 31, 2013.</a:t>
            </a:r>
            <a:endParaRPr lang="en-US" altLang="zh-TW" b="0" dirty="0" smtClean="0">
              <a:solidFill>
                <a:srgbClr val="FFFF00"/>
              </a:solidFill>
              <a:latin typeface="+mn-lt"/>
            </a:endParaRPr>
          </a:p>
          <a:p>
            <a:endParaRPr lang="en-US" altLang="zh-TW" b="0" dirty="0" smtClean="0">
              <a:solidFill>
                <a:srgbClr val="FFFF00"/>
              </a:solidFill>
              <a:latin typeface="+mn-lt"/>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altLang="zh-TW" b="0" dirty="0" smtClean="0">
                <a:solidFill>
                  <a:srgbClr val="FFFF00"/>
                </a:solidFill>
                <a:latin typeface="+mn-lt"/>
              </a:rPr>
              <a:t>According</a:t>
            </a:r>
            <a:r>
              <a:rPr lang="en-US" altLang="zh-TW" b="0" baseline="0" dirty="0" smtClean="0">
                <a:solidFill>
                  <a:srgbClr val="FFFF00"/>
                </a:solidFill>
                <a:latin typeface="+mn-lt"/>
              </a:rPr>
              <a:t> to the Centers for Disease Control and Prevention (CDC)</a:t>
            </a:r>
            <a:r>
              <a:rPr lang="en-US" altLang="zh-TW" b="0" baseline="0" dirty="0" smtClean="0">
                <a:solidFill>
                  <a:schemeClr val="tx1"/>
                </a:solidFill>
                <a:latin typeface="+mn-lt"/>
              </a:rPr>
              <a:t>,</a:t>
            </a:r>
            <a:r>
              <a:rPr lang="en-US" dirty="0" smtClean="0"/>
              <a:t> Monitoring selected national HIV prevention and care objectives by using HIV surveillance data—United States and 6 U.S. dependent areas—2011. </a:t>
            </a:r>
            <a:r>
              <a:rPr lang="en-US" i="1" dirty="0" smtClean="0">
                <a:hlinkClick r:id="rId3"/>
              </a:rPr>
              <a:t>HIV Surveillance Supplemental Report</a:t>
            </a:r>
            <a:r>
              <a:rPr lang="en-US" dirty="0" smtClean="0"/>
              <a:t>  2013;18(No. 5). Published October 2013,</a:t>
            </a:r>
            <a:r>
              <a:rPr lang="en-US" baseline="0" dirty="0" smtClean="0"/>
              <a:t> </a:t>
            </a:r>
            <a:r>
              <a:rPr lang="en-US" dirty="0" smtClean="0"/>
              <a:t>CDC estimates that 1,144,500 persons aged 13 years and older are living with HIV infection, including 180,900 (15.8%) who are unaware of their infection. (1,144,500 - </a:t>
            </a:r>
            <a:r>
              <a:rPr lang="en-US" b="0" dirty="0" smtClean="0"/>
              <a:t>180,900 = </a:t>
            </a:r>
            <a:r>
              <a:rPr lang="en-US" altLang="zh-TW" sz="1200" b="0" baseline="0" dirty="0" smtClean="0">
                <a:solidFill>
                  <a:schemeClr val="tx1"/>
                </a:solidFill>
                <a:ea typeface="新細明體" charset="-120"/>
              </a:rPr>
              <a:t>963,600)</a:t>
            </a:r>
            <a:endParaRPr lang="en-US" b="0" dirty="0" smtClean="0"/>
          </a:p>
          <a:p>
            <a:pPr defTabSz="931774" eaLnBrk="0" fontAlgn="base" hangingPunct="0">
              <a:spcBef>
                <a:spcPct val="30000"/>
              </a:spcBef>
              <a:spcAft>
                <a:spcPct val="0"/>
              </a:spcAft>
              <a:defRPr/>
            </a:pPr>
            <a:endParaRPr lang="en-US" altLang="zh-TW" b="0" dirty="0" smtClean="0">
              <a:solidFill>
                <a:srgbClr val="FFFF00"/>
              </a:solidFill>
              <a:latin typeface="+mn-lt"/>
            </a:endParaRPr>
          </a:p>
          <a:p>
            <a:pPr defTabSz="931774" eaLnBrk="0" fontAlgn="base" hangingPunct="0">
              <a:spcBef>
                <a:spcPct val="30000"/>
              </a:spcBef>
              <a:spcAft>
                <a:spcPct val="0"/>
              </a:spcAft>
              <a:defRPr/>
            </a:pPr>
            <a:r>
              <a:rPr lang="en-US" altLang="zh-TW" b="0" dirty="0" smtClean="0">
                <a:solidFill>
                  <a:srgbClr val="FFFF00"/>
                </a:solidFill>
                <a:latin typeface="+mn-lt"/>
              </a:rPr>
              <a:t>At year-end 2013, California reported 120,480 persons living with HIV</a:t>
            </a:r>
            <a:r>
              <a:rPr lang="en-US" altLang="zh-TW" b="0" baseline="0" dirty="0" smtClean="0">
                <a:solidFill>
                  <a:srgbClr val="FFFF00"/>
                </a:solidFill>
                <a:latin typeface="+mn-lt"/>
              </a:rPr>
              <a:t> infection</a:t>
            </a:r>
            <a:r>
              <a:rPr lang="en-US" altLang="zh-TW" b="0" dirty="0" smtClean="0">
                <a:solidFill>
                  <a:srgbClr val="FFFF00"/>
                </a:solidFill>
                <a:latin typeface="+mn-lt"/>
              </a:rPr>
              <a:t>, </a:t>
            </a:r>
            <a:r>
              <a:rPr lang="en-US" altLang="zh-TW" b="0" strike="noStrike" baseline="0" dirty="0" smtClean="0">
                <a:solidFill>
                  <a:srgbClr val="FFFF00"/>
                </a:solidFill>
                <a:latin typeface="+mn-lt"/>
              </a:rPr>
              <a:t>while </a:t>
            </a:r>
            <a:r>
              <a:rPr lang="en-US" altLang="zh-TW" b="0" dirty="0" smtClean="0">
                <a:solidFill>
                  <a:srgbClr val="FFFF00"/>
                </a:solidFill>
                <a:latin typeface="+mn-lt"/>
              </a:rPr>
              <a:t>Los Angeles County reported 47,148 persons living with HIV</a:t>
            </a:r>
            <a:r>
              <a:rPr lang="en-US" altLang="zh-TW" b="0" baseline="0" dirty="0" smtClean="0">
                <a:solidFill>
                  <a:srgbClr val="FFFF00"/>
                </a:solidFill>
                <a:latin typeface="+mn-lt"/>
              </a:rPr>
              <a:t> infection</a:t>
            </a:r>
            <a:r>
              <a:rPr lang="en-US" altLang="zh-TW" b="0" dirty="0" smtClean="0">
                <a:solidFill>
                  <a:srgbClr val="FFFF00"/>
                </a:solidFill>
                <a:latin typeface="+mn-lt"/>
              </a:rPr>
              <a:t>,</a:t>
            </a:r>
            <a:r>
              <a:rPr lang="en-US" altLang="zh-TW" b="0" baseline="0" dirty="0" smtClean="0">
                <a:solidFill>
                  <a:srgbClr val="FFFF00"/>
                </a:solidFill>
                <a:latin typeface="+mn-lt"/>
              </a:rPr>
              <a:t> </a:t>
            </a:r>
            <a:r>
              <a:rPr lang="en-US" altLang="zh-TW" b="0" dirty="0" smtClean="0">
                <a:solidFill>
                  <a:srgbClr val="FFFF00"/>
                </a:solidFill>
                <a:latin typeface="+mn-lt"/>
              </a:rPr>
              <a:t>which represents </a:t>
            </a:r>
            <a:r>
              <a:rPr lang="en-US" altLang="zh-TW" b="0" strike="noStrike" dirty="0" smtClean="0">
                <a:solidFill>
                  <a:srgbClr val="FFFF00"/>
                </a:solidFill>
                <a:latin typeface="+mn-lt"/>
              </a:rPr>
              <a:t>39%</a:t>
            </a:r>
            <a:r>
              <a:rPr lang="en-US" altLang="zh-TW" b="0" strike="noStrike" baseline="0" dirty="0" smtClean="0">
                <a:solidFill>
                  <a:srgbClr val="FFFF00"/>
                </a:solidFill>
                <a:latin typeface="+mn-lt"/>
              </a:rPr>
              <a:t> </a:t>
            </a:r>
            <a:r>
              <a:rPr lang="en-US" altLang="zh-TW" b="0" dirty="0" smtClean="0">
                <a:solidFill>
                  <a:srgbClr val="FFFF00"/>
                </a:solidFill>
                <a:latin typeface="+mn-lt"/>
              </a:rPr>
              <a:t>of reported persons living with diagnosed HIV</a:t>
            </a:r>
            <a:r>
              <a:rPr lang="en-US" altLang="zh-TW" b="0" baseline="0" dirty="0" smtClean="0">
                <a:solidFill>
                  <a:srgbClr val="FFFF00"/>
                </a:solidFill>
                <a:latin typeface="+mn-lt"/>
              </a:rPr>
              <a:t> infection </a:t>
            </a:r>
            <a:r>
              <a:rPr lang="en-US" altLang="zh-TW" b="0" dirty="0" smtClean="0">
                <a:solidFill>
                  <a:srgbClr val="FFFF00"/>
                </a:solidFill>
                <a:latin typeface="+mn-lt"/>
              </a:rPr>
              <a:t>in California at year-end 2013. </a:t>
            </a:r>
          </a:p>
          <a:p>
            <a:endParaRPr lang="en-US" altLang="zh-TW" b="0" dirty="0" smtClean="0">
              <a:latin typeface="+mn-lt"/>
            </a:endParaRPr>
          </a:p>
          <a:p>
            <a:r>
              <a:rPr lang="en-US" altLang="zh-TW" b="0" dirty="0" smtClean="0">
                <a:latin typeface="+mn-lt"/>
              </a:rPr>
              <a:t>Data for 2013 in LAC are provisional due to reporting delays.</a:t>
            </a:r>
            <a:endParaRPr lang="zh-TW" altLang="en-US" b="0" dirty="0" smtClean="0">
              <a:latin typeface="+mn-lt"/>
            </a:endParaRPr>
          </a:p>
          <a:p>
            <a:endParaRPr lang="zh-TW" altLang="en-US" b="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12</a:t>
            </a:fld>
            <a:endParaRPr lang="en-US"/>
          </a:p>
        </p:txBody>
      </p:sp>
    </p:spTree>
    <p:extLst>
      <p:ext uri="{BB962C8B-B14F-4D97-AF65-F5344CB8AC3E}">
        <p14:creationId xmlns:p14="http://schemas.microsoft.com/office/powerpoint/2010/main" val="184658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spcBef>
                <a:spcPct val="0"/>
              </a:spcBef>
              <a:defRPr/>
            </a:pPr>
            <a:r>
              <a:rPr lang="en-US" altLang="zh-TW" b="0" dirty="0" smtClean="0">
                <a:latin typeface="+mn-lt"/>
              </a:rPr>
              <a:t>This</a:t>
            </a:r>
            <a:r>
              <a:rPr lang="en-US" altLang="zh-TW" b="0" baseline="0" dirty="0" smtClean="0">
                <a:latin typeface="+mn-lt"/>
              </a:rPr>
              <a:t> line graph shows the proportion</a:t>
            </a:r>
            <a:r>
              <a:rPr lang="en-US" altLang="zh-TW" sz="1200" dirty="0" smtClean="0">
                <a:cs typeface="Times New Roman" panose="02020603050405020304" pitchFamily="18" charset="0"/>
              </a:rPr>
              <a:t> of mortality among HIV infected individual with HIV selected as the underlying cause of deaths </a:t>
            </a:r>
            <a:r>
              <a:rPr lang="en-US" altLang="zh-TW" b="0" dirty="0" smtClean="0">
                <a:latin typeface="+mn-lt"/>
              </a:rPr>
              <a:t>by year in LAC from</a:t>
            </a:r>
            <a:r>
              <a:rPr lang="en-US" sz="1200" b="0" kern="1200" dirty="0" smtClean="0">
                <a:solidFill>
                  <a:schemeClr val="tx1"/>
                </a:solidFill>
                <a:effectLst/>
                <a:latin typeface="+mn-lt"/>
                <a:ea typeface="+mn-ea"/>
                <a:cs typeface="+mn-cs"/>
              </a:rPr>
              <a:t> 1990 to 2011 </a:t>
            </a:r>
            <a:r>
              <a:rPr lang="en-US" altLang="zh-TW" b="0" baseline="0" dirty="0" smtClean="0">
                <a:latin typeface="+mn-lt"/>
              </a:rPr>
              <a:t>.</a:t>
            </a:r>
          </a:p>
          <a:p>
            <a:pPr>
              <a:spcBef>
                <a:spcPct val="0"/>
              </a:spcBef>
            </a:pPr>
            <a:endParaRPr lang="en-US" altLang="zh-TW" b="0" dirty="0" smtClean="0">
              <a:latin typeface="+mn-lt"/>
            </a:endParaRPr>
          </a:p>
          <a:p>
            <a:r>
              <a:rPr lang="en-US" sz="1200" b="0" i="0" u="none" strike="noStrike" kern="1200" baseline="0" dirty="0" smtClean="0">
                <a:solidFill>
                  <a:schemeClr val="tx1"/>
                </a:solidFill>
                <a:latin typeface="+mn-lt"/>
                <a:ea typeface="+mn-ea"/>
                <a:cs typeface="+mn-cs"/>
              </a:rPr>
              <a:t>The proportion dropped from 87% in 1990 to 50% in 2011.</a:t>
            </a:r>
          </a:p>
          <a:p>
            <a:endParaRPr lang="en-US" altLang="zh-TW" b="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b="0" dirty="0" smtClean="0">
                <a:latin typeface="+mn-lt"/>
              </a:rPr>
              <a:t>Data for recent</a:t>
            </a:r>
            <a:r>
              <a:rPr lang="en-US" altLang="zh-TW" b="0" baseline="0" dirty="0" smtClean="0">
                <a:latin typeface="+mn-lt"/>
              </a:rPr>
              <a:t> years </a:t>
            </a:r>
            <a:r>
              <a:rPr lang="en-US" altLang="zh-TW" b="0" dirty="0" smtClean="0">
                <a:latin typeface="+mn-lt"/>
              </a:rPr>
              <a:t>are provisional due to reporting delays.</a:t>
            </a:r>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13</a:t>
            </a:fld>
            <a:endParaRPr lang="en-US"/>
          </a:p>
        </p:txBody>
      </p:sp>
    </p:spTree>
    <p:extLst>
      <p:ext uri="{BB962C8B-B14F-4D97-AF65-F5344CB8AC3E}">
        <p14:creationId xmlns:p14="http://schemas.microsoft.com/office/powerpoint/2010/main" val="315394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937">
              <a:spcBef>
                <a:spcPct val="0"/>
              </a:spcBef>
            </a:pPr>
            <a:r>
              <a:rPr lang="en-US" altLang="zh-TW" b="0" dirty="0" smtClean="0">
                <a:latin typeface="+mn-lt"/>
              </a:rPr>
              <a:t>This graph shows the median age at death among those who had been reported with an HIV infection and were</a:t>
            </a:r>
            <a:r>
              <a:rPr lang="en-US" altLang="zh-TW" b="0" baseline="0" dirty="0" smtClean="0">
                <a:latin typeface="+mn-lt"/>
              </a:rPr>
              <a:t> deceased</a:t>
            </a:r>
            <a:r>
              <a:rPr lang="en-US" altLang="zh-TW" b="0" dirty="0" smtClean="0">
                <a:latin typeface="+mn-lt"/>
              </a:rPr>
              <a:t>,</a:t>
            </a:r>
            <a:r>
              <a:rPr lang="en-US" altLang="zh-TW" b="0" baseline="0" dirty="0" smtClean="0">
                <a:latin typeface="+mn-lt"/>
              </a:rPr>
              <a:t> by year in Los Angeles County from 1987 through 2011.</a:t>
            </a:r>
          </a:p>
          <a:p>
            <a:pPr defTabSz="915937">
              <a:spcBef>
                <a:spcPct val="0"/>
              </a:spcBef>
            </a:pPr>
            <a:endParaRPr lang="en-US" altLang="zh-TW" b="0" dirty="0" smtClean="0">
              <a:latin typeface="+mn-lt"/>
            </a:endParaRPr>
          </a:p>
          <a:p>
            <a:pPr defTabSz="898859">
              <a:spcBef>
                <a:spcPct val="0"/>
              </a:spcBef>
            </a:pPr>
            <a:r>
              <a:rPr lang="en-US" altLang="zh-TW" b="0" dirty="0" smtClean="0">
                <a:latin typeface="+mn-lt"/>
              </a:rPr>
              <a:t>The median age at death increased almost linearly from 37 years in 1987 to 50 years in 2011. This is a reflection of the postponement to older ages among</a:t>
            </a:r>
            <a:r>
              <a:rPr lang="en-US" altLang="zh-TW" b="0" baseline="0" dirty="0" smtClean="0">
                <a:latin typeface="+mn-lt"/>
              </a:rPr>
              <a:t> persons with </a:t>
            </a:r>
            <a:r>
              <a:rPr lang="en-US" altLang="zh-TW" b="0" dirty="0" smtClean="0">
                <a:latin typeface="+mn-lt"/>
              </a:rPr>
              <a:t>HIV. The median age at death due to HIV infection varied little by racial/ethnic group.</a:t>
            </a:r>
          </a:p>
          <a:p>
            <a:pPr defTabSz="898859">
              <a:spcBef>
                <a:spcPct val="0"/>
              </a:spcBef>
            </a:pPr>
            <a:endParaRPr lang="en-US" altLang="zh-TW" b="0" dirty="0" smtClean="0">
              <a:latin typeface="+mn-lt"/>
            </a:endParaRPr>
          </a:p>
          <a:p>
            <a:pPr defTabSz="915937">
              <a:spcBef>
                <a:spcPct val="0"/>
              </a:spcBef>
              <a:defRPr/>
            </a:pPr>
            <a:r>
              <a:rPr lang="en-US" altLang="zh-TW" b="0" dirty="0" smtClean="0">
                <a:latin typeface="+mn-lt"/>
              </a:rPr>
              <a:t>Data for 2011 are provisional due to reporting delays.</a:t>
            </a:r>
            <a:endParaRPr lang="zh-TW" altLang="en-US" b="0" dirty="0" smtClean="0">
              <a:latin typeface="+mn-lt"/>
            </a:endParaRPr>
          </a:p>
          <a:p>
            <a:pPr defTabSz="915937">
              <a:spcBef>
                <a:spcPct val="0"/>
              </a:spcBef>
            </a:pPr>
            <a:endParaRPr lang="en-US" altLang="zh-TW" b="1" dirty="0" smtClean="0"/>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14</a:t>
            </a:fld>
            <a:endParaRPr lang="en-US"/>
          </a:p>
        </p:txBody>
      </p:sp>
    </p:spTree>
    <p:extLst>
      <p:ext uri="{BB962C8B-B14F-4D97-AF65-F5344CB8AC3E}">
        <p14:creationId xmlns:p14="http://schemas.microsoft.com/office/powerpoint/2010/main" val="264423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15</a:t>
            </a:fld>
            <a:endParaRPr lang="en-US"/>
          </a:p>
        </p:txBody>
      </p:sp>
    </p:spTree>
    <p:extLst>
      <p:ext uri="{BB962C8B-B14F-4D97-AF65-F5344CB8AC3E}">
        <p14:creationId xmlns:p14="http://schemas.microsoft.com/office/powerpoint/2010/main" val="3024930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0" dirty="0" smtClean="0">
                <a:solidFill>
                  <a:srgbClr val="FFFF00"/>
                </a:solidFill>
              </a:rPr>
              <a:t>This slide shows the age distribution of new HIV diagnoses in Los Angeles County in 2012, reported as of December 31, 2013. </a:t>
            </a:r>
          </a:p>
          <a:p>
            <a:endParaRPr lang="en-US" altLang="zh-TW" b="0" baseline="0" dirty="0" smtClean="0">
              <a:solidFill>
                <a:srgbClr val="FFFF00"/>
              </a:solidFill>
            </a:endParaRPr>
          </a:p>
          <a:p>
            <a:r>
              <a:rPr lang="en-US" altLang="zh-TW" b="0" baseline="0" dirty="0" smtClean="0">
                <a:solidFill>
                  <a:srgbClr val="FFFF00"/>
                </a:solidFill>
              </a:rPr>
              <a:t>There were 1,911 persons diagnosed with HIV infection in the year 2012.  Most (63%) cases of HIV were diagnosed among persons 20-39 years of age, followed by persons 40-49 years of age (21%), and 12% among</a:t>
            </a:r>
            <a:r>
              <a:rPr lang="en-US" altLang="zh-TW" b="0" strike="sngStrike" baseline="0" dirty="0" smtClean="0">
                <a:solidFill>
                  <a:srgbClr val="FFFF00"/>
                </a:solidFill>
              </a:rPr>
              <a:t> </a:t>
            </a:r>
            <a:r>
              <a:rPr lang="en-US" altLang="zh-TW" b="0" baseline="0" dirty="0" smtClean="0">
                <a:solidFill>
                  <a:srgbClr val="FFFF00"/>
                </a:solidFill>
              </a:rPr>
              <a:t>persons 50 years or older.   Youth, age 13-19 years, represented only 4% of new diagnoses in 2011.  L</a:t>
            </a:r>
            <a:r>
              <a:rPr lang="en-US" altLang="zh-TW" b="0" dirty="0" smtClean="0">
                <a:solidFill>
                  <a:srgbClr val="FFFF00"/>
                </a:solidFill>
              </a:rPr>
              <a:t>ess than one</a:t>
            </a:r>
            <a:r>
              <a:rPr lang="en-US" altLang="zh-TW" b="0" baseline="0" dirty="0" smtClean="0">
                <a:solidFill>
                  <a:srgbClr val="FFFF00"/>
                </a:solidFill>
              </a:rPr>
              <a:t> </a:t>
            </a:r>
            <a:r>
              <a:rPr lang="en-US" altLang="zh-TW" b="0" dirty="0" smtClean="0">
                <a:solidFill>
                  <a:srgbClr val="FFFF00"/>
                </a:solidFill>
              </a:rPr>
              <a:t>percent were diagnosed with HIV</a:t>
            </a:r>
            <a:r>
              <a:rPr lang="en-US" altLang="zh-TW" b="0" baseline="0" dirty="0" smtClean="0">
                <a:solidFill>
                  <a:srgbClr val="FFFF00"/>
                </a:solidFill>
              </a:rPr>
              <a:t> infection</a:t>
            </a:r>
            <a:r>
              <a:rPr lang="en-US" altLang="zh-TW" b="0" dirty="0" smtClean="0">
                <a:solidFill>
                  <a:srgbClr val="FFFF00"/>
                </a:solidFill>
              </a:rPr>
              <a:t> before age 13 (pediatric HIV infection cases).</a:t>
            </a:r>
            <a:r>
              <a:rPr lang="en-US" altLang="zh-TW" b="0" baseline="0" dirty="0" smtClean="0">
                <a:solidFill>
                  <a:srgbClr val="FFFF00"/>
                </a:solidFill>
              </a:rPr>
              <a:t>  </a:t>
            </a:r>
          </a:p>
          <a:p>
            <a:endParaRPr lang="en-US" altLang="zh-TW" b="1"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16</a:t>
            </a:fld>
            <a:endParaRPr lang="en-US"/>
          </a:p>
        </p:txBody>
      </p:sp>
    </p:spTree>
    <p:extLst>
      <p:ext uri="{BB962C8B-B14F-4D97-AF65-F5344CB8AC3E}">
        <p14:creationId xmlns:p14="http://schemas.microsoft.com/office/powerpoint/2010/main" val="891784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smtClean="0">
                <a:solidFill>
                  <a:srgbClr val="FFFF00"/>
                </a:solidFill>
              </a:rPr>
              <a:t>This slide shows the proportion of HIV diagnoses among adults and adolescents in Los Angeles County from 2004 through 2013 by transmission category.  </a:t>
            </a:r>
          </a:p>
          <a:p>
            <a:pPr eaLnBrk="1" hangingPunct="1">
              <a:spcBef>
                <a:spcPct val="0"/>
              </a:spcBef>
            </a:pPr>
            <a:endParaRPr lang="en-US" altLang="en-US" b="0" dirty="0" smtClean="0"/>
          </a:p>
          <a:p>
            <a:pPr eaLnBrk="1" hangingPunct="1">
              <a:spcBef>
                <a:spcPct val="0"/>
              </a:spcBef>
            </a:pPr>
            <a:r>
              <a:rPr lang="en-US" altLang="en-US" b="0" dirty="0" smtClean="0"/>
              <a:t>The percentage of adults and adolescents with diagnosed HIV infection attributed to male-to-male sexual contact increased from 75% in 2004 to 83% in 2013. The percentages of diagnosed HIV infections attributed to injection drug use, male-to-male sexual contact </a:t>
            </a:r>
            <a:r>
              <a:rPr lang="en-US" altLang="en-US" b="0" i="1" dirty="0" smtClean="0"/>
              <a:t>and</a:t>
            </a:r>
            <a:r>
              <a:rPr lang="en-US" altLang="en-US" b="0" dirty="0" smtClean="0"/>
              <a:t>  injection drug use, and heterosexual contact remained relatively stable (less than a 5% increase or decrease) from 2004 through 2013. A very small percentage of diagnosed infections each year were attributed to other transmission categories.</a:t>
            </a:r>
          </a:p>
          <a:p>
            <a:pPr eaLnBrk="1" hangingPunct="1">
              <a:spcBef>
                <a:spcPct val="0"/>
              </a:spcBef>
            </a:pPr>
            <a:r>
              <a:rPr lang="en-US" altLang="en-US" b="0" dirty="0" smtClean="0"/>
              <a:t> </a:t>
            </a:r>
          </a:p>
          <a:p>
            <a:pPr marL="0" marR="0" indent="0" algn="l" defTabSz="457200" rtl="0" eaLnBrk="1" fontAlgn="auto" latinLnBrk="0" hangingPunct="1">
              <a:lnSpc>
                <a:spcPct val="100000"/>
              </a:lnSpc>
              <a:spcBef>
                <a:spcPct val="0"/>
              </a:spcBef>
              <a:spcAft>
                <a:spcPts val="0"/>
              </a:spcAft>
              <a:buClrTx/>
              <a:buSzTx/>
              <a:buFontTx/>
              <a:buNone/>
              <a:tabLst/>
              <a:defRPr/>
            </a:pPr>
            <a:r>
              <a:rPr lang="en-US" altLang="en-US" b="0" dirty="0" smtClean="0"/>
              <a:t>Data include persons with a diagnosis of HIV infection regardless of stage of disease at diagnosis. All displayed data </a:t>
            </a:r>
            <a:r>
              <a:rPr lang="en-US" altLang="en-US" b="0" dirty="0" smtClean="0">
                <a:solidFill>
                  <a:srgbClr val="FFFF00"/>
                </a:solidFill>
              </a:rPr>
              <a:t>are statistically redistributed using the </a:t>
            </a:r>
            <a:r>
              <a:rPr lang="en-US" altLang="zh-TW" b="0" dirty="0" smtClean="0">
                <a:solidFill>
                  <a:srgbClr val="FFFF00"/>
                </a:solidFill>
              </a:rPr>
              <a:t>CDC-recommended multiple imputation methods to adjust for persons with </a:t>
            </a:r>
            <a:r>
              <a:rPr lang="en-US" altLang="en-US" b="0" dirty="0" smtClean="0"/>
              <a:t>risk factor not reported or not identified.</a:t>
            </a:r>
            <a:r>
              <a:rPr lang="en-US" altLang="en-US" b="0" dirty="0" smtClean="0">
                <a:solidFill>
                  <a:srgbClr val="FFFF00"/>
                </a:solidFill>
              </a:rPr>
              <a:t> </a:t>
            </a:r>
          </a:p>
          <a:p>
            <a:pPr marL="0" marR="0" indent="0" algn="l" defTabSz="457200" rtl="0" eaLnBrk="1" fontAlgn="auto" latinLnBrk="0" hangingPunct="1">
              <a:lnSpc>
                <a:spcPct val="100000"/>
              </a:lnSpc>
              <a:spcBef>
                <a:spcPct val="0"/>
              </a:spcBef>
              <a:spcAft>
                <a:spcPts val="0"/>
              </a:spcAft>
              <a:buClrTx/>
              <a:buSzTx/>
              <a:buFontTx/>
              <a:buNone/>
              <a:tabLst/>
              <a:defRPr/>
            </a:pPr>
            <a:endParaRPr lang="en-US" altLang="en-US" b="0" dirty="0" smtClean="0">
              <a:solidFill>
                <a:srgbClr val="FFFF00"/>
              </a:solidFill>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altLang="en-US" b="0" dirty="0" smtClean="0"/>
              <a:t>Heterosexual contact is with a person known to have, or to be at high risk for, HIV infection.</a:t>
            </a:r>
          </a:p>
          <a:p>
            <a:pPr eaLnBrk="1" hangingPunct="1">
              <a:spcBef>
                <a:spcPct val="0"/>
              </a:spcBef>
            </a:pPr>
            <a:endParaRPr lang="en-US" altLang="en-US" b="0" dirty="0" smtClean="0"/>
          </a:p>
          <a:p>
            <a:pPr eaLnBrk="1" hangingPunct="1">
              <a:spcBef>
                <a:spcPct val="0"/>
              </a:spcBef>
            </a:pPr>
            <a:r>
              <a:rPr lang="en-US" altLang="en-US" b="0" dirty="0" smtClean="0"/>
              <a:t>Other transmission categories include hemophilia, blood transfusion, perinatal exposure, and risk factors not reported or not identified.</a:t>
            </a:r>
          </a:p>
          <a:p>
            <a:pPr eaLnBrk="1" hangingPunct="1">
              <a:spcBef>
                <a:spcPct val="0"/>
              </a:spcBef>
            </a:pPr>
            <a:endParaRPr lang="en-US" altLang="en-US" b="0" dirty="0" smtClean="0"/>
          </a:p>
          <a:p>
            <a:r>
              <a:rPr lang="en-US" altLang="zh-TW" b="0" dirty="0" smtClean="0"/>
              <a:t>Data are provisional for the years 2011</a:t>
            </a:r>
            <a:r>
              <a:rPr lang="en-US" altLang="zh-TW" b="0" baseline="0" dirty="0" smtClean="0"/>
              <a:t> through </a:t>
            </a:r>
            <a:r>
              <a:rPr lang="en-US" altLang="zh-TW" b="0" dirty="0" smtClean="0"/>
              <a:t>2013 due</a:t>
            </a:r>
            <a:r>
              <a:rPr lang="en-US" altLang="zh-TW" b="0" baseline="0" dirty="0" smtClean="0"/>
              <a:t> to reporting delays.</a:t>
            </a:r>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17</a:t>
            </a:fld>
            <a:endParaRPr lang="en-US"/>
          </a:p>
        </p:txBody>
      </p:sp>
    </p:spTree>
    <p:extLst>
      <p:ext uri="{BB962C8B-B14F-4D97-AF65-F5344CB8AC3E}">
        <p14:creationId xmlns:p14="http://schemas.microsoft.com/office/powerpoint/2010/main" val="3950387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 typeface="Monotype Sorts" pitchFamily="2" charset="2"/>
              <a:buNone/>
            </a:pPr>
            <a:r>
              <a:rPr lang="en-US" altLang="zh-TW" b="0" dirty="0" smtClean="0">
                <a:solidFill>
                  <a:srgbClr val="FFFF00"/>
                </a:solidFill>
              </a:rPr>
              <a:t>This slide shows the current age of persons living with HIV</a:t>
            </a:r>
            <a:r>
              <a:rPr lang="en-US" altLang="zh-TW" b="0" baseline="0" dirty="0" smtClean="0">
                <a:solidFill>
                  <a:srgbClr val="FFFF00"/>
                </a:solidFill>
              </a:rPr>
              <a:t> infection</a:t>
            </a:r>
            <a:r>
              <a:rPr lang="en-US" altLang="zh-TW" b="0" dirty="0" smtClean="0">
                <a:solidFill>
                  <a:srgbClr val="FFFF00"/>
                </a:solidFill>
              </a:rPr>
              <a:t> in Los Angeles County (LAC) as of December 31, 2013.  </a:t>
            </a:r>
          </a:p>
          <a:p>
            <a:pPr>
              <a:lnSpc>
                <a:spcPct val="80000"/>
              </a:lnSpc>
              <a:buFont typeface="Monotype Sorts" pitchFamily="2" charset="2"/>
              <a:buNone/>
            </a:pPr>
            <a:endParaRPr lang="en-US" altLang="zh-TW" b="0" dirty="0" smtClean="0">
              <a:solidFill>
                <a:srgbClr val="FFFF00"/>
              </a:solidFill>
            </a:endParaRPr>
          </a:p>
          <a:p>
            <a:pPr defTabSz="931774" eaLnBrk="0" fontAlgn="base" hangingPunct="0">
              <a:lnSpc>
                <a:spcPct val="80000"/>
              </a:lnSpc>
              <a:spcBef>
                <a:spcPct val="30000"/>
              </a:spcBef>
              <a:spcAft>
                <a:spcPct val="0"/>
              </a:spcAft>
              <a:defRPr/>
            </a:pPr>
            <a:r>
              <a:rPr lang="en-US" altLang="zh-TW" b="0" baseline="0" dirty="0" smtClean="0">
                <a:solidFill>
                  <a:srgbClr val="FFFF00"/>
                </a:solidFill>
              </a:rPr>
              <a:t>At year-end 2013, a total of 47,148 persons were living with HIV infection</a:t>
            </a:r>
            <a:r>
              <a:rPr lang="en-US" altLang="zh-TW" b="0" dirty="0" smtClean="0">
                <a:solidFill>
                  <a:srgbClr val="FFFF00"/>
                </a:solidFill>
              </a:rPr>
              <a:t> </a:t>
            </a:r>
            <a:r>
              <a:rPr lang="en-US" altLang="zh-TW" b="0" baseline="0" dirty="0" smtClean="0">
                <a:solidFill>
                  <a:srgbClr val="FFFF00"/>
                </a:solidFill>
              </a:rPr>
              <a:t>in Los Angeles County.  </a:t>
            </a:r>
            <a:r>
              <a:rPr lang="en-US" altLang="zh-TW" b="0" dirty="0" smtClean="0">
                <a:solidFill>
                  <a:srgbClr val="FFFF00"/>
                </a:solidFill>
              </a:rPr>
              <a:t>The largest proportion of persons living with HIV was among the 40 to 49 year-olds (32%), followed by the 50 to 59 year-olds (30%), 30 to 39 year-olds (18%), the 60 and over year-olds (12%), and the 20 to 29 year-olds (8%).</a:t>
            </a:r>
            <a:r>
              <a:rPr lang="en-US" altLang="zh-TW" b="0" baseline="0" dirty="0" smtClean="0">
                <a:solidFill>
                  <a:srgbClr val="FFFF00"/>
                </a:solidFill>
              </a:rPr>
              <a:t>  </a:t>
            </a:r>
            <a:r>
              <a:rPr lang="en-US" altLang="zh-TW" b="0" dirty="0" smtClean="0">
                <a:solidFill>
                  <a:srgbClr val="FFFF00"/>
                </a:solidFill>
              </a:rPr>
              <a:t>The less-than-13 and the 13-to-19 age groups combined make up less than 1</a:t>
            </a:r>
            <a:r>
              <a:rPr lang="en-US" altLang="zh-TW" b="0" baseline="0" dirty="0" smtClean="0">
                <a:solidFill>
                  <a:srgbClr val="FFFF00"/>
                </a:solidFill>
              </a:rPr>
              <a:t> percent</a:t>
            </a:r>
            <a:r>
              <a:rPr lang="en-US" altLang="zh-TW" b="0" dirty="0" smtClean="0">
                <a:solidFill>
                  <a:srgbClr val="FFFF00"/>
                </a:solidFill>
              </a:rPr>
              <a:t> of persons living with </a:t>
            </a:r>
            <a:r>
              <a:rPr lang="en-US" altLang="zh-TW" b="0" baseline="0" dirty="0" smtClean="0">
                <a:solidFill>
                  <a:srgbClr val="FFFF00"/>
                </a:solidFill>
              </a:rPr>
              <a:t>HIV infection.</a:t>
            </a:r>
            <a:endParaRPr lang="en-US" altLang="zh-TW" b="0" dirty="0" smtClean="0">
              <a:solidFill>
                <a:srgbClr val="FFFF00"/>
              </a:solidFill>
            </a:endParaRPr>
          </a:p>
          <a:p>
            <a:pPr>
              <a:lnSpc>
                <a:spcPct val="80000"/>
              </a:lnSpc>
              <a:buFont typeface="Monotype Sorts" pitchFamily="2" charset="2"/>
              <a:buNone/>
            </a:pPr>
            <a:endParaRPr lang="en-US" altLang="zh-TW" b="0" dirty="0" smtClean="0">
              <a:solidFill>
                <a:srgbClr val="FFFF00"/>
              </a:solidFill>
            </a:endParaRPr>
          </a:p>
          <a:p>
            <a:pPr>
              <a:lnSpc>
                <a:spcPct val="80000"/>
              </a:lnSpc>
              <a:buFont typeface="Monotype Sorts" pitchFamily="2" charset="2"/>
              <a:buNone/>
            </a:pPr>
            <a:r>
              <a:rPr lang="en-US" altLang="zh-TW" b="0" dirty="0" smtClean="0">
                <a:solidFill>
                  <a:srgbClr val="FFFF00"/>
                </a:solidFill>
              </a:rPr>
              <a:t>The fact that </a:t>
            </a:r>
            <a:r>
              <a:rPr lang="en-US" altLang="zh-TW" b="0" strike="noStrike" dirty="0" smtClean="0">
                <a:solidFill>
                  <a:srgbClr val="FFFF00"/>
                </a:solidFill>
              </a:rPr>
              <a:t>almost</a:t>
            </a:r>
            <a:r>
              <a:rPr lang="en-US" altLang="zh-TW" b="0" dirty="0" smtClean="0">
                <a:solidFill>
                  <a:srgbClr val="FFFF00"/>
                </a:solidFill>
              </a:rPr>
              <a:t> three-fourths of all persons living with </a:t>
            </a:r>
            <a:r>
              <a:rPr lang="en-US" altLang="zh-TW" b="0" baseline="0" dirty="0" smtClean="0">
                <a:solidFill>
                  <a:srgbClr val="FFFF00"/>
                </a:solidFill>
              </a:rPr>
              <a:t>HIV infection</a:t>
            </a:r>
            <a:r>
              <a:rPr lang="en-US" altLang="zh-TW" b="0" dirty="0" smtClean="0">
                <a:solidFill>
                  <a:srgbClr val="FFFF00"/>
                </a:solidFill>
              </a:rPr>
              <a:t> in LAC were</a:t>
            </a:r>
            <a:r>
              <a:rPr lang="en-US" altLang="zh-TW" b="0" baseline="0" dirty="0" smtClean="0">
                <a:solidFill>
                  <a:srgbClr val="FFFF00"/>
                </a:solidFill>
              </a:rPr>
              <a:t> aged </a:t>
            </a:r>
            <a:r>
              <a:rPr lang="en-US" altLang="zh-TW" b="0" dirty="0" smtClean="0">
                <a:solidFill>
                  <a:srgbClr val="FFFF00"/>
                </a:solidFill>
              </a:rPr>
              <a:t>40 years and over has implications for HIV care and treatment planning--especially with regard to combining care for HIV with care for other conditions associated with aging.</a:t>
            </a:r>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19</a:t>
            </a:fld>
            <a:endParaRPr lang="en-US"/>
          </a:p>
        </p:txBody>
      </p:sp>
    </p:spTree>
    <p:extLst>
      <p:ext uri="{BB962C8B-B14F-4D97-AF65-F5344CB8AC3E}">
        <p14:creationId xmlns:p14="http://schemas.microsoft.com/office/powerpoint/2010/main" val="3782177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smtClean="0">
                <a:solidFill>
                  <a:srgbClr val="FFFF00"/>
                </a:solidFill>
              </a:rPr>
              <a:t>This slide shows the number of persons living with diagnosed HIV infection at the end of 2013 by race/ethnicity in Los Angeles</a:t>
            </a:r>
            <a:r>
              <a:rPr lang="en-US" altLang="en-US" b="0" baseline="0" dirty="0" smtClean="0">
                <a:solidFill>
                  <a:srgbClr val="FFFF00"/>
                </a:solidFill>
              </a:rPr>
              <a:t> County</a:t>
            </a:r>
            <a:r>
              <a:rPr lang="en-US" altLang="en-US" b="0" dirty="0" smtClean="0">
                <a:solidFill>
                  <a:srgbClr val="FFFF00"/>
                </a:solidFill>
              </a:rPr>
              <a:t>, expressed as a “rate” per 100,000 population. </a:t>
            </a:r>
          </a:p>
          <a:p>
            <a:endParaRPr lang="en-US" altLang="en-US" b="0" dirty="0" smtClean="0">
              <a:solidFill>
                <a:srgbClr val="FFFF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b="0" baseline="0" dirty="0" smtClean="0">
                <a:solidFill>
                  <a:srgbClr val="FFFF00"/>
                </a:solidFill>
              </a:rPr>
              <a:t>At year-end 2013</a:t>
            </a:r>
            <a:r>
              <a:rPr lang="en-US" sz="1200" b="0" kern="1200" dirty="0" smtClean="0">
                <a:solidFill>
                  <a:schemeClr val="tx1"/>
                </a:solidFill>
                <a:effectLst/>
                <a:latin typeface="+mn-lt"/>
                <a:ea typeface="+mn-ea"/>
                <a:cs typeface="+mn-cs"/>
              </a:rPr>
              <a:t>, </a:t>
            </a:r>
            <a:r>
              <a:rPr lang="en-US" altLang="zh-TW" b="0" baseline="0" dirty="0" smtClean="0">
                <a:solidFill>
                  <a:srgbClr val="FFFF00"/>
                </a:solidFill>
              </a:rPr>
              <a:t>47,148 </a:t>
            </a:r>
            <a:r>
              <a:rPr lang="en-US" sz="1200" b="0" kern="1200" dirty="0" smtClean="0">
                <a:solidFill>
                  <a:schemeClr val="tx1"/>
                </a:solidFill>
                <a:effectLst/>
                <a:latin typeface="+mn-lt"/>
                <a:ea typeface="+mn-ea"/>
                <a:cs typeface="+mn-cs"/>
              </a:rPr>
              <a:t>persons were living with diagnosed HIV infection in Los Angeles County (LAC) with</a:t>
            </a:r>
            <a:r>
              <a:rPr lang="en-US" sz="1200" b="0" kern="1200" baseline="0" dirty="0" smtClean="0">
                <a:solidFill>
                  <a:schemeClr val="tx1"/>
                </a:solidFill>
                <a:effectLst/>
                <a:latin typeface="+mn-lt"/>
                <a:ea typeface="+mn-ea"/>
                <a:cs typeface="+mn-cs"/>
              </a:rPr>
              <a:t> an </a:t>
            </a:r>
            <a:r>
              <a:rPr lang="en-US" sz="1200" b="0" strike="noStrike" kern="1200" baseline="0" dirty="0" smtClean="0">
                <a:solidFill>
                  <a:schemeClr val="tx1"/>
                </a:solidFill>
                <a:effectLst/>
                <a:latin typeface="+mn-lt"/>
                <a:ea typeface="+mn-ea"/>
                <a:cs typeface="+mn-cs"/>
              </a:rPr>
              <a:t>average prevalence rate of </a:t>
            </a:r>
            <a:r>
              <a:rPr lang="en-US" sz="1200" b="0" kern="1200" baseline="0" dirty="0" smtClean="0">
                <a:solidFill>
                  <a:schemeClr val="tx1"/>
                </a:solidFill>
                <a:effectLst/>
                <a:latin typeface="+mn-lt"/>
                <a:ea typeface="+mn-ea"/>
                <a:cs typeface="+mn-cs"/>
              </a:rPr>
              <a:t>476 per 100,000 population</a:t>
            </a:r>
            <a:r>
              <a:rPr lang="en-US" sz="1200" b="0" kern="1200" dirty="0" smtClean="0">
                <a:solidFill>
                  <a:schemeClr val="tx1"/>
                </a:solidFill>
                <a:effectLst/>
                <a:latin typeface="+mn-lt"/>
                <a:ea typeface="+mn-ea"/>
                <a:cs typeface="+mn-cs"/>
              </a:rPr>
              <a:t>.  </a:t>
            </a:r>
          </a:p>
          <a:p>
            <a:endParaRPr lang="en-US" altLang="en-US" b="0" dirty="0" smtClean="0">
              <a:solidFill>
                <a:srgbClr val="FFFF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b="0" dirty="0" smtClean="0">
                <a:solidFill>
                  <a:srgbClr val="FFFF00"/>
                </a:solidFill>
              </a:rPr>
              <a:t>Remember, a rate measures the impact of a disease in a given area because it takes into account the size of each population.  Therefore, although far more Whites and Hispanics/Latinos are living with HIV infection in Los Angeles County, American Indians/Alaskan Natives, while comprising a very small percentage of the population, have been most impacted with the highest rate of persons living with HIV infection</a:t>
            </a:r>
            <a:r>
              <a:rPr lang="en-US" altLang="en-US" b="0" baseline="0" dirty="0" smtClean="0">
                <a:solidFill>
                  <a:srgbClr val="FFFF00"/>
                </a:solidFill>
              </a:rPr>
              <a:t> </a:t>
            </a:r>
            <a:r>
              <a:rPr lang="en-US" altLang="en-US" b="0" dirty="0" smtClean="0">
                <a:solidFill>
                  <a:srgbClr val="FFFF00"/>
                </a:solidFill>
              </a:rPr>
              <a:t>at 1,141 per 100,000 population.</a:t>
            </a:r>
            <a:r>
              <a:rPr lang="en-US" altLang="en-US" b="0" baseline="0" dirty="0" smtClean="0">
                <a:solidFill>
                  <a:srgbClr val="FFFF00"/>
                </a:solidFill>
              </a:rPr>
              <a:t>  </a:t>
            </a:r>
            <a:r>
              <a:rPr lang="en-US" altLang="en-US" b="0" dirty="0" smtClean="0">
                <a:solidFill>
                  <a:srgbClr val="FFFF00"/>
                </a:solidFill>
              </a:rPr>
              <a:t>Blacks/</a:t>
            </a:r>
            <a:r>
              <a:rPr lang="en-US" altLang="en-US" b="0" dirty="0" smtClean="0"/>
              <a:t>African Americans</a:t>
            </a:r>
            <a:r>
              <a:rPr lang="en-US" altLang="en-US" b="0" dirty="0" smtClean="0">
                <a:solidFill>
                  <a:srgbClr val="FFFF00"/>
                </a:solidFill>
              </a:rPr>
              <a:t> who represent less than 10 percent of the general population in this county account</a:t>
            </a:r>
            <a:r>
              <a:rPr lang="en-US" altLang="en-US" b="0" baseline="0" dirty="0" smtClean="0">
                <a:solidFill>
                  <a:srgbClr val="FFFF00"/>
                </a:solidFill>
              </a:rPr>
              <a:t> </a:t>
            </a:r>
            <a:r>
              <a:rPr lang="en-US" altLang="en-US" b="0" dirty="0" smtClean="0">
                <a:solidFill>
                  <a:srgbClr val="FFFF00"/>
                </a:solidFill>
              </a:rPr>
              <a:t>for the second highest prevalence rate </a:t>
            </a:r>
            <a:r>
              <a:rPr lang="en-US" altLang="en-US" b="0" strike="noStrike" dirty="0" smtClean="0">
                <a:solidFill>
                  <a:srgbClr val="FFFF00"/>
                </a:solidFill>
              </a:rPr>
              <a:t>at</a:t>
            </a:r>
            <a:r>
              <a:rPr lang="en-US" altLang="en-US" b="0" strike="noStrike" baseline="0" dirty="0" smtClean="0">
                <a:solidFill>
                  <a:srgbClr val="FFFF00"/>
                </a:solidFill>
              </a:rPr>
              <a:t> </a:t>
            </a:r>
            <a:r>
              <a:rPr lang="en-US" altLang="en-US" b="0" dirty="0" smtClean="0">
                <a:solidFill>
                  <a:srgbClr val="FFFF00"/>
                </a:solidFill>
              </a:rPr>
              <a:t>1,118 per 100,000 population, nearly twice the rate of Whites and almost three times that of Hispanics/Latinos. </a:t>
            </a:r>
          </a:p>
          <a:p>
            <a:pPr marL="0" marR="0" indent="0" algn="l" defTabSz="457200" rtl="0" eaLnBrk="1" fontAlgn="auto" latinLnBrk="0" hangingPunct="1">
              <a:lnSpc>
                <a:spcPct val="80000"/>
              </a:lnSpc>
              <a:spcBef>
                <a:spcPts val="0"/>
              </a:spcBef>
              <a:spcAft>
                <a:spcPts val="0"/>
              </a:spcAft>
              <a:buClrTx/>
              <a:buSzTx/>
              <a:buFont typeface="Monotype Sorts" pitchFamily="2" charset="2"/>
              <a:buNone/>
              <a:tabLst/>
              <a:defRPr/>
            </a:pPr>
            <a:endParaRPr lang="en-US" sz="1200" b="0" kern="1200" dirty="0" smtClean="0">
              <a:solidFill>
                <a:schemeClr val="tx1"/>
              </a:solidFill>
              <a:effectLst/>
              <a:latin typeface="+mn-lt"/>
              <a:ea typeface="+mn-ea"/>
              <a:cs typeface="+mn-cs"/>
            </a:endParaRPr>
          </a:p>
          <a:p>
            <a:pPr eaLnBrk="1" hangingPunct="1">
              <a:spcBef>
                <a:spcPct val="0"/>
              </a:spcBef>
            </a:pPr>
            <a:r>
              <a:rPr lang="en-US" altLang="en-US" b="0" dirty="0" smtClean="0"/>
              <a:t>Data include persons living with diagnosed HIV infection regardless of stage of disease at diagnosis.</a:t>
            </a:r>
          </a:p>
          <a:p>
            <a:pPr eaLnBrk="1" hangingPunct="1">
              <a:spcBef>
                <a:spcPct val="0"/>
              </a:spcBef>
            </a:pPr>
            <a:endParaRPr lang="en-US" altLang="en-US" b="0" dirty="0" smtClean="0"/>
          </a:p>
          <a:p>
            <a:pPr eaLnBrk="1" hangingPunct="1">
              <a:spcBef>
                <a:spcPct val="0"/>
              </a:spcBef>
            </a:pPr>
            <a:r>
              <a:rPr lang="en-US" altLang="en-US" b="0" dirty="0" smtClean="0"/>
              <a:t>Hispanics/Latinos can be of any race.</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20</a:t>
            </a:fld>
            <a:endParaRPr lang="en-US"/>
          </a:p>
        </p:txBody>
      </p:sp>
    </p:spTree>
    <p:extLst>
      <p:ext uri="{BB962C8B-B14F-4D97-AF65-F5344CB8AC3E}">
        <p14:creationId xmlns:p14="http://schemas.microsoft.com/office/powerpoint/2010/main" val="125772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b="0" dirty="0" smtClean="0">
                <a:solidFill>
                  <a:srgbClr val="FFFF00"/>
                </a:solidFill>
              </a:rPr>
              <a:t>This slide shows</a:t>
            </a:r>
            <a:r>
              <a:rPr lang="en-US" altLang="zh-TW" b="0" strike="noStrike" dirty="0" smtClean="0">
                <a:solidFill>
                  <a:srgbClr val="FFFF00"/>
                </a:solidFill>
              </a:rPr>
              <a:t> </a:t>
            </a:r>
            <a:r>
              <a:rPr lang="en-US" altLang="zh-TW" b="0" dirty="0" smtClean="0">
                <a:solidFill>
                  <a:srgbClr val="FFFF00"/>
                </a:solidFill>
              </a:rPr>
              <a:t>the distribution of transmission categories</a:t>
            </a:r>
            <a:r>
              <a:rPr lang="en-US" altLang="zh-TW" b="0" baseline="0" dirty="0" smtClean="0">
                <a:solidFill>
                  <a:srgbClr val="FFFF00"/>
                </a:solidFill>
              </a:rPr>
              <a:t> </a:t>
            </a:r>
            <a:r>
              <a:rPr lang="en-US" altLang="zh-TW" b="0" dirty="0" smtClean="0">
                <a:solidFill>
                  <a:srgbClr val="FFFF00"/>
                </a:solidFill>
              </a:rPr>
              <a:t>among males and females </a:t>
            </a:r>
            <a:r>
              <a:rPr lang="en-US" altLang="zh-TW" b="0" baseline="0" dirty="0" smtClean="0">
                <a:solidFill>
                  <a:srgbClr val="FFFF00"/>
                </a:solidFill>
              </a:rPr>
              <a:t>living with diagnosed HIV infection </a:t>
            </a:r>
            <a:r>
              <a:rPr lang="en-US" altLang="zh-TW" b="0" dirty="0" smtClean="0">
                <a:solidFill>
                  <a:srgbClr val="FFFF00"/>
                </a:solidFill>
              </a:rPr>
              <a:t>in Los Angeles County</a:t>
            </a:r>
            <a:r>
              <a:rPr lang="en-US" altLang="zh-TW" b="0" baseline="0" dirty="0" smtClean="0">
                <a:solidFill>
                  <a:srgbClr val="FFFF00"/>
                </a:solidFill>
              </a:rPr>
              <a:t> at year-end 2013</a:t>
            </a:r>
            <a:r>
              <a:rPr lang="en-US" altLang="zh-TW" b="0" dirty="0" smtClean="0">
                <a:solidFill>
                  <a:srgbClr val="FFFF00"/>
                </a:solidFill>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b="0" baseline="0" dirty="0" smtClean="0">
              <a:solidFill>
                <a:srgbClr val="FFFF00"/>
              </a:solidFill>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altLang="en-US" b="0" dirty="0" smtClean="0"/>
              <a:t>All displayed data </a:t>
            </a:r>
            <a:r>
              <a:rPr lang="en-US" altLang="en-US" b="0" dirty="0" smtClean="0">
                <a:solidFill>
                  <a:srgbClr val="FFFF00"/>
                </a:solidFill>
              </a:rPr>
              <a:t>are statistically redistributed using the </a:t>
            </a:r>
            <a:r>
              <a:rPr lang="en-US" altLang="zh-TW" b="0" dirty="0" smtClean="0">
                <a:solidFill>
                  <a:srgbClr val="FFFF00"/>
                </a:solidFill>
              </a:rPr>
              <a:t>CDC-recommended multiple imputation methods to adjust for persons with </a:t>
            </a:r>
            <a:r>
              <a:rPr lang="en-US" altLang="en-US" b="0" dirty="0" smtClean="0"/>
              <a:t>risk factors not reported or not identified.</a:t>
            </a:r>
            <a:r>
              <a:rPr lang="en-US" altLang="en-US" b="0" dirty="0" smtClean="0">
                <a:solidFill>
                  <a:srgbClr val="FFFF00"/>
                </a:solidFill>
              </a:rPr>
              <a:t> </a:t>
            </a:r>
          </a:p>
          <a:p>
            <a:endParaRPr lang="en-US" altLang="zh-TW" b="0" dirty="0" smtClean="0">
              <a:solidFill>
                <a:srgbClr val="FFFF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A</a:t>
            </a:r>
            <a:r>
              <a:rPr lang="en-US" dirty="0" smtClean="0"/>
              <a:t>mong males living with diagnosed HIV infection at the end of 2013, 87% of infections were attributed to male-to-male sexual contact, 3% of infections were attributed to injection drug use, 7% to male-to-male sexual contact </a:t>
            </a:r>
            <a:r>
              <a:rPr lang="en-US" i="1" dirty="0" smtClean="0"/>
              <a:t>and</a:t>
            </a:r>
            <a:r>
              <a:rPr lang="en-US" dirty="0" smtClean="0"/>
              <a:t> injection drug use, and 2% to heterosexual contact.  Approximately 1% of infections were attributed to </a:t>
            </a:r>
            <a:r>
              <a:rPr lang="en-US" b="0" dirty="0" smtClean="0">
                <a:latin typeface="+mn-lt"/>
              </a:rPr>
              <a:t>perinatal exposure and </a:t>
            </a:r>
            <a:r>
              <a:rPr lang="en-US" dirty="0" smtClean="0"/>
              <a:t>other transmission categories.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b="0" dirty="0" smtClean="0">
              <a:solidFill>
                <a:srgbClr val="FFFF00"/>
              </a:solidFill>
            </a:endParaRPr>
          </a:p>
          <a:p>
            <a:r>
              <a:rPr lang="en-US" altLang="zh-TW" b="0" dirty="0" smtClean="0">
                <a:solidFill>
                  <a:srgbClr val="FFFF00"/>
                </a:solidFill>
              </a:rPr>
              <a:t>Among females living with diagnosed </a:t>
            </a:r>
            <a:r>
              <a:rPr lang="en-US" altLang="zh-TW" b="0" baseline="0" dirty="0" smtClean="0">
                <a:solidFill>
                  <a:srgbClr val="FFFF00"/>
                </a:solidFill>
              </a:rPr>
              <a:t>HIV infection</a:t>
            </a:r>
            <a:r>
              <a:rPr lang="en-US" altLang="zh-TW" b="0" dirty="0" smtClean="0">
                <a:solidFill>
                  <a:srgbClr val="FFFF00"/>
                </a:solidFill>
              </a:rPr>
              <a:t> at the end of 2013, 75</a:t>
            </a:r>
            <a:r>
              <a:rPr lang="en-US" altLang="zh-TW" b="0" baseline="0" dirty="0" smtClean="0">
                <a:solidFill>
                  <a:srgbClr val="FFFF00"/>
                </a:solidFill>
              </a:rPr>
              <a:t> percent were </a:t>
            </a:r>
            <a:r>
              <a:rPr lang="en-US" altLang="zh-TW" b="0" dirty="0" smtClean="0">
                <a:solidFill>
                  <a:srgbClr val="FFFF00"/>
                </a:solidFill>
              </a:rPr>
              <a:t>attributed </a:t>
            </a:r>
            <a:r>
              <a:rPr lang="en-US" b="0" dirty="0" smtClean="0"/>
              <a:t>to heterosexual contact, 21% were attributed to injection drug use, </a:t>
            </a:r>
            <a:r>
              <a:rPr lang="en-US" altLang="zh-TW" b="0" dirty="0" smtClean="0">
                <a:solidFill>
                  <a:srgbClr val="FFFF00"/>
                </a:solidFill>
              </a:rPr>
              <a:t> 3</a:t>
            </a:r>
            <a:r>
              <a:rPr lang="en-US" altLang="zh-TW" b="0" baseline="0" dirty="0" smtClean="0">
                <a:solidFill>
                  <a:srgbClr val="FFFF00"/>
                </a:solidFill>
              </a:rPr>
              <a:t> percent</a:t>
            </a:r>
            <a:r>
              <a:rPr lang="en-US" altLang="zh-TW" b="0" dirty="0" smtClean="0">
                <a:solidFill>
                  <a:srgbClr val="FFFF00"/>
                </a:solidFill>
              </a:rPr>
              <a:t> </a:t>
            </a:r>
            <a:r>
              <a:rPr lang="en-US" altLang="zh-TW" b="0" baseline="0" dirty="0" smtClean="0">
                <a:solidFill>
                  <a:srgbClr val="FFFF00"/>
                </a:solidFill>
              </a:rPr>
              <a:t>were </a:t>
            </a:r>
            <a:r>
              <a:rPr lang="en-US" altLang="zh-TW" b="0" dirty="0" smtClean="0">
                <a:solidFill>
                  <a:srgbClr val="FFFF00"/>
                </a:solidFill>
              </a:rPr>
              <a:t>attributed to</a:t>
            </a:r>
            <a:r>
              <a:rPr lang="en-US" altLang="zh-TW" b="0" baseline="0" dirty="0" smtClean="0">
                <a:solidFill>
                  <a:srgbClr val="FFFF00"/>
                </a:solidFill>
              </a:rPr>
              <a:t> </a:t>
            </a:r>
            <a:r>
              <a:rPr lang="en-US" altLang="zh-TW" b="0" dirty="0" smtClean="0">
                <a:solidFill>
                  <a:srgbClr val="FFFF00"/>
                </a:solidFill>
              </a:rPr>
              <a:t>perinatal transmission—that is, from an HIV-infected mother, and 1</a:t>
            </a:r>
            <a:r>
              <a:rPr lang="en-US" altLang="zh-TW" b="0" baseline="0" dirty="0" smtClean="0">
                <a:solidFill>
                  <a:srgbClr val="FFFF00"/>
                </a:solidFill>
              </a:rPr>
              <a:t> percent</a:t>
            </a:r>
            <a:r>
              <a:rPr lang="en-US" altLang="zh-TW" b="0" dirty="0" smtClean="0">
                <a:solidFill>
                  <a:srgbClr val="FFFF00"/>
                </a:solidFill>
              </a:rPr>
              <a:t> were attributed to other</a:t>
            </a:r>
            <a:r>
              <a:rPr lang="en-US" dirty="0" smtClean="0"/>
              <a:t> transmission categories.</a:t>
            </a:r>
          </a:p>
          <a:p>
            <a:endParaRPr lang="en-US" altLang="zh-TW" b="1" baseline="0" dirty="0" smtClean="0">
              <a:solidFill>
                <a:srgbClr val="FFFF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Other transmission categories include hemophilia, blood transfusion, and risk factor not reported or not identified.</a:t>
            </a:r>
          </a:p>
          <a:p>
            <a:endParaRPr lang="en-US" altLang="zh-TW" b="1" baseline="0" dirty="0" smtClean="0">
              <a:solidFill>
                <a:srgbClr val="FFFF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Data include persons with a diagnosis of HIV infection regardless of stage of disease at diagnosis.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defTabSz="465887">
              <a:defRPr/>
            </a:pPr>
            <a:r>
              <a:rPr lang="en-US" altLang="zh-TW" b="0" dirty="0" smtClean="0"/>
              <a:t>Data are provisional due to reporting delays.</a:t>
            </a:r>
            <a:endParaRPr lang="zh-TW" altLang="en-US" b="0" dirty="0" smtClean="0"/>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21</a:t>
            </a:fld>
            <a:endParaRPr lang="en-US"/>
          </a:p>
        </p:txBody>
      </p:sp>
    </p:spTree>
    <p:extLst>
      <p:ext uri="{BB962C8B-B14F-4D97-AF65-F5344CB8AC3E}">
        <p14:creationId xmlns:p14="http://schemas.microsoft.com/office/powerpoint/2010/main" val="3557642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0" dirty="0" smtClean="0">
                <a:solidFill>
                  <a:srgbClr val="FFFF00"/>
                </a:solidFill>
              </a:rPr>
              <a:t>The HIV</a:t>
            </a:r>
            <a:r>
              <a:rPr lang="en-US" altLang="zh-TW" b="0" baseline="0" dirty="0" smtClean="0">
                <a:solidFill>
                  <a:srgbClr val="FFFF00"/>
                </a:solidFill>
              </a:rPr>
              <a:t> infection</a:t>
            </a:r>
            <a:r>
              <a:rPr lang="en-US" altLang="zh-TW" b="0" dirty="0" smtClean="0">
                <a:solidFill>
                  <a:srgbClr val="FFFF00"/>
                </a:solidFill>
              </a:rPr>
              <a:t> pandemic is a widespread disease that affects all parts of the globe.</a:t>
            </a:r>
            <a:r>
              <a:rPr lang="en-US" altLang="zh-TW" b="0" baseline="0" dirty="0" smtClean="0">
                <a:solidFill>
                  <a:srgbClr val="FFFF00"/>
                </a:solidFill>
              </a:rPr>
              <a:t> </a:t>
            </a:r>
            <a:r>
              <a:rPr lang="en-US" altLang="zh-TW" b="0" dirty="0" smtClean="0">
                <a:solidFill>
                  <a:srgbClr val="FFFF00"/>
                </a:solidFill>
              </a:rPr>
              <a:t>These first few slides are intended to put the local epidemic into a national and worldwide context.  </a:t>
            </a:r>
          </a:p>
          <a:p>
            <a:endParaRPr lang="en-US" altLang="zh-TW" b="0" dirty="0" smtClean="0">
              <a:solidFill>
                <a:srgbClr val="FFFF00"/>
              </a:solidFill>
            </a:endParaRPr>
          </a:p>
          <a:p>
            <a:r>
              <a:rPr lang="en-US" altLang="zh-TW" b="0" dirty="0" smtClean="0">
                <a:solidFill>
                  <a:srgbClr val="FFFF00"/>
                </a:solidFill>
              </a:rPr>
              <a:t>It is important to note that the HIV</a:t>
            </a:r>
            <a:r>
              <a:rPr lang="en-US" altLang="zh-TW" b="0" baseline="0" dirty="0" smtClean="0">
                <a:solidFill>
                  <a:srgbClr val="FFFF00"/>
                </a:solidFill>
              </a:rPr>
              <a:t> infection</a:t>
            </a:r>
            <a:r>
              <a:rPr lang="en-US" altLang="zh-TW" b="0" dirty="0" smtClean="0">
                <a:solidFill>
                  <a:srgbClr val="FFFF00"/>
                </a:solidFill>
              </a:rPr>
              <a:t> epidemic in the U.S. is not uniform. The demographics and risk exposures of those affected by HIV</a:t>
            </a:r>
            <a:r>
              <a:rPr lang="en-US" altLang="zh-TW" b="0" baseline="0" dirty="0" smtClean="0">
                <a:solidFill>
                  <a:srgbClr val="FFFF00"/>
                </a:solidFill>
              </a:rPr>
              <a:t> infectio</a:t>
            </a:r>
            <a:r>
              <a:rPr lang="en-US" altLang="zh-TW" b="0" dirty="0" smtClean="0">
                <a:solidFill>
                  <a:srgbClr val="FFFF00"/>
                </a:solidFill>
              </a:rPr>
              <a:t>n in the U.S. varies greatly depending upon region --</a:t>
            </a:r>
            <a:r>
              <a:rPr lang="en-US" altLang="zh-TW" b="0" baseline="0" dirty="0" smtClean="0">
                <a:solidFill>
                  <a:srgbClr val="FFFF00"/>
                </a:solidFill>
              </a:rPr>
              <a:t> </a:t>
            </a:r>
            <a:r>
              <a:rPr lang="en-US" altLang="zh-TW" b="0" dirty="0" smtClean="0">
                <a:solidFill>
                  <a:srgbClr val="FFFF00"/>
                </a:solidFill>
              </a:rPr>
              <a:t>from injection drug users in the northeast cities to Blacks in the rural South to men who have sex with men (MSM) in the West. </a:t>
            </a:r>
          </a:p>
          <a:p>
            <a:endParaRPr lang="en-US" altLang="zh-TW" b="0" dirty="0" smtClean="0">
              <a:solidFill>
                <a:srgbClr val="FFFF00"/>
              </a:solidFill>
            </a:endParaRPr>
          </a:p>
          <a:p>
            <a:r>
              <a:rPr lang="en-US" altLang="zh-TW" b="0" dirty="0" smtClean="0">
                <a:solidFill>
                  <a:srgbClr val="FFFF00"/>
                </a:solidFill>
              </a:rPr>
              <a:t>So applying national statistics to localized communities is likely to lead to a misrepresentation of the local epidemic. Therefore, when referencing HIV</a:t>
            </a:r>
            <a:r>
              <a:rPr lang="en-US" altLang="zh-TW" b="0" baseline="0" dirty="0" smtClean="0">
                <a:solidFill>
                  <a:srgbClr val="FFFF00"/>
                </a:solidFill>
              </a:rPr>
              <a:t> infection </a:t>
            </a:r>
            <a:r>
              <a:rPr lang="en-US" altLang="zh-TW" b="0" dirty="0" smtClean="0">
                <a:solidFill>
                  <a:srgbClr val="FFFF00"/>
                </a:solidFill>
              </a:rPr>
              <a:t>data to describe local groups impacted by HIV</a:t>
            </a:r>
            <a:r>
              <a:rPr lang="en-US" altLang="zh-TW" b="0" baseline="0" dirty="0" smtClean="0">
                <a:solidFill>
                  <a:srgbClr val="FFFF00"/>
                </a:solidFill>
              </a:rPr>
              <a:t> infection</a:t>
            </a:r>
            <a:r>
              <a:rPr lang="en-US" altLang="zh-TW" b="0" dirty="0" smtClean="0">
                <a:solidFill>
                  <a:srgbClr val="FFFF00"/>
                </a:solidFill>
              </a:rPr>
              <a:t>, be sure to reference local data. </a:t>
            </a:r>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2</a:t>
            </a:fld>
            <a:endParaRPr lang="en-US"/>
          </a:p>
        </p:txBody>
      </p:sp>
    </p:spTree>
    <p:extLst>
      <p:ext uri="{BB962C8B-B14F-4D97-AF65-F5344CB8AC3E}">
        <p14:creationId xmlns:p14="http://schemas.microsoft.com/office/powerpoint/2010/main" val="3068899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ts val="0"/>
              </a:spcBef>
              <a:spcAft>
                <a:spcPts val="0"/>
              </a:spcAft>
              <a:buClrTx/>
              <a:buSzTx/>
              <a:buFont typeface="Monotype Sorts" pitchFamily="2" charset="2"/>
              <a:buNone/>
              <a:tabLst/>
              <a:defRPr/>
            </a:pPr>
            <a:r>
              <a:rPr lang="en-US" altLang="en-US" b="0" dirty="0" smtClean="0">
                <a:solidFill>
                  <a:srgbClr val="FFFF00"/>
                </a:solidFill>
              </a:rPr>
              <a:t>This slide shows the proportion of males and females living with diagnosed HIV infection by race/ethnicity in LA County as of 2013.</a:t>
            </a:r>
          </a:p>
          <a:p>
            <a:pPr>
              <a:lnSpc>
                <a:spcPct val="80000"/>
              </a:lnSpc>
              <a:buFont typeface="Monotype Sorts" pitchFamily="2" charset="2"/>
              <a:buNone/>
            </a:pPr>
            <a:endParaRPr lang="en-US" altLang="zh-TW" b="0" dirty="0" smtClean="0">
              <a:solidFill>
                <a:srgbClr val="FFFF00"/>
              </a:solidFill>
            </a:endParaRPr>
          </a:p>
          <a:p>
            <a:pPr>
              <a:spcBef>
                <a:spcPct val="50000"/>
              </a:spcBef>
            </a:pPr>
            <a:r>
              <a:rPr lang="en-US" altLang="en-US" b="0" dirty="0" smtClean="0">
                <a:solidFill>
                  <a:srgbClr val="FFFF00"/>
                </a:solidFill>
              </a:rPr>
              <a:t>Whites have the greatest proportion of males living with HIV infection (95%), and the smallest proportion of females affected (5%).  Blacks have the greatest proportion of females affected (20%), and the smallest proportion of males affected (80%). Latinos, Asians/Pacific Islanders and American Indians/Alaska Natives have similar proportions of males and females affected.  </a:t>
            </a:r>
            <a:r>
              <a:rPr lang="en-US" altLang="en-US" b="0" dirty="0" smtClean="0">
                <a:solidFill>
                  <a:srgbClr val="FF0000"/>
                </a:solidFill>
              </a:rPr>
              <a:t>Ninety percent </a:t>
            </a:r>
            <a:r>
              <a:rPr lang="en-US" altLang="en-US" b="0" dirty="0" smtClean="0">
                <a:solidFill>
                  <a:srgbClr val="FFFF00"/>
                </a:solidFill>
              </a:rPr>
              <a:t>of Asians/Pacific Islanders living with HIV are men, and 10% are women. Eighty</a:t>
            </a:r>
            <a:r>
              <a:rPr lang="en-US" altLang="en-US" b="0" baseline="0" dirty="0" smtClean="0">
                <a:solidFill>
                  <a:srgbClr val="FFFF00"/>
                </a:solidFill>
              </a:rPr>
              <a:t>-nine percent</a:t>
            </a:r>
            <a:r>
              <a:rPr lang="en-US" altLang="en-US" b="0" dirty="0" smtClean="0">
                <a:solidFill>
                  <a:srgbClr val="FFFF00"/>
                </a:solidFill>
              </a:rPr>
              <a:t> of American Indians/Alaska Natives living with HIV are men, and 11% are women. Eighty-eight percent of Hispanics/Latinos living with HIV are men, and 12% are women.</a:t>
            </a:r>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22</a:t>
            </a:fld>
            <a:endParaRPr lang="en-US"/>
          </a:p>
        </p:txBody>
      </p:sp>
    </p:spTree>
    <p:extLst>
      <p:ext uri="{BB962C8B-B14F-4D97-AF65-F5344CB8AC3E}">
        <p14:creationId xmlns:p14="http://schemas.microsoft.com/office/powerpoint/2010/main" val="4293349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smtClean="0">
                <a:solidFill>
                  <a:srgbClr val="FFFF00"/>
                </a:solidFill>
                <a:latin typeface="+mn-lt"/>
              </a:rPr>
              <a:t>This slide shows the percentage</a:t>
            </a:r>
            <a:r>
              <a:rPr lang="en-US" altLang="en-US" b="0" baseline="0" dirty="0" smtClean="0">
                <a:solidFill>
                  <a:srgbClr val="FFFF00"/>
                </a:solidFill>
                <a:latin typeface="+mn-lt"/>
              </a:rPr>
              <a:t> </a:t>
            </a:r>
            <a:r>
              <a:rPr lang="en-US" altLang="en-US" b="0" dirty="0" smtClean="0">
                <a:solidFill>
                  <a:srgbClr val="FFFF00"/>
                </a:solidFill>
                <a:latin typeface="+mn-lt"/>
              </a:rPr>
              <a:t>distribution of </a:t>
            </a:r>
            <a:r>
              <a:rPr lang="en-US" altLang="zh-TW" b="0" dirty="0" smtClean="0">
                <a:solidFill>
                  <a:srgbClr val="FFFF00"/>
                </a:solidFill>
                <a:latin typeface="+mn-lt"/>
              </a:rPr>
              <a:t>persons living with diagnosed </a:t>
            </a:r>
            <a:r>
              <a:rPr lang="en-US" altLang="zh-TW" b="0" baseline="0" dirty="0" smtClean="0">
                <a:solidFill>
                  <a:srgbClr val="FFFF00"/>
                </a:solidFill>
                <a:latin typeface="+mn-lt"/>
              </a:rPr>
              <a:t>HIV infection</a:t>
            </a:r>
            <a:r>
              <a:rPr lang="en-US" altLang="zh-TW" b="0" dirty="0" smtClean="0">
                <a:solidFill>
                  <a:srgbClr val="FFFF00"/>
                </a:solidFill>
                <a:latin typeface="+mn-lt"/>
              </a:rPr>
              <a:t> at year-end 2013</a:t>
            </a:r>
            <a:r>
              <a:rPr lang="en-US" altLang="zh-TW" b="0" baseline="0" dirty="0" smtClean="0">
                <a:solidFill>
                  <a:srgbClr val="FFFF00"/>
                </a:solidFill>
                <a:latin typeface="+mn-lt"/>
              </a:rPr>
              <a:t> </a:t>
            </a:r>
            <a:r>
              <a:rPr lang="en-US" altLang="en-US" b="0" dirty="0" smtClean="0">
                <a:solidFill>
                  <a:srgbClr val="FFFF00"/>
                </a:solidFill>
                <a:latin typeface="+mn-lt"/>
              </a:rPr>
              <a:t>and </a:t>
            </a:r>
            <a:r>
              <a:rPr lang="en-US" altLang="zh-TW" b="0" baseline="0" dirty="0" smtClean="0">
                <a:solidFill>
                  <a:srgbClr val="FFFF00"/>
                </a:solidFill>
                <a:latin typeface="+mn-lt"/>
              </a:rPr>
              <a:t>persons diagnosed with HIV infection</a:t>
            </a:r>
            <a:r>
              <a:rPr lang="en-US" altLang="zh-TW" b="0" dirty="0" smtClean="0">
                <a:solidFill>
                  <a:srgbClr val="FFFF00"/>
                </a:solidFill>
                <a:latin typeface="+mn-lt"/>
              </a:rPr>
              <a:t> in 2012</a:t>
            </a:r>
            <a:r>
              <a:rPr lang="en-US" altLang="en-US" b="0" dirty="0" smtClean="0">
                <a:solidFill>
                  <a:srgbClr val="FFFF00"/>
                </a:solidFill>
                <a:latin typeface="+mn-lt"/>
              </a:rPr>
              <a:t> by race/ethnicity in Los Angeles County.</a:t>
            </a:r>
          </a:p>
          <a:p>
            <a:endParaRPr lang="en-US" altLang="zh-TW" b="0" dirty="0" smtClean="0">
              <a:solidFill>
                <a:srgbClr val="FFFF00"/>
              </a:solidFill>
              <a:latin typeface="+mn-lt"/>
            </a:endParaRPr>
          </a:p>
          <a:p>
            <a:r>
              <a:rPr lang="en-US" altLang="zh-TW" b="0" dirty="0" smtClean="0">
                <a:solidFill>
                  <a:srgbClr val="FFFF00"/>
                </a:solidFill>
                <a:latin typeface="+mn-lt"/>
              </a:rPr>
              <a:t>Among persons living with </a:t>
            </a:r>
            <a:r>
              <a:rPr lang="en-US" altLang="zh-TW" b="0" baseline="0" dirty="0" smtClean="0">
                <a:solidFill>
                  <a:srgbClr val="FFFF00"/>
                </a:solidFill>
                <a:latin typeface="+mn-lt"/>
              </a:rPr>
              <a:t>HIV infection at year-end 2013</a:t>
            </a:r>
            <a:r>
              <a:rPr lang="en-US" altLang="zh-TW" b="0" dirty="0" smtClean="0">
                <a:solidFill>
                  <a:srgbClr val="FFFF00"/>
                </a:solidFill>
                <a:latin typeface="+mn-lt"/>
              </a:rPr>
              <a:t>, 41% were Latino, 33% White, 20% Black, 3</a:t>
            </a:r>
            <a:r>
              <a:rPr lang="en-US" altLang="zh-TW" b="0" baseline="0" dirty="0" smtClean="0">
                <a:solidFill>
                  <a:srgbClr val="FFFF00"/>
                </a:solidFill>
                <a:latin typeface="+mn-lt"/>
              </a:rPr>
              <a:t>% </a:t>
            </a:r>
            <a:r>
              <a:rPr lang="en-US" altLang="zh-TW" b="0" dirty="0" smtClean="0">
                <a:solidFill>
                  <a:srgbClr val="FFFF00"/>
                </a:solidFill>
                <a:latin typeface="+mn-lt"/>
              </a:rPr>
              <a:t>Asian/Pacific Islander (Asian/PI), less than 1% were American Indian/Alaska Native (AI/AN) and 2%</a:t>
            </a:r>
            <a:r>
              <a:rPr lang="en-US" altLang="zh-TW" b="0" baseline="0" dirty="0" smtClean="0">
                <a:solidFill>
                  <a:srgbClr val="FFFF00"/>
                </a:solidFill>
                <a:latin typeface="+mn-lt"/>
              </a:rPr>
              <a:t> were of </a:t>
            </a:r>
            <a:r>
              <a:rPr lang="en-US" altLang="zh-TW" b="0" dirty="0" smtClean="0">
                <a:solidFill>
                  <a:srgbClr val="FFFF00"/>
                </a:solidFill>
                <a:latin typeface="+mn-lt"/>
              </a:rPr>
              <a:t>Other races.</a:t>
            </a:r>
            <a:r>
              <a:rPr lang="en-US" altLang="zh-TW" b="0" baseline="0" dirty="0" smtClean="0">
                <a:solidFill>
                  <a:srgbClr val="FFFF00"/>
                </a:solidFill>
                <a:latin typeface="+mn-lt"/>
              </a:rPr>
              <a:t> </a:t>
            </a:r>
          </a:p>
          <a:p>
            <a:endParaRPr lang="en-US" altLang="zh-TW" b="0" baseline="0" dirty="0" smtClean="0">
              <a:solidFill>
                <a:srgbClr val="FFFF00"/>
              </a:solidFill>
              <a:latin typeface="+mn-lt"/>
            </a:endParaRPr>
          </a:p>
          <a:p>
            <a:r>
              <a:rPr lang="en-US" altLang="zh-TW" b="0" baseline="0" dirty="0" smtClean="0">
                <a:solidFill>
                  <a:srgbClr val="FFFF00"/>
                </a:solidFill>
                <a:latin typeface="+mn-lt"/>
              </a:rPr>
              <a:t>Persons newly diagnosed with HIV infection in 2012 </a:t>
            </a:r>
            <a:r>
              <a:rPr lang="en-US" altLang="zh-TW" b="0" dirty="0" smtClean="0">
                <a:solidFill>
                  <a:srgbClr val="FFFF00"/>
                </a:solidFill>
                <a:latin typeface="+mn-lt"/>
              </a:rPr>
              <a:t>follow a similar trend: Latinos comprised the largest proportion of cases and American Indian/Alaska Natives comprised</a:t>
            </a:r>
            <a:r>
              <a:rPr lang="en-US" altLang="zh-TW" b="0" baseline="0" dirty="0" smtClean="0">
                <a:solidFill>
                  <a:srgbClr val="FFFF00"/>
                </a:solidFill>
                <a:latin typeface="+mn-lt"/>
              </a:rPr>
              <a:t> </a:t>
            </a:r>
            <a:r>
              <a:rPr lang="en-US" altLang="zh-TW" b="0" dirty="0" smtClean="0">
                <a:solidFill>
                  <a:srgbClr val="FFFF00"/>
                </a:solidFill>
                <a:latin typeface="+mn-lt"/>
              </a:rPr>
              <a:t>the smallest proportion of cases.</a:t>
            </a:r>
            <a:r>
              <a:rPr lang="en-US" altLang="zh-TW" b="0" baseline="0" dirty="0" smtClean="0">
                <a:solidFill>
                  <a:srgbClr val="FFFF00"/>
                </a:solidFill>
                <a:latin typeface="+mn-lt"/>
              </a:rPr>
              <a:t>  </a:t>
            </a:r>
            <a:r>
              <a:rPr lang="en-US" altLang="zh-TW" b="0" dirty="0" smtClean="0">
                <a:solidFill>
                  <a:srgbClr val="FFFF00"/>
                </a:solidFill>
                <a:latin typeface="+mn-lt"/>
              </a:rPr>
              <a:t>In 2012, Latinos accounted for 49</a:t>
            </a:r>
            <a:r>
              <a:rPr lang="en-US" altLang="zh-TW" b="0" baseline="0" dirty="0" smtClean="0">
                <a:solidFill>
                  <a:srgbClr val="FFFF00"/>
                </a:solidFill>
                <a:latin typeface="+mn-lt"/>
              </a:rPr>
              <a:t>% </a:t>
            </a:r>
            <a:r>
              <a:rPr lang="en-US" altLang="zh-TW" b="0" dirty="0" smtClean="0">
                <a:solidFill>
                  <a:srgbClr val="FFFF00"/>
                </a:solidFill>
                <a:latin typeface="+mn-lt"/>
              </a:rPr>
              <a:t>of the diagnosed cases,</a:t>
            </a:r>
            <a:r>
              <a:rPr lang="en-US" altLang="zh-TW" b="0" baseline="0" dirty="0" smtClean="0">
                <a:solidFill>
                  <a:srgbClr val="FFFF00"/>
                </a:solidFill>
                <a:latin typeface="+mn-lt"/>
              </a:rPr>
              <a:t> </a:t>
            </a:r>
            <a:r>
              <a:rPr lang="en-US" altLang="zh-TW" b="0" dirty="0" smtClean="0">
                <a:solidFill>
                  <a:srgbClr val="FFFF00"/>
                </a:solidFill>
                <a:latin typeface="+mn-lt"/>
              </a:rPr>
              <a:t>followed by Whites with 23%, Blacks with 21%, Asians/Pacific</a:t>
            </a:r>
            <a:r>
              <a:rPr lang="en-US" altLang="zh-TW" b="0" baseline="0" dirty="0" smtClean="0">
                <a:solidFill>
                  <a:srgbClr val="FFFF00"/>
                </a:solidFill>
                <a:latin typeface="+mn-lt"/>
              </a:rPr>
              <a:t> Islanders </a:t>
            </a:r>
            <a:r>
              <a:rPr lang="en-US" altLang="zh-TW" b="0" dirty="0" smtClean="0">
                <a:solidFill>
                  <a:srgbClr val="FFFF00"/>
                </a:solidFill>
                <a:latin typeface="+mn-lt"/>
              </a:rPr>
              <a:t>with 5</a:t>
            </a:r>
            <a:r>
              <a:rPr lang="en-US" altLang="zh-TW" b="0" baseline="0" dirty="0" smtClean="0">
                <a:solidFill>
                  <a:srgbClr val="FFFF00"/>
                </a:solidFill>
                <a:latin typeface="+mn-lt"/>
              </a:rPr>
              <a:t>% </a:t>
            </a:r>
            <a:r>
              <a:rPr lang="en-US" altLang="zh-TW" b="0" dirty="0" smtClean="0">
                <a:solidFill>
                  <a:srgbClr val="FFFF00"/>
                </a:solidFill>
                <a:latin typeface="+mn-lt"/>
              </a:rPr>
              <a:t>and American Indian/Alaska Natives with 1%</a:t>
            </a:r>
            <a:r>
              <a:rPr lang="en-US" altLang="zh-TW" b="0" baseline="0" dirty="0" smtClean="0">
                <a:solidFill>
                  <a:srgbClr val="FFFF00"/>
                </a:solidFill>
                <a:latin typeface="+mn-lt"/>
              </a:rPr>
              <a:t>. One percent were of Other race/ethnicity</a:t>
            </a:r>
            <a:r>
              <a:rPr lang="en-US" altLang="zh-TW" b="0" dirty="0" smtClean="0">
                <a:solidFill>
                  <a:srgbClr val="FFFF00"/>
                </a:solidFill>
                <a:latin typeface="+mn-lt"/>
              </a:rPr>
              <a:t>.</a:t>
            </a:r>
          </a:p>
          <a:p>
            <a:endParaRPr lang="en-US" altLang="zh-TW" b="0" dirty="0" smtClean="0">
              <a:solidFill>
                <a:srgbClr val="FFFF00"/>
              </a:solidFill>
              <a:latin typeface="+mn-lt"/>
            </a:endParaRPr>
          </a:p>
          <a:p>
            <a:r>
              <a:rPr lang="en-US" altLang="zh-TW" b="0" dirty="0" smtClean="0">
                <a:solidFill>
                  <a:srgbClr val="FFFF00"/>
                </a:solidFill>
                <a:latin typeface="+mn-lt"/>
              </a:rPr>
              <a:t>Overall, </a:t>
            </a:r>
            <a:r>
              <a:rPr lang="en-US" altLang="zh-TW" b="0" strike="noStrike" dirty="0" smtClean="0">
                <a:solidFill>
                  <a:srgbClr val="FFFF00"/>
                </a:solidFill>
                <a:effectLst/>
                <a:latin typeface="+mn-lt"/>
              </a:rPr>
              <a:t>persons of color </a:t>
            </a:r>
            <a:r>
              <a:rPr lang="en-US" altLang="zh-TW" b="0" dirty="0" smtClean="0">
                <a:solidFill>
                  <a:srgbClr val="FFFF00"/>
                </a:solidFill>
                <a:latin typeface="+mn-lt"/>
              </a:rPr>
              <a:t>represented a larger proportion among persons</a:t>
            </a:r>
            <a:r>
              <a:rPr lang="en-US" altLang="zh-TW" b="0" baseline="0" dirty="0" smtClean="0">
                <a:solidFill>
                  <a:srgbClr val="FFFF00"/>
                </a:solidFill>
                <a:latin typeface="+mn-lt"/>
              </a:rPr>
              <a:t> newly diagnosed with HIV infection </a:t>
            </a:r>
            <a:r>
              <a:rPr lang="en-US" altLang="zh-TW" b="0" dirty="0" smtClean="0">
                <a:solidFill>
                  <a:srgbClr val="FFFF00"/>
                </a:solidFill>
                <a:latin typeface="+mn-lt"/>
              </a:rPr>
              <a:t>when compared to the proportion </a:t>
            </a:r>
            <a:r>
              <a:rPr lang="en-US" altLang="zh-TW" b="0" strike="noStrike" dirty="0" smtClean="0">
                <a:solidFill>
                  <a:srgbClr val="FFFF00"/>
                </a:solidFill>
                <a:latin typeface="+mn-lt"/>
              </a:rPr>
              <a:t>among</a:t>
            </a:r>
            <a:r>
              <a:rPr lang="en-US" altLang="zh-TW" b="0" dirty="0" smtClean="0">
                <a:solidFill>
                  <a:srgbClr val="FFFF00"/>
                </a:solidFill>
                <a:latin typeface="+mn-lt"/>
              </a:rPr>
              <a:t> persons living with </a:t>
            </a:r>
            <a:r>
              <a:rPr lang="en-US" altLang="zh-TW" b="0" baseline="0" dirty="0" smtClean="0">
                <a:solidFill>
                  <a:srgbClr val="FFFF00"/>
                </a:solidFill>
                <a:latin typeface="+mn-lt"/>
              </a:rPr>
              <a:t>HIV infection. </a:t>
            </a:r>
          </a:p>
          <a:p>
            <a:endParaRPr lang="en-US" altLang="zh-TW" b="0" baseline="0" dirty="0" smtClean="0">
              <a:solidFill>
                <a:srgbClr val="FFFF00"/>
              </a:solidFill>
              <a:latin typeface="+mn-lt"/>
            </a:endParaRPr>
          </a:p>
          <a:p>
            <a:pPr defTabSz="465887">
              <a:defRPr/>
            </a:pPr>
            <a:r>
              <a:rPr lang="en-US" altLang="zh-TW" b="0" dirty="0" smtClean="0">
                <a:latin typeface="+mn-lt"/>
              </a:rPr>
              <a:t>Data are provisional due to reporting delays.</a:t>
            </a:r>
            <a:endParaRPr lang="zh-TW" altLang="en-US" b="0" dirty="0" smtClean="0">
              <a:latin typeface="+mn-lt"/>
            </a:endParaRPr>
          </a:p>
          <a:p>
            <a:endParaRPr lang="zh-TW" altLang="en-US" b="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24</a:t>
            </a:fld>
            <a:endParaRPr lang="en-US"/>
          </a:p>
        </p:txBody>
      </p:sp>
    </p:spTree>
    <p:extLst>
      <p:ext uri="{BB962C8B-B14F-4D97-AF65-F5344CB8AC3E}">
        <p14:creationId xmlns:p14="http://schemas.microsoft.com/office/powerpoint/2010/main" val="751710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0" fontAlgn="base" latinLnBrk="0" hangingPunct="0">
              <a:lnSpc>
                <a:spcPct val="100000"/>
              </a:lnSpc>
              <a:spcBef>
                <a:spcPct val="30000"/>
              </a:spcBef>
              <a:spcAft>
                <a:spcPct val="0"/>
              </a:spcAft>
              <a:buClrTx/>
              <a:buSzTx/>
              <a:buFontTx/>
              <a:buNone/>
              <a:tabLst/>
              <a:defRPr/>
            </a:pPr>
            <a:r>
              <a:rPr lang="en-US" altLang="zh-TW" b="0" dirty="0" smtClean="0">
                <a:solidFill>
                  <a:srgbClr val="FFFF00"/>
                </a:solidFill>
                <a:latin typeface="+mn-lt"/>
              </a:rPr>
              <a:t>This slide shows the distribution of</a:t>
            </a:r>
            <a:r>
              <a:rPr lang="en-US" altLang="zh-TW" b="0" baseline="0" dirty="0" smtClean="0">
                <a:solidFill>
                  <a:srgbClr val="FFFF00"/>
                </a:solidFill>
                <a:latin typeface="+mn-lt"/>
              </a:rPr>
              <a:t> </a:t>
            </a:r>
            <a:r>
              <a:rPr lang="en-US" altLang="zh-TW" b="0" dirty="0" smtClean="0">
                <a:solidFill>
                  <a:srgbClr val="FFFF00"/>
                </a:solidFill>
                <a:latin typeface="+mn-lt"/>
              </a:rPr>
              <a:t>transmission</a:t>
            </a:r>
            <a:r>
              <a:rPr lang="en-US" altLang="zh-TW" b="0" baseline="0" dirty="0" smtClean="0">
                <a:solidFill>
                  <a:srgbClr val="FFFF00"/>
                </a:solidFill>
                <a:latin typeface="+mn-lt"/>
              </a:rPr>
              <a:t> categories </a:t>
            </a:r>
            <a:r>
              <a:rPr lang="en-US" altLang="zh-TW" b="0" dirty="0" smtClean="0">
                <a:solidFill>
                  <a:srgbClr val="FFFF00"/>
                </a:solidFill>
                <a:latin typeface="+mn-lt"/>
              </a:rPr>
              <a:t>among persons living with</a:t>
            </a:r>
            <a:r>
              <a:rPr lang="en-US" altLang="zh-TW" b="0" baseline="0" dirty="0" smtClean="0">
                <a:solidFill>
                  <a:srgbClr val="FFFF00"/>
                </a:solidFill>
                <a:latin typeface="+mn-lt"/>
              </a:rPr>
              <a:t> HIV infection</a:t>
            </a:r>
            <a:r>
              <a:rPr lang="en-US" altLang="zh-TW" b="0" dirty="0" smtClean="0">
                <a:solidFill>
                  <a:srgbClr val="FFFF00"/>
                </a:solidFill>
                <a:latin typeface="+mn-lt"/>
              </a:rPr>
              <a:t> at year-end 2013 and persons diagnosed with </a:t>
            </a:r>
            <a:r>
              <a:rPr lang="en-US" altLang="zh-TW" b="0" baseline="0" dirty="0" smtClean="0">
                <a:solidFill>
                  <a:srgbClr val="FFFF00"/>
                </a:solidFill>
                <a:latin typeface="+mn-lt"/>
              </a:rPr>
              <a:t>HIV infection </a:t>
            </a:r>
            <a:r>
              <a:rPr lang="en-US" altLang="zh-TW" b="0" dirty="0" smtClean="0">
                <a:solidFill>
                  <a:srgbClr val="FFFF00"/>
                </a:solidFill>
                <a:latin typeface="+mn-lt"/>
              </a:rPr>
              <a:t>in 2012, in Los Angeles County.</a:t>
            </a:r>
            <a:r>
              <a:rPr lang="en-US" altLang="en-US" b="0" dirty="0" smtClean="0">
                <a:solidFill>
                  <a:srgbClr val="FFFF00"/>
                </a:solidFill>
                <a:latin typeface="+mn-lt"/>
              </a:rPr>
              <a:t> </a:t>
            </a:r>
          </a:p>
          <a:p>
            <a:pPr marL="0" marR="0" indent="0" algn="l" defTabSz="931774" rtl="0" eaLnBrk="0" fontAlgn="base" latinLnBrk="0" hangingPunct="0">
              <a:lnSpc>
                <a:spcPct val="100000"/>
              </a:lnSpc>
              <a:spcBef>
                <a:spcPct val="30000"/>
              </a:spcBef>
              <a:spcAft>
                <a:spcPct val="0"/>
              </a:spcAft>
              <a:buClrTx/>
              <a:buSzTx/>
              <a:buFontTx/>
              <a:buNone/>
              <a:tabLst/>
              <a:defRPr/>
            </a:pPr>
            <a:endParaRPr lang="en-US" altLang="en-US" b="0" dirty="0" smtClean="0">
              <a:solidFill>
                <a:srgbClr val="FFFF00"/>
              </a:solidFill>
              <a:latin typeface="+mn-lt"/>
            </a:endParaRPr>
          </a:p>
          <a:p>
            <a:pPr marL="0" marR="0" indent="0" algn="l" defTabSz="931774" rtl="0" eaLnBrk="0" fontAlgn="base" latinLnBrk="0" hangingPunct="0">
              <a:lnSpc>
                <a:spcPct val="100000"/>
              </a:lnSpc>
              <a:spcBef>
                <a:spcPct val="30000"/>
              </a:spcBef>
              <a:spcAft>
                <a:spcPct val="0"/>
              </a:spcAft>
              <a:buClrTx/>
              <a:buSzTx/>
              <a:buFontTx/>
              <a:buNone/>
              <a:tabLst/>
              <a:defRPr/>
            </a:pPr>
            <a:r>
              <a:rPr lang="en-US" altLang="en-US" b="0" dirty="0" smtClean="0">
                <a:latin typeface="+mn-lt"/>
              </a:rPr>
              <a:t>All displayed data </a:t>
            </a:r>
            <a:r>
              <a:rPr lang="en-US" altLang="en-US" b="0" dirty="0" smtClean="0">
                <a:solidFill>
                  <a:srgbClr val="FFFF00"/>
                </a:solidFill>
                <a:latin typeface="+mn-lt"/>
              </a:rPr>
              <a:t>are statistically redistributed using the </a:t>
            </a:r>
            <a:r>
              <a:rPr lang="en-US" altLang="zh-TW" b="0" dirty="0" smtClean="0">
                <a:solidFill>
                  <a:srgbClr val="FFFF00"/>
                </a:solidFill>
                <a:latin typeface="+mn-lt"/>
              </a:rPr>
              <a:t>CDC-recommended multiple imputation methods to adjust for persons with unreported or unidentified </a:t>
            </a:r>
            <a:r>
              <a:rPr lang="en-US" altLang="en-US" b="0" dirty="0" smtClean="0">
                <a:latin typeface="+mn-lt"/>
              </a:rPr>
              <a:t>risk factors.</a:t>
            </a:r>
            <a:r>
              <a:rPr lang="en-US" altLang="en-US" b="0" dirty="0" smtClean="0">
                <a:solidFill>
                  <a:srgbClr val="FFFF00"/>
                </a:solidFill>
                <a:latin typeface="+mn-lt"/>
              </a:rPr>
              <a:t> </a:t>
            </a:r>
          </a:p>
          <a:p>
            <a:endParaRPr lang="en-US" altLang="zh-TW" b="0" dirty="0" smtClean="0">
              <a:solidFill>
                <a:srgbClr val="FFFF00"/>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latin typeface="+mn-lt"/>
              </a:rPr>
              <a:t>Among persons living with diagnosed HIV infection at the end of 2013, 77% of infections were attributed to male-to-male sexual contact, 5% of infections were attributed to injection drug use, 6% to male-to-male sexual contact </a:t>
            </a:r>
            <a:r>
              <a:rPr lang="en-US" b="0" i="1" dirty="0" smtClean="0">
                <a:latin typeface="+mn-lt"/>
              </a:rPr>
              <a:t>and</a:t>
            </a:r>
            <a:r>
              <a:rPr lang="en-US" b="0" dirty="0" smtClean="0">
                <a:latin typeface="+mn-lt"/>
              </a:rPr>
              <a:t>  injection drug use, and 10% to heterosexual contact.  Approximately 1% of infections were attributed to perinatal exposure, and less than 1% of infections were attributed to</a:t>
            </a:r>
            <a:r>
              <a:rPr lang="en-US" altLang="en-US" b="0" dirty="0" smtClean="0">
                <a:latin typeface="+mn-lt"/>
              </a:rPr>
              <a:t> other transmission categories</a:t>
            </a:r>
            <a:r>
              <a:rPr lang="en-US" b="0" dirty="0" smtClean="0">
                <a:latin typeface="+mn-lt"/>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latin typeface="+mn-lt"/>
            </a:endParaRPr>
          </a:p>
          <a:p>
            <a:pPr eaLnBrk="1" hangingPunct="1">
              <a:spcBef>
                <a:spcPct val="0"/>
              </a:spcBef>
            </a:pPr>
            <a:r>
              <a:rPr lang="en-US" altLang="en-US" b="0" dirty="0" smtClean="0">
                <a:latin typeface="+mn-lt"/>
              </a:rPr>
              <a:t>In 2012, among persons diagnosed with HIV infection in Los Angeles County,  85% of infections were attributed to male-to-male sexual contact, 4% to injection drug use, 3% to male-to-male sexual contact </a:t>
            </a:r>
            <a:r>
              <a:rPr lang="en-US" altLang="en-US" b="0" i="1" dirty="0" smtClean="0">
                <a:latin typeface="+mn-lt"/>
              </a:rPr>
              <a:t>and</a:t>
            </a:r>
            <a:r>
              <a:rPr lang="en-US" altLang="en-US" b="0" dirty="0" smtClean="0">
                <a:latin typeface="+mn-lt"/>
              </a:rPr>
              <a:t>  injection drug use, 8% to heterosexual contact, and less than 1% to </a:t>
            </a:r>
            <a:r>
              <a:rPr lang="en-US" b="0" dirty="0" smtClean="0">
                <a:latin typeface="+mn-lt"/>
              </a:rPr>
              <a:t>perinatal exposure and </a:t>
            </a:r>
            <a:r>
              <a:rPr lang="en-US" altLang="en-US" b="0" dirty="0" smtClean="0">
                <a:latin typeface="+mn-lt"/>
              </a:rPr>
              <a:t>other transmission categories. </a:t>
            </a:r>
          </a:p>
          <a:p>
            <a:pPr eaLnBrk="1" hangingPunct="1">
              <a:spcBef>
                <a:spcPct val="0"/>
              </a:spcBef>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t>Other transmission categories include hemophilia, blood transfusion,  and risk factor not reported or not identified.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latin typeface="+mn-lt"/>
              </a:rPr>
              <a:t>Data include persons with a diagnosis of HIV infection regardless of stage of disease at diagnosis.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b="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zh-TW" b="0" dirty="0" smtClean="0">
                <a:latin typeface="+mn-lt"/>
              </a:rPr>
              <a:t>Data are provisional due to reporting delays.</a:t>
            </a:r>
            <a:endParaRPr lang="zh-TW" altLang="en-US" b="0" dirty="0" smtClean="0">
              <a:latin typeface="+mn-lt"/>
            </a:endParaRPr>
          </a:p>
          <a:p>
            <a:endParaRPr lang="zh-TW" altLang="en-US" dirty="0" smtClean="0"/>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25</a:t>
            </a:fld>
            <a:endParaRPr lang="en-US"/>
          </a:p>
        </p:txBody>
      </p:sp>
    </p:spTree>
    <p:extLst>
      <p:ext uri="{BB962C8B-B14F-4D97-AF65-F5344CB8AC3E}">
        <p14:creationId xmlns:p14="http://schemas.microsoft.com/office/powerpoint/2010/main" val="1524377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altLang="en-US" sz="1200" b="0" dirty="0" smtClean="0">
                <a:solidFill>
                  <a:srgbClr val="FFFF00"/>
                </a:solidFill>
              </a:rPr>
              <a:t>This slide shows the number of new HIV diagnoses, regardless of stage</a:t>
            </a:r>
            <a:r>
              <a:rPr lang="en-US" altLang="en-US" sz="1200" b="0" baseline="0" dirty="0" smtClean="0">
                <a:solidFill>
                  <a:srgbClr val="FFFF00"/>
                </a:solidFill>
              </a:rPr>
              <a:t> of disease</a:t>
            </a:r>
            <a:r>
              <a:rPr lang="en-US" altLang="en-US" sz="1200" b="0" dirty="0" smtClean="0">
                <a:solidFill>
                  <a:srgbClr val="FFFF00"/>
                </a:solidFill>
              </a:rPr>
              <a:t>, by ZIP code and Service Planning Area (SPA) in Los Angeles County from 2010</a:t>
            </a:r>
            <a:r>
              <a:rPr lang="en-US" altLang="en-US" sz="1200" b="0" baseline="0" dirty="0" smtClean="0">
                <a:solidFill>
                  <a:srgbClr val="FFFF00"/>
                </a:solidFill>
              </a:rPr>
              <a:t> through </a:t>
            </a:r>
            <a:r>
              <a:rPr lang="en-US" altLang="en-US" sz="1200" b="0" dirty="0" smtClean="0">
                <a:solidFill>
                  <a:srgbClr val="FFFF00"/>
                </a:solidFill>
              </a:rPr>
              <a:t>2012.</a:t>
            </a:r>
          </a:p>
          <a:p>
            <a:pPr>
              <a:spcBef>
                <a:spcPct val="50000"/>
              </a:spcBef>
            </a:pPr>
            <a:endParaRPr lang="en-US" altLang="en-US" sz="1200" b="0" dirty="0" smtClean="0">
              <a:solidFill>
                <a:srgbClr val="FFFF00"/>
              </a:solidFill>
            </a:endParaRPr>
          </a:p>
          <a:p>
            <a:pPr marL="0" marR="0" indent="0" algn="l" defTabSz="457200" rtl="0" eaLnBrk="1" fontAlgn="auto" latinLnBrk="0" hangingPunct="1">
              <a:lnSpc>
                <a:spcPct val="100000"/>
              </a:lnSpc>
              <a:spcBef>
                <a:spcPct val="50000"/>
              </a:spcBef>
              <a:spcAft>
                <a:spcPts val="0"/>
              </a:spcAft>
              <a:buClrTx/>
              <a:buSzTx/>
              <a:buFontTx/>
              <a:buNone/>
              <a:tabLst/>
              <a:defRPr/>
            </a:pPr>
            <a:r>
              <a:rPr lang="en-US" altLang="zh-TW" sz="1200" b="0" dirty="0" smtClean="0">
                <a:solidFill>
                  <a:srgbClr val="FFFF00"/>
                </a:solidFill>
              </a:rPr>
              <a:t>The</a:t>
            </a:r>
            <a:r>
              <a:rPr lang="en-US" altLang="zh-TW" sz="1200" b="0" baseline="0" dirty="0" smtClean="0">
                <a:solidFill>
                  <a:srgbClr val="FFFF00"/>
                </a:solidFill>
              </a:rPr>
              <a:t> n</a:t>
            </a:r>
            <a:r>
              <a:rPr lang="en-US" altLang="zh-TW" sz="1200" b="0" dirty="0" smtClean="0">
                <a:solidFill>
                  <a:srgbClr val="FFFF00"/>
                </a:solidFill>
              </a:rPr>
              <a:t>umber</a:t>
            </a:r>
            <a:r>
              <a:rPr lang="en-US" altLang="zh-TW" sz="1200" b="0" baseline="0" dirty="0" smtClean="0">
                <a:solidFill>
                  <a:srgbClr val="FFFF00"/>
                </a:solidFill>
              </a:rPr>
              <a:t> of new HIV diagnoses by ZIP code </a:t>
            </a:r>
            <a:r>
              <a:rPr lang="en-US" altLang="zh-TW" sz="1200" b="0" dirty="0" smtClean="0">
                <a:solidFill>
                  <a:srgbClr val="FFFF00"/>
                </a:solidFill>
              </a:rPr>
              <a:t>are displayed using shades of green, with the darkest green </a:t>
            </a:r>
            <a:r>
              <a:rPr lang="en-US" altLang="zh-TW" sz="1200" b="0" baseline="0" dirty="0" smtClean="0">
                <a:solidFill>
                  <a:srgbClr val="FFFF00"/>
                </a:solidFill>
              </a:rPr>
              <a:t>representing the highest </a:t>
            </a:r>
            <a:r>
              <a:rPr lang="en-US" altLang="zh-TW" sz="1200" b="0" dirty="0" smtClean="0">
                <a:solidFill>
                  <a:srgbClr val="FFFF00"/>
                </a:solidFill>
              </a:rPr>
              <a:t>number (100 to 210) of new HIV diagnoses, and</a:t>
            </a:r>
            <a:r>
              <a:rPr lang="en-US" altLang="zh-TW" sz="1200" b="0" baseline="0" dirty="0" smtClean="0">
                <a:solidFill>
                  <a:srgbClr val="FFFF00"/>
                </a:solidFill>
              </a:rPr>
              <a:t> white representing the lowest </a:t>
            </a:r>
            <a:r>
              <a:rPr lang="en-US" altLang="zh-TW" sz="1200" b="0" dirty="0" smtClean="0">
                <a:solidFill>
                  <a:srgbClr val="FFFF00"/>
                </a:solidFill>
              </a:rPr>
              <a:t>(less than 5).</a:t>
            </a:r>
          </a:p>
          <a:p>
            <a:pPr>
              <a:spcBef>
                <a:spcPct val="50000"/>
              </a:spcBef>
            </a:pPr>
            <a:endParaRPr lang="en-US" altLang="en-US" sz="1200" b="0" dirty="0" smtClean="0">
              <a:solidFill>
                <a:srgbClr val="FFFF00"/>
              </a:solidFill>
            </a:endParaRPr>
          </a:p>
          <a:p>
            <a:pPr>
              <a:spcBef>
                <a:spcPct val="50000"/>
              </a:spcBef>
            </a:pPr>
            <a:r>
              <a:rPr lang="en-US" altLang="en-US" sz="1200" b="0" strike="noStrike" dirty="0" smtClean="0">
                <a:solidFill>
                  <a:srgbClr val="FFFF00"/>
                </a:solidFill>
              </a:rPr>
              <a:t>The largest number of persons diagnosed with HIV reside in the Metro and South Bay/Long Beach</a:t>
            </a:r>
            <a:r>
              <a:rPr lang="en-US" altLang="en-US" sz="1200" b="0" strike="noStrike" baseline="0" dirty="0" smtClean="0">
                <a:solidFill>
                  <a:srgbClr val="FFFF00"/>
                </a:solidFill>
              </a:rPr>
              <a:t> </a:t>
            </a:r>
            <a:r>
              <a:rPr lang="en-US" altLang="en-US" sz="1200" b="0" strike="noStrike" dirty="0" smtClean="0">
                <a:solidFill>
                  <a:srgbClr val="FFFF00"/>
                </a:solidFill>
              </a:rPr>
              <a:t>SPAs, followed by the San Fernando Valley</a:t>
            </a:r>
            <a:r>
              <a:rPr lang="en-US" altLang="en-US" sz="1200" b="0" strike="noStrike" baseline="0" dirty="0" smtClean="0">
                <a:solidFill>
                  <a:srgbClr val="FFFF00"/>
                </a:solidFill>
              </a:rPr>
              <a:t> and </a:t>
            </a:r>
            <a:r>
              <a:rPr lang="en-US" altLang="en-US" sz="1200" b="0" strike="noStrike" dirty="0" smtClean="0">
                <a:solidFill>
                  <a:srgbClr val="FFFF00"/>
                </a:solidFill>
              </a:rPr>
              <a:t>South SPAs.</a:t>
            </a:r>
          </a:p>
          <a:p>
            <a:pPr>
              <a:spcBef>
                <a:spcPct val="50000"/>
              </a:spcBef>
            </a:pPr>
            <a:endParaRPr lang="en-US" altLang="en-US" sz="1200" b="0" dirty="0" smtClean="0">
              <a:solidFill>
                <a:srgbClr val="FFFF00"/>
              </a:solidFill>
            </a:endParaRPr>
          </a:p>
          <a:p>
            <a:pPr>
              <a:spcBef>
                <a:spcPct val="50000"/>
              </a:spcBef>
            </a:pPr>
            <a:r>
              <a:rPr lang="en-US" altLang="en-US" sz="1200" b="0" dirty="0" smtClean="0">
                <a:solidFill>
                  <a:srgbClr val="FFFF00"/>
                </a:solidFill>
              </a:rPr>
              <a:t>Please note that data are provisional due to reporting delays.  ZIP code information is based on the residence at the time of HIV or stage</a:t>
            </a:r>
            <a:r>
              <a:rPr lang="en-US" altLang="en-US" sz="1200" b="0" baseline="0" dirty="0" smtClean="0">
                <a:solidFill>
                  <a:srgbClr val="FFFF00"/>
                </a:solidFill>
              </a:rPr>
              <a:t> 3 (</a:t>
            </a:r>
            <a:r>
              <a:rPr lang="en-US" altLang="en-US" sz="1200" b="0" dirty="0" smtClean="0">
                <a:solidFill>
                  <a:srgbClr val="FFFF00"/>
                </a:solidFill>
              </a:rPr>
              <a:t>AIDS) diagnosis, or the most recently reported residential information.</a:t>
            </a:r>
            <a:endParaRPr lang="en-US" altLang="en-US" sz="1200"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27</a:t>
            </a:fld>
            <a:endParaRPr lang="en-US"/>
          </a:p>
        </p:txBody>
      </p:sp>
    </p:spTree>
    <p:extLst>
      <p:ext uri="{BB962C8B-B14F-4D97-AF65-F5344CB8AC3E}">
        <p14:creationId xmlns:p14="http://schemas.microsoft.com/office/powerpoint/2010/main" val="3582223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smtClean="0">
                <a:solidFill>
                  <a:srgbClr val="FFFF00"/>
                </a:solidFill>
              </a:rPr>
              <a:t>This slide shows the number of persons living with a diagnosis of HIV infection by ZIP code and SPA in Los Angeles County as of December 31, 2013.  </a:t>
            </a:r>
          </a:p>
          <a:p>
            <a:endParaRPr lang="en-US" altLang="en-US" b="0" dirty="0" smtClean="0">
              <a:solidFill>
                <a:srgbClr val="FFFF00"/>
              </a:solidFill>
            </a:endParaRPr>
          </a:p>
          <a:p>
            <a:r>
              <a:rPr lang="en-US" altLang="en-US" b="0" dirty="0" smtClean="0">
                <a:solidFill>
                  <a:srgbClr val="FFFF00"/>
                </a:solidFill>
              </a:rPr>
              <a:t>ZIP codes with the greatest number of people living with diagnosed HIV infection are shaded in </a:t>
            </a:r>
            <a:r>
              <a:rPr lang="en-US" altLang="en-US" b="0" strike="noStrike" baseline="0" dirty="0" smtClean="0">
                <a:solidFill>
                  <a:srgbClr val="FFFF00"/>
                </a:solidFill>
              </a:rPr>
              <a:t>black</a:t>
            </a:r>
            <a:r>
              <a:rPr lang="en-US" altLang="en-US" b="0" dirty="0" smtClean="0">
                <a:solidFill>
                  <a:srgbClr val="FFFF00"/>
                </a:solidFill>
              </a:rPr>
              <a:t>, as seen in SPA 4 (Metro) and in SPA 8 (South Bay/Long Beach).</a:t>
            </a:r>
          </a:p>
          <a:p>
            <a:endParaRPr lang="en-US" altLang="en-US" b="0" dirty="0" smtClean="0">
              <a:solidFill>
                <a:srgbClr val="FFFF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b="0" dirty="0" smtClean="0">
                <a:solidFill>
                  <a:srgbClr val="FFFF00"/>
                </a:solidFill>
              </a:rPr>
              <a:t>Other zip codes that have less, but still large numbers of people living with HIV infection (shaded in brown and orange) are located in SPA 6 (South), and in parts of SPA 2 (San Fernando Valley), SPA 5 (West), and SPA 7 (East).</a:t>
            </a:r>
          </a:p>
          <a:p>
            <a:endParaRPr lang="en-US" altLang="en-US" b="0" dirty="0" smtClean="0">
              <a:solidFill>
                <a:srgbClr val="FFFF00"/>
              </a:solidFill>
            </a:endParaRPr>
          </a:p>
          <a:p>
            <a:r>
              <a:rPr lang="en-US" altLang="en-US" b="0" dirty="0" smtClean="0">
                <a:solidFill>
                  <a:srgbClr val="FFFF00"/>
                </a:solidFill>
              </a:rPr>
              <a:t>ZIP code information is based on the residence at the time of HIV or stage 3 (AIDS) diagnosis, or the most recently reported residential information.  </a:t>
            </a:r>
          </a:p>
          <a:p>
            <a:endParaRPr lang="en-US" altLang="en-US" b="0" dirty="0" smtClean="0">
              <a:solidFill>
                <a:srgbClr val="FFFF00"/>
              </a:solidFill>
            </a:endParaRPr>
          </a:p>
          <a:p>
            <a:r>
              <a:rPr lang="en-US" altLang="en-US" b="0" dirty="0" smtClean="0">
                <a:solidFill>
                  <a:srgbClr val="FFFF00"/>
                </a:solidFill>
              </a:rPr>
              <a:t>Data are provisional due to reporting delays. </a:t>
            </a:r>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28</a:t>
            </a:fld>
            <a:endParaRPr lang="en-US"/>
          </a:p>
        </p:txBody>
      </p:sp>
    </p:spTree>
    <p:extLst>
      <p:ext uri="{BB962C8B-B14F-4D97-AF65-F5344CB8AC3E}">
        <p14:creationId xmlns:p14="http://schemas.microsoft.com/office/powerpoint/2010/main" val="1153619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29</a:t>
            </a:fld>
            <a:endParaRPr lang="en-US"/>
          </a:p>
        </p:txBody>
      </p:sp>
    </p:spTree>
    <p:extLst>
      <p:ext uri="{BB962C8B-B14F-4D97-AF65-F5344CB8AC3E}">
        <p14:creationId xmlns:p14="http://schemas.microsoft.com/office/powerpoint/2010/main" val="299244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0" dirty="0" smtClean="0">
                <a:solidFill>
                  <a:srgbClr val="FFFF00"/>
                </a:solidFill>
              </a:rPr>
              <a:t>This slide shows the estimated number of adults and children living with HIV at the end of 2012,</a:t>
            </a:r>
            <a:r>
              <a:rPr lang="en-US" altLang="zh-TW" b="0" baseline="0" dirty="0" smtClean="0">
                <a:solidFill>
                  <a:srgbClr val="FFFF00"/>
                </a:solidFill>
              </a:rPr>
              <a:t> </a:t>
            </a:r>
            <a:r>
              <a:rPr lang="en-US" altLang="zh-TW" b="0" dirty="0" smtClean="0">
                <a:solidFill>
                  <a:srgbClr val="FFFF00"/>
                </a:solidFill>
              </a:rPr>
              <a:t>by region of the world.</a:t>
            </a:r>
          </a:p>
          <a:p>
            <a:endParaRPr lang="en-US" altLang="zh-TW" b="0" strike="sngStrike" dirty="0" smtClean="0">
              <a:solidFill>
                <a:srgbClr val="FFFF00"/>
              </a:solidFill>
            </a:endParaRPr>
          </a:p>
          <a:p>
            <a:r>
              <a:rPr lang="en-US" altLang="zh-TW" b="0" strike="noStrike" dirty="0" smtClean="0">
                <a:solidFill>
                  <a:srgbClr val="FFFF00"/>
                </a:solidFill>
              </a:rPr>
              <a:t>Globally,</a:t>
            </a:r>
            <a:r>
              <a:rPr lang="en-US" altLang="zh-TW" b="0" strike="noStrike" baseline="0" dirty="0" smtClean="0">
                <a:solidFill>
                  <a:srgbClr val="FFFF00"/>
                </a:solidFill>
              </a:rPr>
              <a:t> </a:t>
            </a:r>
            <a:r>
              <a:rPr lang="en-US" altLang="zh-TW" b="0" strike="noStrike" dirty="0" smtClean="0">
                <a:solidFill>
                  <a:srgbClr val="FFFF00"/>
                </a:solidFill>
              </a:rPr>
              <a:t>Sub-Saharan Africa has been affected the greatest with an estimated 25.0 million</a:t>
            </a:r>
            <a:r>
              <a:rPr lang="en-US" altLang="zh-TW" b="0" strike="noStrike" baseline="0" dirty="0" smtClean="0">
                <a:solidFill>
                  <a:srgbClr val="FFFF00"/>
                </a:solidFill>
              </a:rPr>
              <a:t> </a:t>
            </a:r>
            <a:r>
              <a:rPr lang="en-US" altLang="zh-TW" b="0" strike="noStrike" dirty="0" smtClean="0">
                <a:solidFill>
                  <a:srgbClr val="FFFF00"/>
                </a:solidFill>
              </a:rPr>
              <a:t>adults and children living with HIV infection at year-end 2012. </a:t>
            </a:r>
            <a:r>
              <a:rPr lang="en-US" altLang="zh-TW" b="0" strike="noStrike" baseline="0" dirty="0" smtClean="0">
                <a:solidFill>
                  <a:srgbClr val="FFFF00"/>
                </a:solidFill>
              </a:rPr>
              <a:t> </a:t>
            </a:r>
            <a:r>
              <a:rPr lang="en-US" altLang="zh-TW" b="0" strike="noStrike" dirty="0" smtClean="0">
                <a:solidFill>
                  <a:srgbClr val="FFFF00"/>
                </a:solidFill>
              </a:rPr>
              <a:t>As the reporting of HIV infection in Asian nations begins to gain momentum, higher numbers are expected from these regions as well.  North America</a:t>
            </a:r>
            <a:r>
              <a:rPr lang="en-US" altLang="zh-TW" b="0" strike="noStrike" baseline="0" dirty="0" smtClean="0">
                <a:solidFill>
                  <a:srgbClr val="FFFF00"/>
                </a:solidFill>
              </a:rPr>
              <a:t> and </a:t>
            </a:r>
            <a:r>
              <a:rPr lang="en-US" altLang="zh-TW" b="0" strike="noStrike" dirty="0" smtClean="0">
                <a:solidFill>
                  <a:srgbClr val="FFFF00"/>
                </a:solidFill>
              </a:rPr>
              <a:t>Latin America</a:t>
            </a:r>
            <a:r>
              <a:rPr lang="en-US" altLang="zh-TW" b="0" strike="noStrike" baseline="0" dirty="0" smtClean="0">
                <a:solidFill>
                  <a:srgbClr val="FFFF00"/>
                </a:solidFill>
              </a:rPr>
              <a:t> </a:t>
            </a:r>
            <a:r>
              <a:rPr lang="en-US" altLang="zh-TW" b="0" strike="noStrike" dirty="0" smtClean="0">
                <a:solidFill>
                  <a:srgbClr val="FFFF00"/>
                </a:solidFill>
              </a:rPr>
              <a:t>have over one million people affected.</a:t>
            </a:r>
          </a:p>
          <a:p>
            <a:pPr defTabSz="931774" eaLnBrk="0" fontAlgn="base" hangingPunct="0">
              <a:spcBef>
                <a:spcPct val="30000"/>
              </a:spcBef>
              <a:spcAft>
                <a:spcPct val="0"/>
              </a:spcAft>
              <a:defRPr/>
            </a:pPr>
            <a:endParaRPr lang="en-US" altLang="zh-TW" b="0" strike="noStrike" dirty="0" smtClean="0">
              <a:solidFill>
                <a:srgbClr val="FFFF00"/>
              </a:solidFill>
            </a:endParaRPr>
          </a:p>
          <a:p>
            <a:pPr defTabSz="931774" eaLnBrk="0" fontAlgn="base" hangingPunct="0">
              <a:spcBef>
                <a:spcPct val="30000"/>
              </a:spcBef>
              <a:spcAft>
                <a:spcPct val="0"/>
              </a:spcAft>
              <a:defRPr/>
            </a:pPr>
            <a:r>
              <a:rPr lang="en-US" altLang="zh-TW" b="0" strike="noStrike" dirty="0" smtClean="0">
                <a:solidFill>
                  <a:srgbClr val="FFFF00"/>
                </a:solidFill>
              </a:rPr>
              <a:t>Please note that this slide</a:t>
            </a:r>
            <a:r>
              <a:rPr lang="en-US" altLang="zh-TW" b="0" strike="noStrike" baseline="0" dirty="0" smtClean="0">
                <a:solidFill>
                  <a:srgbClr val="FFFF00"/>
                </a:solidFill>
              </a:rPr>
              <a:t> </a:t>
            </a:r>
            <a:r>
              <a:rPr lang="en-US" altLang="zh-TW" b="0" strike="noStrike" dirty="0" smtClean="0">
                <a:solidFill>
                  <a:srgbClr val="FFFF00"/>
                </a:solidFill>
              </a:rPr>
              <a:t>does</a:t>
            </a:r>
            <a:r>
              <a:rPr lang="en-US" altLang="zh-TW" b="0" strike="noStrike" baseline="0" dirty="0" smtClean="0">
                <a:solidFill>
                  <a:srgbClr val="FFFF00"/>
                </a:solidFill>
              </a:rPr>
              <a:t> not take into account the proportion of individuals affected within each region.  The numbers are total numbers by region.  Comparisons are made based on total numbers.</a:t>
            </a:r>
            <a:endParaRPr lang="en-US" altLang="zh-TW" b="0" strike="noStrike" dirty="0" smtClean="0">
              <a:solidFill>
                <a:srgbClr val="FFFF00"/>
              </a:solidFill>
            </a:endParaRPr>
          </a:p>
          <a:p>
            <a:pPr defTabSz="931774" eaLnBrk="0" fontAlgn="base" hangingPunct="0">
              <a:spcBef>
                <a:spcPct val="30000"/>
              </a:spcBef>
              <a:spcAft>
                <a:spcPct val="0"/>
              </a:spcAft>
              <a:defRPr/>
            </a:pPr>
            <a:endParaRPr lang="en-US" altLang="zh-TW" b="0" strike="noStrike" dirty="0" smtClean="0">
              <a:solidFill>
                <a:srgbClr val="FFFF00"/>
              </a:solidFill>
            </a:endParaRPr>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3</a:t>
            </a:fld>
            <a:endParaRPr lang="en-US"/>
          </a:p>
        </p:txBody>
      </p:sp>
    </p:spTree>
    <p:extLst>
      <p:ext uri="{BB962C8B-B14F-4D97-AF65-F5344CB8AC3E}">
        <p14:creationId xmlns:p14="http://schemas.microsoft.com/office/powerpoint/2010/main" val="384633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0" dirty="0" smtClean="0">
                <a:solidFill>
                  <a:srgbClr val="FFFF00"/>
                </a:solidFill>
              </a:rPr>
              <a:t>This slide from the Centers for Disease Control (CDC) shows the estimated rates of diagnoses of  HIV infection among adults and adolescents in 2011 for each state and six dependent areas expressed as the number of reported HIV cases per 100,000 persons. </a:t>
            </a:r>
          </a:p>
          <a:p>
            <a:endParaRPr lang="en-US" altLang="zh-TW" b="0" dirty="0" smtClean="0">
              <a:solidFill>
                <a:srgbClr val="FFFF00"/>
              </a:solidFill>
            </a:endParaRPr>
          </a:p>
          <a:p>
            <a:r>
              <a:rPr lang="en-US" altLang="zh-TW" b="0" strike="noStrike" dirty="0" smtClean="0"/>
              <a:t>In 2011, the estimated total rate (for the United States and six dependent areas)</a:t>
            </a:r>
            <a:r>
              <a:rPr lang="en-US" altLang="zh-TW" b="0" strike="noStrike" baseline="0" dirty="0" smtClean="0"/>
              <a:t> </a:t>
            </a:r>
            <a:r>
              <a:rPr lang="en-US" altLang="zh-TW" b="0" strike="noStrike" dirty="0" smtClean="0"/>
              <a:t>of diagnosed HIV infection among adults and adolescents was 19.1 per 100,000 population.</a:t>
            </a:r>
          </a:p>
          <a:p>
            <a:endParaRPr lang="en-US" altLang="zh-TW" b="0" dirty="0" smtClean="0">
              <a:solidFill>
                <a:srgbClr val="FFFF00"/>
              </a:solidFill>
            </a:endParaRPr>
          </a:p>
          <a:p>
            <a:pPr defTabSz="914350" eaLnBrk="0" fontAlgn="base" hangingPunct="0">
              <a:spcBef>
                <a:spcPct val="30000"/>
              </a:spcBef>
              <a:spcAft>
                <a:spcPct val="0"/>
              </a:spcAft>
              <a:defRPr/>
            </a:pPr>
            <a:r>
              <a:rPr lang="en-US" altLang="zh-TW" b="0" dirty="0" smtClean="0">
                <a:solidFill>
                  <a:srgbClr val="FFFF00"/>
                </a:solidFill>
              </a:rPr>
              <a:t>State rates (per 100,00) are displayed using shades of pink, with the darkest pink </a:t>
            </a:r>
            <a:r>
              <a:rPr lang="en-US" altLang="zh-TW" b="0" baseline="0" dirty="0" smtClean="0">
                <a:solidFill>
                  <a:srgbClr val="FFFF00"/>
                </a:solidFill>
              </a:rPr>
              <a:t>representing the highest </a:t>
            </a:r>
            <a:r>
              <a:rPr lang="en-US" altLang="zh-TW" b="0" dirty="0" smtClean="0">
                <a:solidFill>
                  <a:srgbClr val="FFFF00"/>
                </a:solidFill>
              </a:rPr>
              <a:t>rates (equal to or greater than 30.0 per 100,000), and</a:t>
            </a:r>
            <a:r>
              <a:rPr lang="en-US" altLang="zh-TW" b="0" baseline="0" dirty="0" smtClean="0">
                <a:solidFill>
                  <a:srgbClr val="FFFF00"/>
                </a:solidFill>
              </a:rPr>
              <a:t> the lightest pink representing the lowest rates </a:t>
            </a:r>
            <a:r>
              <a:rPr lang="en-US" altLang="zh-TW" b="0" dirty="0" smtClean="0">
                <a:solidFill>
                  <a:srgbClr val="FFFF00"/>
                </a:solidFill>
              </a:rPr>
              <a:t>(less than 10.0 per 100,000).</a:t>
            </a:r>
          </a:p>
          <a:p>
            <a:endParaRPr lang="en-US" altLang="zh-TW" b="0" dirty="0" smtClean="0">
              <a:solidFill>
                <a:srgbClr val="FFFF00"/>
              </a:solidFill>
            </a:endParaRPr>
          </a:p>
          <a:p>
            <a:pPr defTabSz="914350" eaLnBrk="0" fontAlgn="base" hangingPunct="0">
              <a:spcBef>
                <a:spcPct val="30000"/>
              </a:spcBef>
              <a:spcAft>
                <a:spcPct val="0"/>
              </a:spcAft>
              <a:defRPr/>
            </a:pPr>
            <a:r>
              <a:rPr lang="en-US" altLang="zh-TW" b="0" dirty="0" smtClean="0">
                <a:solidFill>
                  <a:srgbClr val="FFFF00"/>
                </a:solidFill>
              </a:rPr>
              <a:t>At the end of 2011, among states (not including dependent areas and D.C.)</a:t>
            </a:r>
            <a:r>
              <a:rPr lang="en-US" altLang="zh-TW" b="0" baseline="0" dirty="0" smtClean="0">
                <a:solidFill>
                  <a:srgbClr val="FFFF00"/>
                </a:solidFill>
              </a:rPr>
              <a:t>, </a:t>
            </a:r>
            <a:r>
              <a:rPr lang="en-US" altLang="zh-TW" b="0" dirty="0" smtClean="0">
                <a:solidFill>
                  <a:srgbClr val="FFFF00"/>
                </a:solidFill>
              </a:rPr>
              <a:t>Louisiana had the highest </a:t>
            </a:r>
            <a:r>
              <a:rPr lang="en-US" b="0" dirty="0" smtClean="0"/>
              <a:t>rate of diagnoses of HIV infection </a:t>
            </a:r>
            <a:r>
              <a:rPr lang="en-US" altLang="zh-TW" b="0" dirty="0" smtClean="0">
                <a:solidFill>
                  <a:srgbClr val="FFFF00"/>
                </a:solidFill>
              </a:rPr>
              <a:t>with 36.6 cases per 100,000, while Vermont</a:t>
            </a:r>
            <a:r>
              <a:rPr lang="en-US" altLang="zh-TW" b="0" baseline="0" dirty="0" smtClean="0">
                <a:solidFill>
                  <a:srgbClr val="FFFF00"/>
                </a:solidFill>
              </a:rPr>
              <a:t> </a:t>
            </a:r>
            <a:r>
              <a:rPr lang="en-US" altLang="zh-TW" b="0" dirty="0" smtClean="0">
                <a:solidFill>
                  <a:srgbClr val="FFFF00"/>
                </a:solidFill>
              </a:rPr>
              <a:t>had the lowest rate with 2.3 cases per 100,000.</a:t>
            </a:r>
            <a:r>
              <a:rPr lang="en-US" altLang="zh-TW" b="0" baseline="0" dirty="0" smtClean="0">
                <a:solidFill>
                  <a:srgbClr val="FFFF00"/>
                </a:solidFill>
              </a:rPr>
              <a:t> </a:t>
            </a:r>
          </a:p>
          <a:p>
            <a:pPr defTabSz="914350" eaLnBrk="0" fontAlgn="base" hangingPunct="0">
              <a:spcBef>
                <a:spcPct val="30000"/>
              </a:spcBef>
              <a:spcAft>
                <a:spcPct val="0"/>
              </a:spcAft>
              <a:defRPr/>
            </a:pPr>
            <a:endParaRPr lang="en-US" altLang="zh-TW" b="0" baseline="0" dirty="0" smtClean="0">
              <a:solidFill>
                <a:srgbClr val="FFFF00"/>
              </a:solidFill>
            </a:endParaRPr>
          </a:p>
          <a:p>
            <a:pPr defTabSz="914350" eaLnBrk="0" fontAlgn="base" hangingPunct="0">
              <a:spcBef>
                <a:spcPct val="30000"/>
              </a:spcBef>
              <a:spcAft>
                <a:spcPct val="0"/>
              </a:spcAft>
              <a:defRPr/>
            </a:pPr>
            <a:r>
              <a:rPr lang="en-US" altLang="zh-TW" b="0" baseline="0" dirty="0" smtClean="0">
                <a:solidFill>
                  <a:srgbClr val="FFFF00"/>
                </a:solidFill>
              </a:rPr>
              <a:t> </a:t>
            </a:r>
            <a:r>
              <a:rPr lang="en-US" altLang="zh-TW" b="0" dirty="0" smtClean="0">
                <a:solidFill>
                  <a:srgbClr val="FFFF00"/>
                </a:solidFill>
              </a:rPr>
              <a:t>The diagnoses rate of HIV infection </a:t>
            </a:r>
            <a:r>
              <a:rPr lang="en-US" altLang="zh-TW" b="0" strike="noStrike" dirty="0" smtClean="0"/>
              <a:t>among adults and adolescents </a:t>
            </a:r>
            <a:r>
              <a:rPr lang="en-US" altLang="zh-TW" b="0" dirty="0" smtClean="0">
                <a:solidFill>
                  <a:srgbClr val="FFFF00"/>
                </a:solidFill>
              </a:rPr>
              <a:t>reported for 2011 in Los Angeles County (LAC</a:t>
            </a:r>
            <a:r>
              <a:rPr lang="en-US" altLang="zh-TW" b="0" dirty="0" smtClean="0">
                <a:solidFill>
                  <a:schemeClr val="accent2"/>
                </a:solidFill>
              </a:rPr>
              <a:t>) (23.3 per 100,000) </a:t>
            </a:r>
            <a:r>
              <a:rPr lang="en-US" altLang="zh-TW" b="0" dirty="0" smtClean="0">
                <a:solidFill>
                  <a:srgbClr val="FFFF00"/>
                </a:solidFill>
              </a:rPr>
              <a:t>is higher </a:t>
            </a:r>
            <a:r>
              <a:rPr lang="en-US" altLang="zh-TW" b="0" strike="noStrike" dirty="0" smtClean="0">
                <a:solidFill>
                  <a:srgbClr val="FFFF00"/>
                </a:solidFill>
              </a:rPr>
              <a:t>than</a:t>
            </a:r>
            <a:r>
              <a:rPr lang="en-US" altLang="zh-TW" b="0" baseline="0" dirty="0" smtClean="0">
                <a:solidFill>
                  <a:srgbClr val="FFFF00"/>
                </a:solidFill>
              </a:rPr>
              <a:t> </a:t>
            </a:r>
            <a:r>
              <a:rPr lang="en-US" altLang="zh-TW" b="0" dirty="0" smtClean="0">
                <a:solidFill>
                  <a:srgbClr val="FFFF00"/>
                </a:solidFill>
              </a:rPr>
              <a:t>that in</a:t>
            </a:r>
            <a:r>
              <a:rPr lang="en-US" altLang="zh-TW" b="0" dirty="0" smtClean="0">
                <a:solidFill>
                  <a:srgbClr val="FF0000"/>
                </a:solidFill>
              </a:rPr>
              <a:t> </a:t>
            </a:r>
            <a:r>
              <a:rPr lang="en-US" altLang="zh-TW" b="0" dirty="0" smtClean="0">
                <a:solidFill>
                  <a:srgbClr val="FFFF00"/>
                </a:solidFill>
              </a:rPr>
              <a:t>California as a whole (19.2 per 100,000) and the national level (19.1 per 100,000).</a:t>
            </a:r>
          </a:p>
          <a:p>
            <a:pPr>
              <a:spcBef>
                <a:spcPct val="0"/>
              </a:spcBef>
            </a:pPr>
            <a:endParaRPr lang="en-US" altLang="zh-TW" b="0" dirty="0" smtClean="0">
              <a:solidFill>
                <a:srgbClr val="FFFF00"/>
              </a:solidFill>
            </a:endParaRPr>
          </a:p>
          <a:p>
            <a:pPr eaLnBrk="1" hangingPunct="1">
              <a:spcBef>
                <a:spcPct val="0"/>
              </a:spcBef>
            </a:pPr>
            <a:r>
              <a:rPr lang="en-US" altLang="zh-TW" b="0" dirty="0" smtClean="0"/>
              <a:t>The District of Columbia (i.e., Washington, DC) is a city; please use caution when comparing the HIV  </a:t>
            </a:r>
            <a:r>
              <a:rPr lang="en-US" altLang="zh-TW" b="0" dirty="0" smtClean="0">
                <a:solidFill>
                  <a:srgbClr val="FFFF00"/>
                </a:solidFill>
              </a:rPr>
              <a:t>diagnoses </a:t>
            </a:r>
            <a:r>
              <a:rPr lang="en-US" altLang="zh-TW" b="0" dirty="0" smtClean="0"/>
              <a:t>rate in DC with the rates in states.</a:t>
            </a:r>
          </a:p>
          <a:p>
            <a:pPr eaLnBrk="1" hangingPunct="1">
              <a:spcBef>
                <a:spcPct val="0"/>
              </a:spcBef>
            </a:pPr>
            <a:r>
              <a:rPr lang="en-US" altLang="zh-TW" b="0" dirty="0" smtClean="0"/>
              <a:t> </a:t>
            </a:r>
          </a:p>
          <a:p>
            <a:pPr eaLnBrk="1" hangingPunct="1">
              <a:spcBef>
                <a:spcPct val="0"/>
              </a:spcBef>
            </a:pPr>
            <a:r>
              <a:rPr lang="en-US" altLang="zh-TW" b="0" dirty="0" smtClean="0"/>
              <a:t>Data include persons with </a:t>
            </a:r>
            <a:r>
              <a:rPr lang="en-US" altLang="zh-TW" b="0" strike="noStrike" dirty="0" smtClean="0"/>
              <a:t>a diagnosis of </a:t>
            </a:r>
            <a:r>
              <a:rPr lang="en-US" altLang="zh-TW" b="0" dirty="0" smtClean="0"/>
              <a:t>HIV infection regardless of stage of disease at diagnosis.</a:t>
            </a:r>
            <a:r>
              <a:rPr lang="en-US" altLang="zh-TW" b="0" baseline="0" dirty="0" smtClean="0"/>
              <a:t>  </a:t>
            </a:r>
            <a:r>
              <a:rPr lang="en-US" altLang="zh-TW" b="0" dirty="0" smtClean="0"/>
              <a:t>All displayed data are estimates.  Estimated numbers resulted from statistical adjustment that accounted for reporting delays, but not for incomplete reporting.</a:t>
            </a:r>
          </a:p>
          <a:p>
            <a:pPr eaLnBrk="1" hangingPunct="1">
              <a:spcBef>
                <a:spcPct val="0"/>
              </a:spcBef>
            </a:pPr>
            <a:endParaRPr lang="en-US" altLang="zh-TW" b="0" dirty="0" smtClean="0"/>
          </a:p>
          <a:p>
            <a:pPr algn="r"/>
            <a:endParaRPr lang="zh-TW" altLang="en-US" b="0" dirty="0"/>
          </a:p>
        </p:txBody>
      </p:sp>
      <p:sp>
        <p:nvSpPr>
          <p:cNvPr id="4" name="Slide Number Placeholder 3"/>
          <p:cNvSpPr>
            <a:spLocks noGrp="1"/>
          </p:cNvSpPr>
          <p:nvPr>
            <p:ph type="sldNum" sz="quarter" idx="10"/>
          </p:nvPr>
        </p:nvSpPr>
        <p:spPr/>
        <p:txBody>
          <a:bodyPr/>
          <a:lstStyle/>
          <a:p>
            <a:fld id="{F6DAE0CD-D28B-7943-AABC-BE60ED5BE82C}" type="slidenum">
              <a:rPr lang="en-US" smtClean="0"/>
              <a:t>4</a:t>
            </a:fld>
            <a:endParaRPr lang="en-US" dirty="0"/>
          </a:p>
        </p:txBody>
      </p:sp>
    </p:spTree>
    <p:extLst>
      <p:ext uri="{BB962C8B-B14F-4D97-AF65-F5344CB8AC3E}">
        <p14:creationId xmlns:p14="http://schemas.microsoft.com/office/powerpoint/2010/main" val="2566985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zh-TW" b="0" dirty="0" smtClean="0">
                <a:solidFill>
                  <a:srgbClr val="FFFF00"/>
                </a:solidFill>
              </a:rPr>
              <a:t>This slide from the Centers for Disease Control (CDC) shows the estimated rate of adults and adolescents living with diagnosed HIV infection at year-end 2010 in each state and six dependent areas expressed as the number of people living with HIV infection per 100,000 persons. </a:t>
            </a:r>
          </a:p>
          <a:p>
            <a:pPr>
              <a:defRPr/>
            </a:pPr>
            <a:endParaRPr lang="en-US" altLang="zh-TW" b="0" dirty="0" smtClean="0">
              <a:solidFill>
                <a:srgbClr val="FFFF00"/>
              </a:solidFill>
            </a:endParaRPr>
          </a:p>
          <a:p>
            <a:pPr defTabSz="914350" eaLnBrk="0" fontAlgn="base" hangingPunct="0">
              <a:spcBef>
                <a:spcPct val="30000"/>
              </a:spcBef>
              <a:spcAft>
                <a:spcPct val="0"/>
              </a:spcAft>
              <a:defRPr/>
            </a:pPr>
            <a:r>
              <a:rPr lang="en-US" altLang="zh-TW" b="0" strike="noStrike" dirty="0" smtClean="0"/>
              <a:t>At year-end 2010, the estimated total rate (for the United States and 6 dependent areas)</a:t>
            </a:r>
            <a:r>
              <a:rPr lang="en-US" altLang="zh-TW" b="0" strike="noStrike" baseline="0" dirty="0" smtClean="0"/>
              <a:t> </a:t>
            </a:r>
            <a:r>
              <a:rPr lang="en-US" altLang="zh-TW" b="0" strike="noStrike" dirty="0" smtClean="0"/>
              <a:t>of adults and adolescents living with diagnosed HIV infection was 342.2 per 100,000 population</a:t>
            </a:r>
            <a:r>
              <a:rPr lang="en-US" altLang="zh-TW" b="0" strike="noStrike" baseline="0" dirty="0" smtClean="0"/>
              <a:t>.</a:t>
            </a:r>
            <a:endParaRPr lang="en-US" altLang="zh-TW" b="0" strike="noStrike" dirty="0" smtClean="0"/>
          </a:p>
          <a:p>
            <a:pPr>
              <a:defRPr/>
            </a:pPr>
            <a:endParaRPr lang="en-US" altLang="zh-TW" b="0" dirty="0" smtClean="0">
              <a:solidFill>
                <a:srgbClr val="FFFF00"/>
              </a:solidFill>
            </a:endParaRPr>
          </a:p>
          <a:p>
            <a:pPr defTabSz="914350" eaLnBrk="0" fontAlgn="base" hangingPunct="0">
              <a:spcBef>
                <a:spcPct val="30000"/>
              </a:spcBef>
              <a:spcAft>
                <a:spcPct val="0"/>
              </a:spcAft>
              <a:defRPr/>
            </a:pPr>
            <a:r>
              <a:rPr lang="en-US" altLang="zh-TW" b="0" dirty="0" smtClean="0">
                <a:solidFill>
                  <a:srgbClr val="FFFF00"/>
                </a:solidFill>
              </a:rPr>
              <a:t>State</a:t>
            </a:r>
            <a:r>
              <a:rPr lang="en-US" altLang="zh-TW" b="0" baseline="0" dirty="0" smtClean="0">
                <a:solidFill>
                  <a:srgbClr val="FFFF00"/>
                </a:solidFill>
              </a:rPr>
              <a:t> r</a:t>
            </a:r>
            <a:r>
              <a:rPr lang="en-US" altLang="zh-TW" b="0" dirty="0" smtClean="0">
                <a:solidFill>
                  <a:srgbClr val="FFFF00"/>
                </a:solidFill>
              </a:rPr>
              <a:t>ates (per 100,00) are displayed using a single hue</a:t>
            </a:r>
            <a:r>
              <a:rPr lang="en-US" altLang="zh-TW" b="0" baseline="0" dirty="0" smtClean="0">
                <a:solidFill>
                  <a:srgbClr val="FFFF00"/>
                </a:solidFill>
              </a:rPr>
              <a:t> sequential color scheme</a:t>
            </a:r>
            <a:r>
              <a:rPr lang="en-US" altLang="zh-TW" b="0" dirty="0" smtClean="0">
                <a:solidFill>
                  <a:srgbClr val="FFFF00"/>
                </a:solidFill>
              </a:rPr>
              <a:t> of pink, with the darkest pink</a:t>
            </a:r>
            <a:r>
              <a:rPr lang="en-US" altLang="zh-TW" b="0" baseline="0" dirty="0" smtClean="0">
                <a:solidFill>
                  <a:srgbClr val="FFFF00"/>
                </a:solidFill>
              </a:rPr>
              <a:t> representing the highest </a:t>
            </a:r>
            <a:r>
              <a:rPr lang="en-US" altLang="zh-TW" b="0" dirty="0" smtClean="0">
                <a:solidFill>
                  <a:srgbClr val="FFFF00"/>
                </a:solidFill>
              </a:rPr>
              <a:t>rates (equal to or greater than 400.0 per 100,000), and</a:t>
            </a:r>
            <a:r>
              <a:rPr lang="en-US" altLang="zh-TW" b="0" baseline="0" dirty="0" smtClean="0">
                <a:solidFill>
                  <a:srgbClr val="FFFF00"/>
                </a:solidFill>
              </a:rPr>
              <a:t> the lightest pink representing the lowest rates </a:t>
            </a:r>
            <a:r>
              <a:rPr lang="en-US" altLang="zh-TW" b="0" dirty="0" smtClean="0">
                <a:solidFill>
                  <a:srgbClr val="FFFF00"/>
                </a:solidFill>
              </a:rPr>
              <a:t>(less than 100.0 per 100,000).</a:t>
            </a:r>
          </a:p>
          <a:p>
            <a:pPr>
              <a:defRPr/>
            </a:pPr>
            <a:endParaRPr lang="en-US" altLang="zh-TW" b="0" dirty="0" smtClean="0">
              <a:solidFill>
                <a:srgbClr val="FFFF00"/>
              </a:solidFill>
            </a:endParaRPr>
          </a:p>
          <a:p>
            <a:pPr>
              <a:defRPr/>
            </a:pPr>
            <a:r>
              <a:rPr lang="en-US" altLang="zh-TW" b="0" dirty="0" smtClean="0">
                <a:solidFill>
                  <a:srgbClr val="FFFF00"/>
                </a:solidFill>
              </a:rPr>
              <a:t>At year-end 2010, among states (not including dependent areas and D.C.), New York had the highest rate of people living with diagnosed HIV infection (810.0 cases per 100,000), and North Dakota had the lowest rate (32.7 cases per 100,000).</a:t>
            </a:r>
            <a:r>
              <a:rPr lang="en-US" altLang="zh-TW" b="0" baseline="0" dirty="0" smtClean="0">
                <a:solidFill>
                  <a:srgbClr val="FFFF00"/>
                </a:solidFill>
              </a:rPr>
              <a:t>  </a:t>
            </a:r>
            <a:r>
              <a:rPr lang="en-US" altLang="zh-TW" b="0" dirty="0" smtClean="0">
                <a:solidFill>
                  <a:srgbClr val="FFFF00"/>
                </a:solidFill>
              </a:rPr>
              <a:t>The rate of people living with a diagnosed HIV infection at year-end 2010 for Los Angeles County (LAC) (532 per 100,000) is much greater than that for</a:t>
            </a:r>
            <a:r>
              <a:rPr lang="en-US" altLang="zh-TW" b="0" dirty="0" smtClean="0">
                <a:solidFill>
                  <a:srgbClr val="FF0000"/>
                </a:solidFill>
              </a:rPr>
              <a:t> </a:t>
            </a:r>
            <a:r>
              <a:rPr lang="en-US" altLang="zh-TW" b="0" dirty="0" smtClean="0">
                <a:solidFill>
                  <a:srgbClr val="FFFF00"/>
                </a:solidFill>
              </a:rPr>
              <a:t>California as a whole (363.0 per 100,000) and the national level (342.2 per 100,000).</a:t>
            </a:r>
          </a:p>
          <a:p>
            <a:pPr>
              <a:defRPr/>
            </a:pPr>
            <a:endParaRPr lang="en-US" altLang="zh-TW" b="0" dirty="0" smtClean="0">
              <a:solidFill>
                <a:srgbClr val="FFFF00"/>
              </a:solidFill>
            </a:endParaRPr>
          </a:p>
          <a:p>
            <a:pPr eaLnBrk="1" hangingPunct="1">
              <a:spcBef>
                <a:spcPct val="0"/>
              </a:spcBef>
            </a:pPr>
            <a:r>
              <a:rPr lang="en-US" altLang="zh-TW" b="0" dirty="0" smtClean="0"/>
              <a:t>The District of Columbia (i.e., Washington, DC) is a city; please use caution when comparing the rate of persons living with diagnosed HIV infection in DC with the rates in states.</a:t>
            </a:r>
          </a:p>
          <a:p>
            <a:pPr eaLnBrk="1" hangingPunct="1">
              <a:spcBef>
                <a:spcPct val="0"/>
              </a:spcBef>
            </a:pPr>
            <a:r>
              <a:rPr lang="en-US" altLang="zh-TW" b="0" dirty="0" smtClean="0"/>
              <a:t> </a:t>
            </a:r>
          </a:p>
          <a:p>
            <a:pPr eaLnBrk="1" hangingPunct="1">
              <a:spcBef>
                <a:spcPct val="0"/>
              </a:spcBef>
            </a:pPr>
            <a:r>
              <a:rPr lang="en-US" altLang="zh-TW" b="0" dirty="0" smtClean="0"/>
              <a:t>Data include persons with a diagnosis of HIV infection regardless of stage of disease at diagnosis.  All displayed data are estimates.  Estimated numbers resulted from statistical adjustment that accounted for reporting delays, but not for incomplete reporting.</a:t>
            </a:r>
          </a:p>
          <a:p>
            <a:pPr eaLnBrk="1" hangingPunct="1">
              <a:spcBef>
                <a:spcPct val="0"/>
              </a:spcBef>
            </a:pPr>
            <a:r>
              <a:rPr lang="en-US" altLang="zh-TW" b="0" dirty="0" smtClean="0"/>
              <a:t> </a:t>
            </a:r>
          </a:p>
          <a:p>
            <a:pPr eaLnBrk="1" hangingPunct="1">
              <a:spcBef>
                <a:spcPct val="0"/>
              </a:spcBef>
            </a:pPr>
            <a:r>
              <a:rPr lang="en-US" altLang="zh-TW" b="0" dirty="0" smtClean="0"/>
              <a:t>Persons living with a diagnosis of HIV infection are classified as adult or adolescent based on age at year-end 2010.</a:t>
            </a:r>
          </a:p>
          <a:p>
            <a:pPr eaLnBrk="1" hangingPunct="1">
              <a:spcBef>
                <a:spcPct val="0"/>
              </a:spcBef>
            </a:pPr>
            <a:endParaRPr lang="en-US" altLang="zh-TW" b="0" dirty="0" smtClean="0"/>
          </a:p>
          <a:p>
            <a:endParaRPr lang="zh-TW" altLang="en-US" dirty="0"/>
          </a:p>
        </p:txBody>
      </p:sp>
      <p:sp>
        <p:nvSpPr>
          <p:cNvPr id="4" name="Slide Number Placeholder 3"/>
          <p:cNvSpPr>
            <a:spLocks noGrp="1"/>
          </p:cNvSpPr>
          <p:nvPr>
            <p:ph type="sldNum" sz="quarter" idx="10"/>
          </p:nvPr>
        </p:nvSpPr>
        <p:spPr/>
        <p:txBody>
          <a:bodyPr/>
          <a:lstStyle/>
          <a:p>
            <a:fld id="{F6DAE0CD-D28B-7943-AABC-BE60ED5BE82C}" type="slidenum">
              <a:rPr lang="en-US" smtClean="0"/>
              <a:t>5</a:t>
            </a:fld>
            <a:endParaRPr lang="en-US"/>
          </a:p>
        </p:txBody>
      </p:sp>
    </p:spTree>
    <p:extLst>
      <p:ext uri="{BB962C8B-B14F-4D97-AF65-F5344CB8AC3E}">
        <p14:creationId xmlns:p14="http://schemas.microsoft.com/office/powerpoint/2010/main" val="33476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b="0" dirty="0" smtClean="0"/>
              <a:t>This slide shows the numbers and rates (per 100,000) for CT, GC, P&amp;S SY and HIV in 9 large urban cities or counties in the US in 2011, the latest year that data are available for many of these areas.  Los Angeles County</a:t>
            </a:r>
            <a:r>
              <a:rPr lang="en-US" altLang="zh-TW" b="0" baseline="0" dirty="0" smtClean="0"/>
              <a:t> is shown at the top (in red) and the overall U.S. rates are shown at the bottom.</a:t>
            </a:r>
          </a:p>
          <a:p>
            <a:endParaRPr lang="en-US" altLang="zh-TW" b="0" baseline="0" dirty="0" smtClean="0"/>
          </a:p>
          <a:p>
            <a:r>
              <a:rPr lang="en-US" altLang="zh-TW" b="0" baseline="0" dirty="0" smtClean="0"/>
              <a:t>Of the areas shown, LAC and New York have the highest numbers of cases for all three STDs.  The number of HIV cases are more evenly distributed with several cities reporting numbers similar to LAC, but well below New York. </a:t>
            </a:r>
          </a:p>
          <a:p>
            <a:endParaRPr lang="en-US" altLang="zh-TW" b="0" baseline="0" dirty="0" smtClean="0"/>
          </a:p>
          <a:p>
            <a:r>
              <a:rPr lang="en-US" altLang="zh-TW" b="0" dirty="0" smtClean="0"/>
              <a:t>However,</a:t>
            </a:r>
            <a:r>
              <a:rPr lang="en-US" altLang="zh-TW" b="0" baseline="0" dirty="0" smtClean="0"/>
              <a:t> if we look at rates of disease, which take into account population size, then we see that LAC has lower rates of STDs and HIV than most other large urban areas.  </a:t>
            </a:r>
          </a:p>
          <a:p>
            <a:endParaRPr lang="en-US" altLang="zh-TW" b="0" dirty="0" smtClean="0"/>
          </a:p>
          <a:p>
            <a:r>
              <a:rPr lang="en-US" altLang="zh-TW" b="0" dirty="0" smtClean="0"/>
              <a:t>Overall, although LAC has a large </a:t>
            </a:r>
            <a:r>
              <a:rPr lang="en-US" altLang="zh-TW" b="0" dirty="0" smtClean="0">
                <a:solidFill>
                  <a:srgbClr val="FFFF00"/>
                </a:solidFill>
              </a:rPr>
              <a:t>HIV</a:t>
            </a:r>
            <a:r>
              <a:rPr lang="en-US" altLang="zh-TW" b="0" baseline="0" dirty="0" smtClean="0">
                <a:solidFill>
                  <a:srgbClr val="FFFF00"/>
                </a:solidFill>
              </a:rPr>
              <a:t> infection</a:t>
            </a:r>
            <a:r>
              <a:rPr lang="en-US" altLang="zh-TW" b="0" dirty="0" smtClean="0"/>
              <a:t> epidemic, we seem to be faring better than other big cities/counties in the US.  </a:t>
            </a:r>
          </a:p>
          <a:p>
            <a:endParaRPr lang="en-US" altLang="zh-TW" b="0" dirty="0" smtClean="0"/>
          </a:p>
          <a:p>
            <a:endParaRPr lang="zh-TW" altLang="en-US" b="0" dirty="0" smtClean="0"/>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6</a:t>
            </a:fld>
            <a:endParaRPr lang="en-US"/>
          </a:p>
        </p:txBody>
      </p:sp>
    </p:spTree>
    <p:extLst>
      <p:ext uri="{BB962C8B-B14F-4D97-AF65-F5344CB8AC3E}">
        <p14:creationId xmlns:p14="http://schemas.microsoft.com/office/powerpoint/2010/main" val="3141637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4743F6-EB46-4B19-BF15-70C19718D501}" type="slidenum">
              <a:rPr lang="en-US" smtClean="0"/>
              <a:t>8</a:t>
            </a:fld>
            <a:endParaRPr lang="en-US"/>
          </a:p>
        </p:txBody>
      </p:sp>
    </p:spTree>
    <p:extLst>
      <p:ext uri="{BB962C8B-B14F-4D97-AF65-F5344CB8AC3E}">
        <p14:creationId xmlns:p14="http://schemas.microsoft.com/office/powerpoint/2010/main" val="310260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b="0" dirty="0" smtClean="0">
                <a:latin typeface="+mn-lt"/>
              </a:rPr>
              <a:t>Impact of HIV - Los Angeles County in 2011</a:t>
            </a:r>
          </a:p>
          <a:p>
            <a:endParaRPr lang="en-US" altLang="zh-TW" sz="1200" b="0" dirty="0" smtClean="0">
              <a:latin typeface="+mn-lt"/>
            </a:endParaRPr>
          </a:p>
          <a:p>
            <a:pPr defTabSz="931774" eaLnBrk="0" fontAlgn="base" hangingPunct="0">
              <a:spcBef>
                <a:spcPct val="30000"/>
              </a:spcBef>
              <a:spcAft>
                <a:spcPct val="0"/>
              </a:spcAft>
              <a:defRPr/>
            </a:pPr>
            <a:r>
              <a:rPr lang="en-US" altLang="zh-TW" sz="1200" b="0" dirty="0" smtClean="0">
                <a:latin typeface="+mn-lt"/>
              </a:rPr>
              <a:t>In 2011, Los Angeles County is second</a:t>
            </a:r>
            <a:r>
              <a:rPr lang="en-US" altLang="zh-TW" sz="1200" b="0" baseline="0" dirty="0" smtClean="0">
                <a:latin typeface="+mn-lt"/>
              </a:rPr>
              <a:t> only to</a:t>
            </a:r>
            <a:r>
              <a:rPr lang="en-US" altLang="zh-TW" sz="1200" b="0" dirty="0" smtClean="0">
                <a:latin typeface="+mn-lt"/>
              </a:rPr>
              <a:t> New York</a:t>
            </a:r>
            <a:r>
              <a:rPr kumimoji="1" lang="en-US" altLang="zh-TW" sz="1200" b="0" dirty="0" smtClean="0">
                <a:latin typeface="+mn-lt"/>
              </a:rPr>
              <a:t> </a:t>
            </a:r>
            <a:r>
              <a:rPr lang="en-US" altLang="zh-TW" sz="1200" b="0" dirty="0" smtClean="0">
                <a:latin typeface="+mn-lt"/>
              </a:rPr>
              <a:t>among metropolitan areas in number of persons diagnosed with HIV infection.</a:t>
            </a:r>
          </a:p>
          <a:p>
            <a:endParaRPr lang="en-US" altLang="zh-TW" sz="1200" b="0" dirty="0" smtClean="0">
              <a:latin typeface="+mn-lt"/>
            </a:endParaRPr>
          </a:p>
          <a:p>
            <a:r>
              <a:rPr lang="en-US" altLang="zh-TW" sz="1200" b="0" dirty="0" smtClean="0">
                <a:latin typeface="+mn-lt"/>
              </a:rPr>
              <a:t>In 2011, only five states have diagnosed more HIV cases than Los Angeles County (LAC): Florida (FL), California (CA), Texas (TX), New York (NY) and Georgia (GA).</a:t>
            </a:r>
          </a:p>
          <a:p>
            <a:endParaRPr lang="en-US" altLang="zh-TW" sz="1200" b="0" dirty="0" smtClean="0">
              <a:latin typeface="+mn-lt"/>
            </a:endParaRPr>
          </a:p>
          <a:p>
            <a:pPr defTabSz="465887">
              <a:defRPr/>
            </a:pPr>
            <a:r>
              <a:rPr lang="en-US" altLang="zh-TW" sz="1200" b="0" dirty="0" smtClean="0">
                <a:latin typeface="+mn-lt"/>
              </a:rPr>
              <a:t>In 2011, 39 percent (1,872/4785) of all California HIV cases were diagnosed in Los Angeles County</a:t>
            </a:r>
          </a:p>
          <a:p>
            <a:pPr defTabSz="465887">
              <a:defRPr/>
            </a:pPr>
            <a:endParaRPr lang="en-US" altLang="zh-TW" sz="1200" b="0" dirty="0" smtClean="0">
              <a:latin typeface="+mn-lt"/>
            </a:endParaRPr>
          </a:p>
          <a:p>
            <a:pPr defTabSz="465887">
              <a:defRPr/>
            </a:pPr>
            <a:r>
              <a:rPr lang="en-US" altLang="zh-TW" sz="1200" b="0" dirty="0" smtClean="0">
                <a:latin typeface="+mn-lt"/>
              </a:rPr>
              <a:t>The above numbers</a:t>
            </a:r>
            <a:r>
              <a:rPr lang="en-US" altLang="zh-TW" sz="1200" b="0" baseline="0" dirty="0" smtClean="0">
                <a:latin typeface="+mn-lt"/>
              </a:rPr>
              <a:t> and comparisons</a:t>
            </a:r>
            <a:r>
              <a:rPr lang="en-US" altLang="zh-TW" sz="1200" b="0" dirty="0" smtClean="0">
                <a:latin typeface="+mn-lt"/>
              </a:rPr>
              <a:t>  were based on CDC HIV Surveillance Report, </a:t>
            </a:r>
            <a:r>
              <a:rPr lang="en-US" altLang="zh-TW" sz="1200" b="0" dirty="0" err="1" smtClean="0">
                <a:latin typeface="+mn-lt"/>
              </a:rPr>
              <a:t>Vol</a:t>
            </a:r>
            <a:r>
              <a:rPr lang="en-US" altLang="zh-TW" sz="1200" b="0" dirty="0" smtClean="0">
                <a:latin typeface="+mn-lt"/>
              </a:rPr>
              <a:t> 23.</a:t>
            </a:r>
          </a:p>
          <a:p>
            <a:endParaRPr lang="en-US" dirty="0"/>
          </a:p>
        </p:txBody>
      </p:sp>
      <p:sp>
        <p:nvSpPr>
          <p:cNvPr id="4" name="Slide Number Placeholder 3"/>
          <p:cNvSpPr>
            <a:spLocks noGrp="1"/>
          </p:cNvSpPr>
          <p:nvPr>
            <p:ph type="sldNum" sz="quarter" idx="10"/>
          </p:nvPr>
        </p:nvSpPr>
        <p:spPr/>
        <p:txBody>
          <a:bodyPr/>
          <a:lstStyle/>
          <a:p>
            <a:fld id="{FE4743F6-EB46-4B19-BF15-70C19718D501}" type="slidenum">
              <a:rPr lang="en-US" smtClean="0"/>
              <a:t>9</a:t>
            </a:fld>
            <a:endParaRPr lang="en-US"/>
          </a:p>
        </p:txBody>
      </p:sp>
    </p:spTree>
    <p:extLst>
      <p:ext uri="{BB962C8B-B14F-4D97-AF65-F5344CB8AC3E}">
        <p14:creationId xmlns:p14="http://schemas.microsoft.com/office/powerpoint/2010/main" val="1481048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50000"/>
              </a:spcBef>
              <a:spcAft>
                <a:spcPts val="0"/>
              </a:spcAft>
              <a:buClrTx/>
              <a:buSzTx/>
              <a:buFontTx/>
              <a:buNone/>
              <a:tabLst/>
              <a:defRPr/>
            </a:pPr>
            <a:r>
              <a:rPr lang="en-US" altLang="zh-TW" b="0" dirty="0" smtClean="0">
                <a:solidFill>
                  <a:srgbClr val="FFFF00"/>
                </a:solidFill>
              </a:rPr>
              <a:t>This slide shows the trends of persons living with HIV, annual diagnoses of stage 3 (AIDS), annual diagnoses of HIV infection, and annual</a:t>
            </a:r>
            <a:r>
              <a:rPr lang="en-US" altLang="zh-TW" b="0" baseline="0" dirty="0" smtClean="0">
                <a:solidFill>
                  <a:srgbClr val="FFFF00"/>
                </a:solidFill>
              </a:rPr>
              <a:t> number of </a:t>
            </a:r>
            <a:r>
              <a:rPr lang="en-US" altLang="zh-TW" b="0" dirty="0" smtClean="0">
                <a:solidFill>
                  <a:srgbClr val="FFFF00"/>
                </a:solidFill>
              </a:rPr>
              <a:t>deaths among persons with an HIV infection (regardless of severity of disease) from 2002</a:t>
            </a:r>
            <a:r>
              <a:rPr lang="en-US" altLang="zh-TW" b="0" baseline="0" dirty="0" smtClean="0">
                <a:solidFill>
                  <a:srgbClr val="FFFF00"/>
                </a:solidFill>
              </a:rPr>
              <a:t> through </a:t>
            </a:r>
            <a:r>
              <a:rPr lang="en-US" altLang="zh-TW" b="0" dirty="0" smtClean="0">
                <a:solidFill>
                  <a:srgbClr val="FFFF00"/>
                </a:solidFill>
              </a:rPr>
              <a:t>2013 in</a:t>
            </a:r>
            <a:r>
              <a:rPr lang="en-US" altLang="zh-TW" b="0" baseline="0" dirty="0" smtClean="0">
                <a:solidFill>
                  <a:srgbClr val="FFFF00"/>
                </a:solidFill>
              </a:rPr>
              <a:t> Los Angeles County</a:t>
            </a:r>
            <a:r>
              <a:rPr lang="en-US" altLang="zh-TW" b="0" dirty="0" smtClean="0">
                <a:solidFill>
                  <a:srgbClr val="FFFF00"/>
                </a:solidFill>
              </a:rPr>
              <a:t>. </a:t>
            </a:r>
            <a:r>
              <a:rPr lang="en-US" altLang="zh-TW" b="0" dirty="0" smtClean="0"/>
              <a:t>Data for 2011 through</a:t>
            </a:r>
            <a:r>
              <a:rPr lang="en-US" altLang="zh-TW" b="0" baseline="0" dirty="0" smtClean="0"/>
              <a:t> </a:t>
            </a:r>
            <a:r>
              <a:rPr lang="en-US" altLang="zh-TW" b="0" dirty="0" smtClean="0"/>
              <a:t>2013 are provisional due to reporting delays</a:t>
            </a:r>
            <a:r>
              <a:rPr lang="en-US" altLang="zh-TW" b="0" dirty="0" smtClean="0">
                <a:solidFill>
                  <a:srgbClr val="FFFF00"/>
                </a:solidFill>
              </a:rPr>
              <a:t>. </a:t>
            </a:r>
          </a:p>
          <a:p>
            <a:pPr marL="0" marR="0" indent="0" algn="l" defTabSz="457200" rtl="0" eaLnBrk="1" fontAlgn="auto" latinLnBrk="0" hangingPunct="1">
              <a:lnSpc>
                <a:spcPct val="100000"/>
              </a:lnSpc>
              <a:spcBef>
                <a:spcPct val="50000"/>
              </a:spcBef>
              <a:spcAft>
                <a:spcPts val="0"/>
              </a:spcAft>
              <a:buClrTx/>
              <a:buSzTx/>
              <a:buFontTx/>
              <a:buNone/>
              <a:tabLst/>
              <a:defRPr/>
            </a:pPr>
            <a:endParaRPr lang="en-US" altLang="zh-TW" b="0" dirty="0" smtClean="0">
              <a:solidFill>
                <a:srgbClr val="FFFFFF"/>
              </a:solidFill>
            </a:endParaRPr>
          </a:p>
          <a:p>
            <a:pPr>
              <a:spcBef>
                <a:spcPct val="50000"/>
              </a:spcBef>
            </a:pPr>
            <a:r>
              <a:rPr lang="en-US" altLang="zh-TW" b="0" dirty="0" smtClean="0">
                <a:solidFill>
                  <a:srgbClr val="FFFFFF"/>
                </a:solidFill>
              </a:rPr>
              <a:t>The number of persons living with HIV, depicted by the </a:t>
            </a:r>
            <a:r>
              <a:rPr lang="en-US" altLang="zh-TW" b="0" u="sng" dirty="0" smtClean="0">
                <a:solidFill>
                  <a:srgbClr val="FFFFFF"/>
                </a:solidFill>
              </a:rPr>
              <a:t>light blue </a:t>
            </a:r>
            <a:r>
              <a:rPr lang="en-US" b="0" u="sng" baseline="0" dirty="0" smtClean="0">
                <a:solidFill>
                  <a:schemeClr val="tx1"/>
                </a:solidFill>
              </a:rPr>
              <a:t>vertical </a:t>
            </a:r>
            <a:r>
              <a:rPr lang="en-US" altLang="zh-TW" b="0" u="sng" strike="noStrike" dirty="0" smtClean="0">
                <a:solidFill>
                  <a:srgbClr val="FFFFFF"/>
                </a:solidFill>
              </a:rPr>
              <a:t>bars</a:t>
            </a:r>
            <a:r>
              <a:rPr lang="en-US" altLang="zh-TW" b="0" u="sng" dirty="0" smtClean="0">
                <a:solidFill>
                  <a:srgbClr val="FFFFFF"/>
                </a:solidFill>
              </a:rPr>
              <a:t> </a:t>
            </a:r>
            <a:r>
              <a:rPr lang="en-US" altLang="zh-TW" b="0" u="none" strike="noStrike" dirty="0" smtClean="0">
                <a:solidFill>
                  <a:srgbClr val="FFFFFF"/>
                </a:solidFill>
              </a:rPr>
              <a:t> , </a:t>
            </a:r>
            <a:r>
              <a:rPr lang="en-US" altLang="zh-TW" b="0" dirty="0" smtClean="0">
                <a:solidFill>
                  <a:srgbClr val="FFFFFF"/>
                </a:solidFill>
              </a:rPr>
              <a:t>has a steadily increasing trend from 30,000 in 2002 to 47,000 in 2013.</a:t>
            </a:r>
          </a:p>
          <a:p>
            <a:pPr>
              <a:spcBef>
                <a:spcPct val="50000"/>
              </a:spcBef>
            </a:pPr>
            <a:endParaRPr lang="en-US" altLang="zh-TW" b="0" dirty="0" smtClean="0">
              <a:solidFill>
                <a:srgbClr val="FFFFFF"/>
              </a:solidFill>
            </a:endParaRPr>
          </a:p>
          <a:p>
            <a:pPr>
              <a:spcBef>
                <a:spcPct val="50000"/>
              </a:spcBef>
            </a:pPr>
            <a:r>
              <a:rPr lang="en-US" altLang="zh-TW" b="0" dirty="0" smtClean="0">
                <a:solidFill>
                  <a:srgbClr val="FFFF00"/>
                </a:solidFill>
              </a:rPr>
              <a:t>The annual number of persons diagnosed with an HIV</a:t>
            </a:r>
            <a:r>
              <a:rPr lang="en-US" altLang="zh-TW" b="0" baseline="0" dirty="0" smtClean="0">
                <a:solidFill>
                  <a:srgbClr val="FFFF00"/>
                </a:solidFill>
              </a:rPr>
              <a:t> infection</a:t>
            </a:r>
            <a:r>
              <a:rPr lang="en-US" altLang="zh-TW" b="0" dirty="0" smtClean="0">
                <a:solidFill>
                  <a:srgbClr val="FFFF00"/>
                </a:solidFill>
              </a:rPr>
              <a:t> </a:t>
            </a:r>
            <a:r>
              <a:rPr lang="en-US" altLang="zh-TW" b="0" strike="sngStrike" dirty="0" smtClean="0">
                <a:solidFill>
                  <a:srgbClr val="FFFF00"/>
                </a:solidFill>
              </a:rPr>
              <a:t>are</a:t>
            </a:r>
            <a:r>
              <a:rPr lang="en-US" altLang="zh-TW" b="0" dirty="0" smtClean="0">
                <a:solidFill>
                  <a:srgbClr val="FFFF00"/>
                </a:solidFill>
              </a:rPr>
              <a:t> , depicted by the </a:t>
            </a:r>
            <a:r>
              <a:rPr lang="en-US" altLang="zh-TW" b="0" u="sng" dirty="0" smtClean="0">
                <a:solidFill>
                  <a:srgbClr val="FFFF00"/>
                </a:solidFill>
              </a:rPr>
              <a:t>blue line </a:t>
            </a:r>
            <a:r>
              <a:rPr lang="en-US" altLang="zh-TW" b="0" u="none" dirty="0" smtClean="0">
                <a:solidFill>
                  <a:srgbClr val="FFFF00"/>
                </a:solidFill>
              </a:rPr>
              <a:t> , </a:t>
            </a:r>
            <a:r>
              <a:rPr lang="en-US" altLang="zh-TW" b="0" dirty="0" smtClean="0">
                <a:solidFill>
                  <a:srgbClr val="FFFF00"/>
                </a:solidFill>
              </a:rPr>
              <a:t>has fluctuated over time.</a:t>
            </a:r>
          </a:p>
          <a:p>
            <a:pPr>
              <a:spcBef>
                <a:spcPct val="50000"/>
              </a:spcBef>
            </a:pPr>
            <a:endParaRPr lang="en-US" altLang="zh-TW" b="0" dirty="0" smtClean="0">
              <a:solidFill>
                <a:srgbClr val="FFFF00"/>
              </a:solidFill>
            </a:endParaRPr>
          </a:p>
          <a:p>
            <a:pPr>
              <a:spcBef>
                <a:spcPct val="50000"/>
              </a:spcBef>
            </a:pPr>
            <a:r>
              <a:rPr lang="en-US" altLang="zh-TW" b="0" dirty="0" smtClean="0">
                <a:solidFill>
                  <a:srgbClr val="FFFF00"/>
                </a:solidFill>
              </a:rPr>
              <a:t>In California, non-named code HIV case reporting began in July 2002 and named HIV case reporting began in April 2006.  During the first few years of HIV reporting, many HIV cases (persons who had been diagnosed with HIV prior to 2006) were likely misclassified as a new HIV diagnosis in recent years (especially in 2006</a:t>
            </a:r>
            <a:r>
              <a:rPr lang="en-US" altLang="zh-TW" b="0" baseline="0" dirty="0" smtClean="0">
                <a:solidFill>
                  <a:srgbClr val="FFFF00"/>
                </a:solidFill>
              </a:rPr>
              <a:t> and </a:t>
            </a:r>
            <a:r>
              <a:rPr lang="en-US" altLang="zh-TW" b="0" dirty="0" smtClean="0">
                <a:solidFill>
                  <a:srgbClr val="FFFF00"/>
                </a:solidFill>
              </a:rPr>
              <a:t>2007), since a complete patient history on HIV might not have been available to the persons who completed the case report forms.</a:t>
            </a:r>
            <a:r>
              <a:rPr lang="en-US" altLang="zh-TW" b="0" baseline="0" dirty="0" smtClean="0">
                <a:solidFill>
                  <a:srgbClr val="FFFF00"/>
                </a:solidFill>
              </a:rPr>
              <a:t>  </a:t>
            </a:r>
            <a:r>
              <a:rPr lang="en-US" altLang="zh-TW" b="0" dirty="0" smtClean="0">
                <a:solidFill>
                  <a:srgbClr val="FFFF00"/>
                </a:solidFill>
              </a:rPr>
              <a:t>Therefore, the “bump” in the number of reported cases seen for years 2006 and</a:t>
            </a:r>
            <a:r>
              <a:rPr lang="en-US" altLang="zh-TW" b="0" baseline="0" dirty="0" smtClean="0">
                <a:solidFill>
                  <a:srgbClr val="FFFF00"/>
                </a:solidFill>
              </a:rPr>
              <a:t> 2007 </a:t>
            </a:r>
            <a:r>
              <a:rPr lang="en-US" altLang="zh-TW" b="0" dirty="0" smtClean="0">
                <a:solidFill>
                  <a:srgbClr val="FFFF00"/>
                </a:solidFill>
              </a:rPr>
              <a:t>could likely be caused by the change in reporting regulations and should not be interpreted as a real increase in newly diagnosed HIV disease.  Therefore, the data cannot be used to draw conclusions on the trends for HIV</a:t>
            </a:r>
            <a:r>
              <a:rPr lang="en-US" altLang="zh-TW" b="0" baseline="0" dirty="0" smtClean="0">
                <a:solidFill>
                  <a:srgbClr val="FFFF00"/>
                </a:solidFill>
              </a:rPr>
              <a:t> infection</a:t>
            </a:r>
            <a:r>
              <a:rPr lang="en-US" altLang="zh-TW" b="0" dirty="0" smtClean="0">
                <a:solidFill>
                  <a:srgbClr val="FFFF00"/>
                </a:solidFill>
              </a:rPr>
              <a:t>.</a:t>
            </a:r>
          </a:p>
          <a:p>
            <a:pPr>
              <a:spcBef>
                <a:spcPct val="50000"/>
              </a:spcBef>
            </a:pPr>
            <a:endParaRPr lang="en-US" altLang="zh-TW" b="0" dirty="0" smtClean="0">
              <a:solidFill>
                <a:srgbClr val="FFFF00"/>
              </a:solidFill>
            </a:endParaRPr>
          </a:p>
          <a:p>
            <a:pPr>
              <a:spcBef>
                <a:spcPct val="50000"/>
              </a:spcBef>
            </a:pPr>
            <a:r>
              <a:rPr lang="en-US" altLang="zh-TW" b="0" dirty="0" smtClean="0">
                <a:solidFill>
                  <a:srgbClr val="FFFF00"/>
                </a:solidFill>
              </a:rPr>
              <a:t>Annual stage</a:t>
            </a:r>
            <a:r>
              <a:rPr lang="en-US" altLang="zh-TW" b="0" baseline="0" dirty="0" smtClean="0">
                <a:solidFill>
                  <a:srgbClr val="FFFF00"/>
                </a:solidFill>
              </a:rPr>
              <a:t> 3 (AIDS)</a:t>
            </a:r>
            <a:r>
              <a:rPr lang="en-US" altLang="zh-TW" b="0" dirty="0" smtClean="0">
                <a:solidFill>
                  <a:srgbClr val="FFFF00"/>
                </a:solidFill>
              </a:rPr>
              <a:t> diagnoses, depicted by the </a:t>
            </a:r>
            <a:r>
              <a:rPr lang="en-US" altLang="zh-TW" b="0" u="sng" dirty="0" smtClean="0">
                <a:solidFill>
                  <a:srgbClr val="FFFF00"/>
                </a:solidFill>
              </a:rPr>
              <a:t>green line</a:t>
            </a:r>
            <a:r>
              <a:rPr lang="en-US" altLang="zh-TW" b="0" dirty="0" smtClean="0">
                <a:solidFill>
                  <a:srgbClr val="FFFF00"/>
                </a:solidFill>
              </a:rPr>
              <a:t>, have been steadily decreasing since 2002.</a:t>
            </a:r>
            <a:r>
              <a:rPr lang="en-US" altLang="zh-TW" b="0" baseline="0" dirty="0" smtClean="0">
                <a:solidFill>
                  <a:srgbClr val="FFFF00"/>
                </a:solidFill>
              </a:rPr>
              <a:t>  </a:t>
            </a:r>
            <a:r>
              <a:rPr lang="en-US" altLang="zh-TW" b="0" dirty="0" smtClean="0">
                <a:solidFill>
                  <a:srgbClr val="FFFF00"/>
                </a:solidFill>
              </a:rPr>
              <a:t>A slight increase in the number of new stage 3 (AIDS) diagnoses </a:t>
            </a:r>
            <a:r>
              <a:rPr lang="en-US" altLang="zh-TW" b="0" strike="noStrike" baseline="0" dirty="0" smtClean="0">
                <a:solidFill>
                  <a:srgbClr val="FFFF00"/>
                </a:solidFill>
              </a:rPr>
              <a:t> 2008 through 2009 </a:t>
            </a:r>
            <a:r>
              <a:rPr lang="en-US" altLang="zh-TW" b="0" dirty="0" smtClean="0">
                <a:solidFill>
                  <a:srgbClr val="FFFF00"/>
                </a:solidFill>
              </a:rPr>
              <a:t>may be attributed to the implementation of  CD4 T-cell count reporting in September 2008.</a:t>
            </a:r>
          </a:p>
          <a:p>
            <a:pPr>
              <a:spcBef>
                <a:spcPct val="50000"/>
              </a:spcBef>
            </a:pPr>
            <a:endParaRPr lang="en-US" altLang="zh-TW" b="0" dirty="0" smtClean="0"/>
          </a:p>
          <a:p>
            <a:pPr defTabSz="465887">
              <a:spcBef>
                <a:spcPct val="50000"/>
              </a:spcBef>
              <a:defRPr/>
            </a:pPr>
            <a:r>
              <a:rPr lang="en-US" altLang="zh-TW" b="0" dirty="0" smtClean="0">
                <a:solidFill>
                  <a:srgbClr val="FFFFFF"/>
                </a:solidFill>
              </a:rPr>
              <a:t>Annual death among persons diagnosed with HIV infection, depicted by the </a:t>
            </a:r>
            <a:r>
              <a:rPr lang="en-US" altLang="zh-TW" b="0" u="sng" dirty="0" smtClean="0">
                <a:solidFill>
                  <a:srgbClr val="FFFFFF"/>
                </a:solidFill>
              </a:rPr>
              <a:t>red line</a:t>
            </a:r>
            <a:r>
              <a:rPr lang="en-US" altLang="zh-TW" b="0" dirty="0" smtClean="0">
                <a:solidFill>
                  <a:srgbClr val="FFFFFF"/>
                </a:solidFill>
              </a:rPr>
              <a:t>,  has a decreasing trend since 2008. </a:t>
            </a:r>
          </a:p>
          <a:p>
            <a:pPr defTabSz="465887">
              <a:spcBef>
                <a:spcPct val="50000"/>
              </a:spcBef>
              <a:defRPr/>
            </a:pPr>
            <a:endParaRPr lang="en-US" altLang="zh-TW" b="0" dirty="0" smtClean="0">
              <a:solidFill>
                <a:srgbClr val="FFFFFF"/>
              </a:solidFill>
            </a:endParaRPr>
          </a:p>
        </p:txBody>
      </p:sp>
      <p:sp>
        <p:nvSpPr>
          <p:cNvPr id="4" name="Slide Number Placeholder 3"/>
          <p:cNvSpPr>
            <a:spLocks noGrp="1"/>
          </p:cNvSpPr>
          <p:nvPr>
            <p:ph type="sldNum" sz="quarter" idx="10"/>
          </p:nvPr>
        </p:nvSpPr>
        <p:spPr/>
        <p:txBody>
          <a:bodyPr/>
          <a:lstStyle/>
          <a:p>
            <a:fld id="{FE4743F6-EB46-4B19-BF15-70C19718D501}" type="slidenum">
              <a:rPr lang="en-US" smtClean="0"/>
              <a:t>10</a:t>
            </a:fld>
            <a:endParaRPr lang="en-US"/>
          </a:p>
        </p:txBody>
      </p:sp>
    </p:spTree>
    <p:extLst>
      <p:ext uri="{BB962C8B-B14F-4D97-AF65-F5344CB8AC3E}">
        <p14:creationId xmlns:p14="http://schemas.microsoft.com/office/powerpoint/2010/main" val="39889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3F53E6-EC90-4579-8FA7-BCD8F5EF4C2B}"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8B78A-89A4-49D4-AD71-D1EA8B7706B9}" type="slidenum">
              <a:rPr lang="en-US" smtClean="0"/>
              <a:t>‹#›</a:t>
            </a:fld>
            <a:endParaRPr lang="en-US"/>
          </a:p>
        </p:txBody>
      </p:sp>
    </p:spTree>
    <p:extLst>
      <p:ext uri="{BB962C8B-B14F-4D97-AF65-F5344CB8AC3E}">
        <p14:creationId xmlns:p14="http://schemas.microsoft.com/office/powerpoint/2010/main" val="31464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F53E6-EC90-4579-8FA7-BCD8F5EF4C2B}"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8B78A-89A4-49D4-AD71-D1EA8B7706B9}" type="slidenum">
              <a:rPr lang="en-US" smtClean="0"/>
              <a:t>‹#›</a:t>
            </a:fld>
            <a:endParaRPr lang="en-US"/>
          </a:p>
        </p:txBody>
      </p:sp>
    </p:spTree>
    <p:extLst>
      <p:ext uri="{BB962C8B-B14F-4D97-AF65-F5344CB8AC3E}">
        <p14:creationId xmlns:p14="http://schemas.microsoft.com/office/powerpoint/2010/main" val="248119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F53E6-EC90-4579-8FA7-BCD8F5EF4C2B}"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8B78A-89A4-49D4-AD71-D1EA8B7706B9}" type="slidenum">
              <a:rPr lang="en-US" smtClean="0"/>
              <a:t>‹#›</a:t>
            </a:fld>
            <a:endParaRPr lang="en-US"/>
          </a:p>
        </p:txBody>
      </p:sp>
    </p:spTree>
    <p:extLst>
      <p:ext uri="{BB962C8B-B14F-4D97-AF65-F5344CB8AC3E}">
        <p14:creationId xmlns:p14="http://schemas.microsoft.com/office/powerpoint/2010/main" val="3333596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190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114C2-7739-024A-AAE4-333F8728754D}" type="datetime1">
              <a:rPr lang="en-US" smtClean="0"/>
              <a:t>9/30/2014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dirty="0"/>
          </a:p>
        </p:txBody>
      </p:sp>
      <p:sp>
        <p:nvSpPr>
          <p:cNvPr id="8" name="Text Placeholder 7"/>
          <p:cNvSpPr>
            <a:spLocks noGrp="1"/>
          </p:cNvSpPr>
          <p:nvPr>
            <p:ph type="body" sz="quarter" idx="13" hasCustomPrompt="1"/>
          </p:nvPr>
        </p:nvSpPr>
        <p:spPr>
          <a:xfrm>
            <a:off x="457200" y="5791200"/>
            <a:ext cx="7454900"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dirty="0" smtClean="0"/>
              <a:t>Click to edit Master footnote</a:t>
            </a:r>
          </a:p>
        </p:txBody>
      </p:sp>
    </p:spTree>
    <p:extLst>
      <p:ext uri="{BB962C8B-B14F-4D97-AF65-F5344CB8AC3E}">
        <p14:creationId xmlns:p14="http://schemas.microsoft.com/office/powerpoint/2010/main" val="67358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F53E6-EC90-4579-8FA7-BCD8F5EF4C2B}"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8B78A-89A4-49D4-AD71-D1EA8B7706B9}" type="slidenum">
              <a:rPr lang="en-US" smtClean="0"/>
              <a:t>‹#›</a:t>
            </a:fld>
            <a:endParaRPr lang="en-US"/>
          </a:p>
        </p:txBody>
      </p:sp>
    </p:spTree>
    <p:extLst>
      <p:ext uri="{BB962C8B-B14F-4D97-AF65-F5344CB8AC3E}">
        <p14:creationId xmlns:p14="http://schemas.microsoft.com/office/powerpoint/2010/main" val="16433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3F53E6-EC90-4579-8FA7-BCD8F5EF4C2B}" type="datetimeFigureOut">
              <a:rPr lang="en-US" smtClean="0"/>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8B78A-89A4-49D4-AD71-D1EA8B7706B9}" type="slidenum">
              <a:rPr lang="en-US" smtClean="0"/>
              <a:t>‹#›</a:t>
            </a:fld>
            <a:endParaRPr lang="en-US"/>
          </a:p>
        </p:txBody>
      </p:sp>
    </p:spTree>
    <p:extLst>
      <p:ext uri="{BB962C8B-B14F-4D97-AF65-F5344CB8AC3E}">
        <p14:creationId xmlns:p14="http://schemas.microsoft.com/office/powerpoint/2010/main" val="60267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3F53E6-EC90-4579-8FA7-BCD8F5EF4C2B}"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8B78A-89A4-49D4-AD71-D1EA8B7706B9}" type="slidenum">
              <a:rPr lang="en-US" smtClean="0"/>
              <a:t>‹#›</a:t>
            </a:fld>
            <a:endParaRPr lang="en-US"/>
          </a:p>
        </p:txBody>
      </p:sp>
    </p:spTree>
    <p:extLst>
      <p:ext uri="{BB962C8B-B14F-4D97-AF65-F5344CB8AC3E}">
        <p14:creationId xmlns:p14="http://schemas.microsoft.com/office/powerpoint/2010/main" val="18354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3F53E6-EC90-4579-8FA7-BCD8F5EF4C2B}" type="datetimeFigureOut">
              <a:rPr lang="en-US" smtClean="0"/>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E8B78A-89A4-49D4-AD71-D1EA8B7706B9}" type="slidenum">
              <a:rPr lang="en-US" smtClean="0"/>
              <a:t>‹#›</a:t>
            </a:fld>
            <a:endParaRPr lang="en-US"/>
          </a:p>
        </p:txBody>
      </p:sp>
    </p:spTree>
    <p:extLst>
      <p:ext uri="{BB962C8B-B14F-4D97-AF65-F5344CB8AC3E}">
        <p14:creationId xmlns:p14="http://schemas.microsoft.com/office/powerpoint/2010/main" val="346338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3F53E6-EC90-4579-8FA7-BCD8F5EF4C2B}" type="datetimeFigureOut">
              <a:rPr lang="en-US" smtClean="0"/>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E8B78A-89A4-49D4-AD71-D1EA8B7706B9}" type="slidenum">
              <a:rPr lang="en-US" smtClean="0"/>
              <a:t>‹#›</a:t>
            </a:fld>
            <a:endParaRPr lang="en-US"/>
          </a:p>
        </p:txBody>
      </p:sp>
    </p:spTree>
    <p:extLst>
      <p:ext uri="{BB962C8B-B14F-4D97-AF65-F5344CB8AC3E}">
        <p14:creationId xmlns:p14="http://schemas.microsoft.com/office/powerpoint/2010/main" val="174094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F53E6-EC90-4579-8FA7-BCD8F5EF4C2B}" type="datetimeFigureOut">
              <a:rPr lang="en-US" smtClean="0"/>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E8B78A-89A4-49D4-AD71-D1EA8B7706B9}" type="slidenum">
              <a:rPr lang="en-US" smtClean="0"/>
              <a:t>‹#›</a:t>
            </a:fld>
            <a:endParaRPr lang="en-US"/>
          </a:p>
        </p:txBody>
      </p:sp>
    </p:spTree>
    <p:extLst>
      <p:ext uri="{BB962C8B-B14F-4D97-AF65-F5344CB8AC3E}">
        <p14:creationId xmlns:p14="http://schemas.microsoft.com/office/powerpoint/2010/main" val="103324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F53E6-EC90-4579-8FA7-BCD8F5EF4C2B}"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8B78A-89A4-49D4-AD71-D1EA8B7706B9}" type="slidenum">
              <a:rPr lang="en-US" smtClean="0"/>
              <a:t>‹#›</a:t>
            </a:fld>
            <a:endParaRPr lang="en-US"/>
          </a:p>
        </p:txBody>
      </p:sp>
    </p:spTree>
    <p:extLst>
      <p:ext uri="{BB962C8B-B14F-4D97-AF65-F5344CB8AC3E}">
        <p14:creationId xmlns:p14="http://schemas.microsoft.com/office/powerpoint/2010/main" val="101507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F53E6-EC90-4579-8FA7-BCD8F5EF4C2B}" type="datetimeFigureOut">
              <a:rPr lang="en-US" smtClean="0"/>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8B78A-89A4-49D4-AD71-D1EA8B7706B9}" type="slidenum">
              <a:rPr lang="en-US" smtClean="0"/>
              <a:t>‹#›</a:t>
            </a:fld>
            <a:endParaRPr lang="en-US"/>
          </a:p>
        </p:txBody>
      </p:sp>
    </p:spTree>
    <p:extLst>
      <p:ext uri="{BB962C8B-B14F-4D97-AF65-F5344CB8AC3E}">
        <p14:creationId xmlns:p14="http://schemas.microsoft.com/office/powerpoint/2010/main" val="253062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F53E6-EC90-4579-8FA7-BCD8F5EF4C2B}" type="datetimeFigureOut">
              <a:rPr lang="en-US" smtClean="0"/>
              <a:t>9/30/2014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8B78A-89A4-49D4-AD71-D1EA8B7706B9}" type="slidenum">
              <a:rPr lang="en-US" smtClean="0"/>
              <a:t>‹#›</a:t>
            </a:fld>
            <a:endParaRPr lang="en-US"/>
          </a:p>
        </p:txBody>
      </p:sp>
    </p:spTree>
    <p:extLst>
      <p:ext uri="{BB962C8B-B14F-4D97-AF65-F5344CB8AC3E}">
        <p14:creationId xmlns:p14="http://schemas.microsoft.com/office/powerpoint/2010/main" val="94246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N:\EPISHR\ANALYSIS\Library\Slides\Los Angeles\Jpeg Image files of all slideshows\CORSURV 2013_Draft df_prep_image2\Slide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42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EPISHR\ANALYSIS\Library\Slides\Los Angeles\Powerpoint files-for website\CORSURV 2013_Draft df\Slid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67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EPISHR\ANALYSIS\Library\Slides\Los Angeles\Powerpoint files-for website\CORSURV 2013_Draft df\Slid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67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EPISHR\ANALYSIS\Library\Slides\Los Angeles\Powerpoint files-for website\CORSURV 2013_Draft df\Slid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67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EPISHR\ANALYSIS\Library\Slides\Los Angeles\Powerpoint files-for website\CORSURV 2013_Draft df\Slide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67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N:\EPISHR\ANALYSIS\Library\Slides\Los Angeles\Powerpoint files-for website\CORSURV 2013_Draft df\Slid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67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EPISHR\ANALYSIS\Library\Slides\Los Angeles\Powerpoint files-for website\CORSURV 2013_Draft df\Slide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37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EPISHR\ANALYSIS\Library\Slides\Los Angeles\Powerpoint files-for website\CORSURV 2013_Draft df\Slide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37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EPISHR\ANALYSIS\Library\Slides\Los Angeles\Powerpoint files-for website\CORSURV 2013_Draft df\Slide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37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EPISHR\ANALYSIS\Library\Slides\Los Angeles\Powerpoint files-for website\CORSURV 2013_Draft df\Slide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19050"/>
            <a:ext cx="9321800" cy="699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37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EPISHR\ANALYSIS\Library\Slides\Los Angeles\Powerpoint files-for website\CORSURV 2013_Draft df\Slide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37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Surv\Staff\Sheng\project\Core Surv Slide\CORSURV 2013_Draft df_z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02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N:\EPISHR\ANALYSIS\Library\Slides\Los Angeles\Powerpoint files-for website\CORSURV 2013_Draft df\Slide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37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EPISHR\ANALYSIS\Library\Slides\Los Angeles\Powerpoint files-for website\CORSURV 2013_Draft df\Slide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613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N:\EPISHR\ANALYSIS\Library\Slides\Los Angeles\Powerpoint files-for website\CORSURV 2013_Draft df\Slide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613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EPISHR\ANALYSIS\Library\Slides\Los Angeles\Powerpoint files-for website\CORSURV 2013_Draft df\Slid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613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N:\EPISHR\ANALYSIS\Library\Slides\Los Angeles\Powerpoint files-for website\CORSURV 2013_Draft df\Slide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613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N:\EPISHR\ANALYSIS\Library\Slides\Los Angeles\Powerpoint files-for website\CORSURV 2013_Draft df\Slide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47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EPISHR\ANALYSIS\Library\Slides\Los Angeles\Powerpoint files-for website\CORSURV 2013_Draft df\Slide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47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N:\EPISHR\ANALYSIS\Library\Slides\Los Angeles\Powerpoint files-for website\CORSURV 2013_Draft df\Slide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47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N:\EPISHR\ANALYSIS\Library\Slides\Los Angeles\Powerpoint files-for website\CORSURV 2013_Draft df\Slide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547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N:\EPISHR\ANALYSIS\Library\Slides\Los Angeles\Powerpoint files-for website\CORSURV 2013_Draft df\Slide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03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PISHR\ANALYSIS\Library\Slides\Los Angeles\Powerpoint files-for website\CORSURV 2013_Draft df\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02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C3111FA1-5AF9-0647-B31D-D6250D4530A3}" type="slidenum">
              <a:rPr lang="en-US" smtClean="0"/>
              <a:t>4</a:t>
            </a:fld>
            <a:endParaRPr lang="en-US" dirty="0"/>
          </a:p>
        </p:txBody>
      </p:sp>
      <p:pic>
        <p:nvPicPr>
          <p:cNvPr id="6" name="Picture 5" descr="C:\Users\fan9\Desktop\slides_epi_2011\Slide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75860" y="3352800"/>
            <a:ext cx="819539" cy="762000"/>
          </a:xfrm>
          <a:prstGeom prst="ellipse">
            <a:avLst/>
          </a:prstGeom>
          <a:solidFill>
            <a:srgbClr val="D75BD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1200" b="1" dirty="0" smtClean="0">
                <a:solidFill>
                  <a:schemeClr val="tx1"/>
                </a:solidFill>
              </a:rPr>
              <a:t>LAC*</a:t>
            </a:r>
          </a:p>
          <a:p>
            <a:pPr algn="ctr"/>
            <a:r>
              <a:rPr lang="en-US" altLang="zh-TW" sz="1200" b="1" dirty="0" smtClean="0">
                <a:solidFill>
                  <a:schemeClr val="tx1"/>
                </a:solidFill>
              </a:rPr>
              <a:t>23.3</a:t>
            </a:r>
            <a:endParaRPr lang="zh-TW" altLang="en-US" sz="1200" b="1" dirty="0">
              <a:solidFill>
                <a:schemeClr val="tx1"/>
              </a:solidFill>
            </a:endParaRPr>
          </a:p>
        </p:txBody>
      </p:sp>
      <p:sp>
        <p:nvSpPr>
          <p:cNvPr id="7" name="TextBox 6"/>
          <p:cNvSpPr txBox="1"/>
          <p:nvPr/>
        </p:nvSpPr>
        <p:spPr>
          <a:xfrm>
            <a:off x="381000" y="6417969"/>
            <a:ext cx="2512226" cy="307777"/>
          </a:xfrm>
          <a:prstGeom prst="rect">
            <a:avLst/>
          </a:prstGeom>
          <a:noFill/>
        </p:spPr>
        <p:txBody>
          <a:bodyPr wrap="none" rtlCol="0">
            <a:spAutoFit/>
          </a:bodyPr>
          <a:lstStyle/>
          <a:p>
            <a:r>
              <a:rPr lang="en-US" sz="1400" dirty="0" smtClean="0">
                <a:solidFill>
                  <a:schemeClr val="bg1"/>
                </a:solidFill>
              </a:rPr>
              <a:t>* Based on LAC’s reported rate .</a:t>
            </a:r>
            <a:endParaRPr lang="en-US" sz="1400" dirty="0">
              <a:solidFill>
                <a:schemeClr val="bg1"/>
              </a:solidFill>
            </a:endParaRPr>
          </a:p>
        </p:txBody>
      </p:sp>
    </p:spTree>
    <p:extLst>
      <p:ext uri="{BB962C8B-B14F-4D97-AF65-F5344CB8AC3E}">
        <p14:creationId xmlns:p14="http://schemas.microsoft.com/office/powerpoint/2010/main" val="1414057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idx="1"/>
          </p:nvPr>
        </p:nvSpPr>
        <p:spPr/>
        <p:txBody>
          <a:bodyPr/>
          <a:lstStyle/>
          <a:p>
            <a:endParaRPr lang="zh-TW" alt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5</a:t>
            </a:fld>
            <a:endParaRPr lang="en-US"/>
          </a:p>
        </p:txBody>
      </p:sp>
      <p:sp>
        <p:nvSpPr>
          <p:cNvPr id="6" name="Text Placeholder 5"/>
          <p:cNvSpPr>
            <a:spLocks noGrp="1"/>
          </p:cNvSpPr>
          <p:nvPr>
            <p:ph type="body" sz="quarter" idx="13"/>
          </p:nvPr>
        </p:nvSpPr>
        <p:spPr/>
        <p:txBody>
          <a:bodyPr/>
          <a:lstStyle/>
          <a:p>
            <a:endParaRPr lang="zh-TW" altLang="en-US"/>
          </a:p>
        </p:txBody>
      </p:sp>
      <p:pic>
        <p:nvPicPr>
          <p:cNvPr id="8" name="Picture 5" descr="C:\Users\fan9\Desktop\slides_epi_2011\Slide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 y="8845"/>
            <a:ext cx="9142413"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35330" y="3437051"/>
            <a:ext cx="762000" cy="753949"/>
          </a:xfrm>
          <a:prstGeom prst="ellipse">
            <a:avLst/>
          </a:prstGeom>
          <a:solidFill>
            <a:srgbClr val="4C002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1200" b="1" dirty="0" smtClean="0">
                <a:solidFill>
                  <a:srgbClr val="EEECE1"/>
                </a:solidFill>
              </a:rPr>
              <a:t>LAC*</a:t>
            </a:r>
          </a:p>
          <a:p>
            <a:pPr algn="ctr"/>
            <a:r>
              <a:rPr lang="en-US" altLang="zh-TW" sz="1200" b="1" dirty="0" smtClean="0">
                <a:solidFill>
                  <a:srgbClr val="EEECE1"/>
                </a:solidFill>
              </a:rPr>
              <a:t>532.0</a:t>
            </a:r>
            <a:endParaRPr lang="zh-TW" altLang="en-US" sz="1200" b="1" dirty="0">
              <a:solidFill>
                <a:srgbClr val="EEECE1"/>
              </a:solidFill>
            </a:endParaRPr>
          </a:p>
        </p:txBody>
      </p:sp>
      <p:sp>
        <p:nvSpPr>
          <p:cNvPr id="7" name="TextBox 6"/>
          <p:cNvSpPr txBox="1"/>
          <p:nvPr/>
        </p:nvSpPr>
        <p:spPr>
          <a:xfrm>
            <a:off x="381000" y="6417969"/>
            <a:ext cx="2512226" cy="307777"/>
          </a:xfrm>
          <a:prstGeom prst="rect">
            <a:avLst/>
          </a:prstGeom>
          <a:noFill/>
        </p:spPr>
        <p:txBody>
          <a:bodyPr wrap="none" rtlCol="0">
            <a:spAutoFit/>
          </a:bodyPr>
          <a:lstStyle/>
          <a:p>
            <a:r>
              <a:rPr lang="en-US" sz="1400" dirty="0" smtClean="0">
                <a:solidFill>
                  <a:schemeClr val="bg1"/>
                </a:solidFill>
              </a:rPr>
              <a:t>* Based on LAC’s reported rate .</a:t>
            </a:r>
            <a:endParaRPr lang="en-US" sz="1400" dirty="0">
              <a:solidFill>
                <a:schemeClr val="bg1"/>
              </a:solidFill>
            </a:endParaRPr>
          </a:p>
        </p:txBody>
      </p:sp>
    </p:spTree>
    <p:extLst>
      <p:ext uri="{BB962C8B-B14F-4D97-AF65-F5344CB8AC3E}">
        <p14:creationId xmlns:p14="http://schemas.microsoft.com/office/powerpoint/2010/main" val="1004696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EPISHR\ANALYSIS\Library\Slides\Los Angeles\Powerpoint files-for website\CORSURV 2013_Draft df\Slid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86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N:\EPISHR\ANALYSIS\Library\Slides\Los Angeles\Powerpoint files-for website\CORSURV 2013_Draft df\Slid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879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PISHR\ANALYSIS\Library\Slides\Los Angeles\CORSURV 2013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86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EPISHR\ANALYSIS\Library\Slides\Los Angeles\Powerpoint files-for website\CORSURV 2013_Draft df\Slid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267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3741</Words>
  <Application>Microsoft Office PowerPoint</Application>
  <PresentationFormat>On-screen Show (4:3)</PresentationFormat>
  <Paragraphs>212</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zsheng</dc:creator>
  <cp:lastModifiedBy>zsheng</cp:lastModifiedBy>
  <cp:revision>9</cp:revision>
  <dcterms:created xsi:type="dcterms:W3CDTF">2014-09-30T16:42:49Z</dcterms:created>
  <dcterms:modified xsi:type="dcterms:W3CDTF">2014-09-30T20:49:43Z</dcterms:modified>
</cp:coreProperties>
</file>