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4">
  <p:sldMasterIdLst>
    <p:sldMasterId id="2147483648" r:id="rId4"/>
    <p:sldMasterId id="2147483663" r:id="rId5"/>
  </p:sldMasterIdLst>
  <p:notesMasterIdLst>
    <p:notesMasterId r:id="rId66"/>
  </p:notesMasterIdLst>
  <p:handoutMasterIdLst>
    <p:handoutMasterId r:id="rId67"/>
  </p:handoutMasterIdLst>
  <p:sldIdLst>
    <p:sldId id="334" r:id="rId6"/>
    <p:sldId id="2147470423" r:id="rId7"/>
    <p:sldId id="2147470424" r:id="rId8"/>
    <p:sldId id="2147470425" r:id="rId9"/>
    <p:sldId id="2147470426" r:id="rId10"/>
    <p:sldId id="257" r:id="rId11"/>
    <p:sldId id="378" r:id="rId12"/>
    <p:sldId id="405" r:id="rId13"/>
    <p:sldId id="2147470420" r:id="rId14"/>
    <p:sldId id="2147470421" r:id="rId15"/>
    <p:sldId id="327" r:id="rId16"/>
    <p:sldId id="2147470419" r:id="rId17"/>
    <p:sldId id="398" r:id="rId18"/>
    <p:sldId id="422" r:id="rId19"/>
    <p:sldId id="374" r:id="rId20"/>
    <p:sldId id="2147470409" r:id="rId21"/>
    <p:sldId id="1661" r:id="rId22"/>
    <p:sldId id="402" r:id="rId23"/>
    <p:sldId id="420" r:id="rId24"/>
    <p:sldId id="383" r:id="rId25"/>
    <p:sldId id="2147470422" r:id="rId26"/>
    <p:sldId id="289" r:id="rId27"/>
    <p:sldId id="387" r:id="rId28"/>
    <p:sldId id="392" r:id="rId29"/>
    <p:sldId id="418" r:id="rId30"/>
    <p:sldId id="407" r:id="rId31"/>
    <p:sldId id="393" r:id="rId32"/>
    <p:sldId id="394" r:id="rId33"/>
    <p:sldId id="419" r:id="rId34"/>
    <p:sldId id="2147470414" r:id="rId35"/>
    <p:sldId id="408" r:id="rId36"/>
    <p:sldId id="409" r:id="rId37"/>
    <p:sldId id="410" r:id="rId38"/>
    <p:sldId id="411" r:id="rId39"/>
    <p:sldId id="412" r:id="rId40"/>
    <p:sldId id="413" r:id="rId41"/>
    <p:sldId id="414" r:id="rId42"/>
    <p:sldId id="2147470411" r:id="rId43"/>
    <p:sldId id="325" r:id="rId44"/>
    <p:sldId id="2147470415" r:id="rId45"/>
    <p:sldId id="385" r:id="rId46"/>
    <p:sldId id="344" r:id="rId47"/>
    <p:sldId id="365" r:id="rId48"/>
    <p:sldId id="351" r:id="rId49"/>
    <p:sldId id="2147470416" r:id="rId50"/>
    <p:sldId id="2147470418" r:id="rId51"/>
    <p:sldId id="431" r:id="rId52"/>
    <p:sldId id="433" r:id="rId53"/>
    <p:sldId id="442" r:id="rId54"/>
    <p:sldId id="441" r:id="rId55"/>
    <p:sldId id="298" r:id="rId56"/>
    <p:sldId id="417" r:id="rId57"/>
    <p:sldId id="2147470427" r:id="rId58"/>
    <p:sldId id="434" r:id="rId59"/>
    <p:sldId id="435" r:id="rId60"/>
    <p:sldId id="436" r:id="rId61"/>
    <p:sldId id="437" r:id="rId62"/>
    <p:sldId id="438" r:id="rId63"/>
    <p:sldId id="439" r:id="rId64"/>
    <p:sldId id="440" r:id="rId6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7">
          <p15:clr>
            <a:srgbClr val="A4A3A4"/>
          </p15:clr>
        </p15:guide>
        <p15:guide id="2" pos="129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284D2E-26AE-DE91-D892-3F49319798E7}" name="Rebecca Cohen" initials="RC" userId="S::RCohen@ph.lacounty.gov::ee1cc938-673f-44e8-940b-def2c38f37ec" providerId="AD"/>
  <p188:author id="{7FB2B85B-85E6-20CE-240A-D0F455E42AE1}" name="Paulina Zamudio" initials="PZ" userId="S::pzamudio@ph.lacounty.gov::c921125a-34dd-439e-a92a-c4f0f460db29" providerId="AD"/>
  <p188:author id="{F93A2B75-4C4F-91BC-59E2-CBE15653999F}" name="Arsine Amranyan" initials="AA" userId="S::AAmranyan@ph.lacounty.gov::eddb1b27-b4aa-4bca-8493-775a9d8bcc6e" providerId="AD"/>
  <p188:author id="{AAC2F795-8D13-32C0-45ED-1E50833DD699}" name="Michael Green" initials="MG" userId="S::mgreen@ph.lacounty.gov::72afd7a7-72ef-4259-a63b-05f8b72d1ed6" providerId="AD"/>
  <p188:author id="{ADC44AEA-89D5-1B6D-5870-B48647C4A9D4}" name="Arsine Amranyan" initials="AA" userId="a637522e4eed69c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tza Recinos" initials="MR" lastIdx="10" clrIdx="0">
    <p:extLst>
      <p:ext uri="{19B8F6BF-5375-455C-9EA6-DF929625EA0E}">
        <p15:presenceInfo xmlns:p15="http://schemas.microsoft.com/office/powerpoint/2012/main" userId="S-1-5-21-818937332-2993584397-3853528616-45121" providerId="AD"/>
      </p:ext>
    </p:extLst>
  </p:cmAuthor>
  <p:cmAuthor id="2" name="Nicole Patlan" initials="NP" lastIdx="3" clrIdx="1">
    <p:extLst>
      <p:ext uri="{19B8F6BF-5375-455C-9EA6-DF929625EA0E}">
        <p15:presenceInfo xmlns:p15="http://schemas.microsoft.com/office/powerpoint/2012/main" userId="S-1-5-21-818937332-2993584397-3853528616-16117" providerId="AD"/>
      </p:ext>
    </p:extLst>
  </p:cmAuthor>
  <p:cmAuthor id="3" name="Kyle Baker" initials="KB" lastIdx="4" clrIdx="2">
    <p:extLst>
      <p:ext uri="{19B8F6BF-5375-455C-9EA6-DF929625EA0E}">
        <p15:presenceInfo xmlns:p15="http://schemas.microsoft.com/office/powerpoint/2012/main" userId="S-1-5-21-550961876-1697389466-365980730-122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7A5E9C"/>
    <a:srgbClr val="1F497D"/>
    <a:srgbClr val="9982B4"/>
    <a:srgbClr val="B3A2C7"/>
    <a:srgbClr val="418FDE"/>
    <a:srgbClr val="FFFFFF"/>
    <a:srgbClr val="EEECE1"/>
    <a:srgbClr val="00205B"/>
    <a:srgbClr val="F2C1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567"/>
        <p:guide pos="12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hosted\dph\DHSP\Program%20Evaluation\HIV%20Care\RWP%20Utilization%20Report\COH%20Summary%20of%20Utilization%20Report\Supplemental%20Information%20Table%201%20and%202%20Years%2028-33%20draft%20for%20figures_0819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hosted.lac.com\dph\users2\rcohen\EHE\RAPID\RandR%20analysis%20020524%20For%20feb%2020th%20ALL.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hosted\dph\dhsp\Program%20Evaluation\HIV%20Care\Data%20Request\RWP%20Core%20services%202024\MCC%20vs%20and%20ric.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file:///\\hosted\dph\DHSP\Program%20Evaluation\HIV%20Care\Data%20Request\RWP%20Core%20services%202024\MCC%20vs%20and%20r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68588706299051"/>
          <c:y val="3.1100956130483689E-2"/>
          <c:w val="0.65849294657070434"/>
          <c:h val="0.81696532670258326"/>
        </c:manualLayout>
      </c:layout>
      <c:lineChart>
        <c:grouping val="standard"/>
        <c:varyColors val="0"/>
        <c:ser>
          <c:idx val="1"/>
          <c:order val="0"/>
          <c:tx>
            <c:strRef>
              <c:f>Sheet1!$H$1</c:f>
              <c:strCache>
                <c:ptCount val="1"/>
                <c:pt idx="0">
                  <c:v>Male</c:v>
                </c:pt>
              </c:strCache>
            </c:strRef>
          </c:tx>
          <c:spPr>
            <a:ln w="28575" cap="rnd">
              <a:solidFill>
                <a:srgbClr val="28998B"/>
              </a:solidFill>
              <a:prstDash val="solid"/>
              <a:round/>
            </a:ln>
            <a:effectLst/>
          </c:spPr>
          <c:marker>
            <c:symbol val="none"/>
          </c:marker>
          <c:dPt>
            <c:idx val="9"/>
            <c:marker>
              <c:symbol val="none"/>
            </c:marker>
            <c:bubble3D val="0"/>
            <c:spPr>
              <a:ln w="28575" cap="rnd">
                <a:solidFill>
                  <a:srgbClr val="28998B"/>
                </a:solidFill>
                <a:prstDash val="sysDash"/>
                <a:round/>
              </a:ln>
              <a:effectLst/>
            </c:spPr>
            <c:extLst>
              <c:ext xmlns:c16="http://schemas.microsoft.com/office/drawing/2014/chart" uri="{C3380CC4-5D6E-409C-BE32-E72D297353CC}">
                <c16:uniqueId val="{00000001-0B4C-4D32-89B0-7124B01D846B}"/>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4C-4D32-89B0-7124B01D846B}"/>
                </c:ext>
              </c:extLst>
            </c:dLbl>
            <c:dLbl>
              <c:idx val="9"/>
              <c:tx>
                <c:rich>
                  <a:bodyPr/>
                  <a:lstStyle/>
                  <a:p>
                    <a:fld id="{C910D1DD-89B8-4AB7-8CCC-4A1CF18CDC33}" type="VALUE">
                      <a:rPr lang="en-US" baseline="0"/>
                      <a:pPr/>
                      <a:t>[VALUE]</a:t>
                    </a:fld>
                    <a:r>
                      <a:rPr lang="en-US" baseline="0"/>
                      <a:t> Male</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4C-4D32-89B0-7124B01D846B}"/>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28998B"/>
                    </a:solidFill>
                    <a:latin typeface="Franklin Gothic Medium Cond" panose="020B06060304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c:formatCode>
                <c:ptCount val="10"/>
                <c:pt idx="0">
                  <c:v>41460</c:v>
                </c:pt>
                <c:pt idx="1">
                  <c:v>41826</c:v>
                </c:pt>
                <c:pt idx="2">
                  <c:v>42192</c:v>
                </c:pt>
                <c:pt idx="3">
                  <c:v>42558</c:v>
                </c:pt>
                <c:pt idx="4">
                  <c:v>42924</c:v>
                </c:pt>
                <c:pt idx="5">
                  <c:v>43290</c:v>
                </c:pt>
                <c:pt idx="6">
                  <c:v>43656</c:v>
                </c:pt>
                <c:pt idx="7">
                  <c:v>44022</c:v>
                </c:pt>
                <c:pt idx="8">
                  <c:v>44388</c:v>
                </c:pt>
                <c:pt idx="9">
                  <c:v>44754</c:v>
                </c:pt>
              </c:numCache>
            </c:numRef>
          </c:cat>
          <c:val>
            <c:numRef>
              <c:f>Sheet1!$H$2:$H$12</c:f>
              <c:numCache>
                <c:formatCode>General</c:formatCode>
                <c:ptCount val="11"/>
                <c:pt idx="0">
                  <c:v>38.5</c:v>
                </c:pt>
                <c:pt idx="1">
                  <c:v>45.5</c:v>
                </c:pt>
                <c:pt idx="2">
                  <c:v>43.9</c:v>
                </c:pt>
                <c:pt idx="3">
                  <c:v>41.5</c:v>
                </c:pt>
                <c:pt idx="4">
                  <c:v>38.5</c:v>
                </c:pt>
                <c:pt idx="5">
                  <c:v>36.799999999999997</c:v>
                </c:pt>
                <c:pt idx="6">
                  <c:v>33.700000000000003</c:v>
                </c:pt>
                <c:pt idx="7">
                  <c:v>31.1</c:v>
                </c:pt>
                <c:pt idx="8">
                  <c:v>33.200000000000003</c:v>
                </c:pt>
                <c:pt idx="9">
                  <c:v>34.5</c:v>
                </c:pt>
              </c:numCache>
            </c:numRef>
          </c:val>
          <c:smooth val="0"/>
          <c:extLst>
            <c:ext xmlns:c16="http://schemas.microsoft.com/office/drawing/2014/chart" uri="{C3380CC4-5D6E-409C-BE32-E72D297353CC}">
              <c16:uniqueId val="{00000003-0B4C-4D32-89B0-7124B01D846B}"/>
            </c:ext>
          </c:extLst>
        </c:ser>
        <c:ser>
          <c:idx val="2"/>
          <c:order val="1"/>
          <c:tx>
            <c:strRef>
              <c:f>Sheet1!$J$1</c:f>
              <c:strCache>
                <c:ptCount val="1"/>
                <c:pt idx="0">
                  <c:v>Total</c:v>
                </c:pt>
              </c:strCache>
            </c:strRef>
          </c:tx>
          <c:spPr>
            <a:ln w="28575" cap="rnd">
              <a:solidFill>
                <a:srgbClr val="AFABAB"/>
              </a:solidFill>
              <a:round/>
            </a:ln>
            <a:effectLst/>
          </c:spPr>
          <c:marker>
            <c:symbol val="none"/>
          </c:marker>
          <c:dPt>
            <c:idx val="9"/>
            <c:marker>
              <c:symbol val="none"/>
            </c:marker>
            <c:bubble3D val="0"/>
            <c:spPr>
              <a:ln w="28575" cap="rnd">
                <a:solidFill>
                  <a:srgbClr val="AFABAB"/>
                </a:solidFill>
                <a:prstDash val="sysDash"/>
                <a:round/>
              </a:ln>
              <a:effectLst/>
            </c:spPr>
            <c:extLst>
              <c:ext xmlns:c16="http://schemas.microsoft.com/office/drawing/2014/chart" uri="{C3380CC4-5D6E-409C-BE32-E72D297353CC}">
                <c16:uniqueId val="{00000005-0B4C-4D32-89B0-7124B01D846B}"/>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4C-4D32-89B0-7124B01D846B}"/>
                </c:ext>
              </c:extLst>
            </c:dLbl>
            <c:dLbl>
              <c:idx val="9"/>
              <c:tx>
                <c:rich>
                  <a:bodyPr/>
                  <a:lstStyle/>
                  <a:p>
                    <a:fld id="{71362CD1-95E2-41FB-8A95-755567C2F69D}" type="VALUE">
                      <a:rPr lang="en-US" baseline="0"/>
                      <a:pPr/>
                      <a:t>[VALUE]</a:t>
                    </a:fld>
                    <a:r>
                      <a:rPr lang="en-US" baseline="0"/>
                      <a:t> Total</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B4C-4D32-89B0-7124B01D846B}"/>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accent3"/>
                    </a:solidFill>
                    <a:latin typeface="Franklin Gothic Medium Cond" panose="020B06060304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c:formatCode>
                <c:ptCount val="10"/>
                <c:pt idx="0">
                  <c:v>41460</c:v>
                </c:pt>
                <c:pt idx="1">
                  <c:v>41826</c:v>
                </c:pt>
                <c:pt idx="2">
                  <c:v>42192</c:v>
                </c:pt>
                <c:pt idx="3">
                  <c:v>42558</c:v>
                </c:pt>
                <c:pt idx="4">
                  <c:v>42924</c:v>
                </c:pt>
                <c:pt idx="5">
                  <c:v>43290</c:v>
                </c:pt>
                <c:pt idx="6">
                  <c:v>43656</c:v>
                </c:pt>
                <c:pt idx="7">
                  <c:v>44022</c:v>
                </c:pt>
                <c:pt idx="8">
                  <c:v>44388</c:v>
                </c:pt>
                <c:pt idx="9">
                  <c:v>44754</c:v>
                </c:pt>
              </c:numCache>
            </c:numRef>
          </c:cat>
          <c:val>
            <c:numRef>
              <c:f>Sheet1!$J$2:$J$12</c:f>
              <c:numCache>
                <c:formatCode>General</c:formatCode>
                <c:ptCount val="11"/>
                <c:pt idx="0">
                  <c:v>21.2</c:v>
                </c:pt>
                <c:pt idx="1">
                  <c:v>24.9</c:v>
                </c:pt>
                <c:pt idx="2">
                  <c:v>23.7</c:v>
                </c:pt>
                <c:pt idx="3">
                  <c:v>22.6</c:v>
                </c:pt>
                <c:pt idx="4">
                  <c:v>21</c:v>
                </c:pt>
                <c:pt idx="5">
                  <c:v>20.3</c:v>
                </c:pt>
                <c:pt idx="6">
                  <c:v>18.7</c:v>
                </c:pt>
                <c:pt idx="7">
                  <c:v>17</c:v>
                </c:pt>
                <c:pt idx="8">
                  <c:v>18.2</c:v>
                </c:pt>
                <c:pt idx="9">
                  <c:v>19.399999999999999</c:v>
                </c:pt>
              </c:numCache>
            </c:numRef>
          </c:val>
          <c:smooth val="0"/>
          <c:extLst>
            <c:ext xmlns:c16="http://schemas.microsoft.com/office/drawing/2014/chart" uri="{C3380CC4-5D6E-409C-BE32-E72D297353CC}">
              <c16:uniqueId val="{00000007-0B4C-4D32-89B0-7124B01D846B}"/>
            </c:ext>
          </c:extLst>
        </c:ser>
        <c:ser>
          <c:idx val="0"/>
          <c:order val="2"/>
          <c:tx>
            <c:strRef>
              <c:f>Sheet1!$I$1</c:f>
              <c:strCache>
                <c:ptCount val="1"/>
                <c:pt idx="0">
                  <c:v>Female</c:v>
                </c:pt>
              </c:strCache>
            </c:strRef>
          </c:tx>
          <c:spPr>
            <a:ln w="28575" cap="rnd">
              <a:solidFill>
                <a:srgbClr val="827AB0"/>
              </a:solidFill>
              <a:prstDash val="solid"/>
              <a:round/>
            </a:ln>
            <a:effectLst/>
          </c:spPr>
          <c:marker>
            <c:symbol val="none"/>
          </c:marker>
          <c:dPt>
            <c:idx val="9"/>
            <c:marker>
              <c:symbol val="none"/>
            </c:marker>
            <c:bubble3D val="0"/>
            <c:spPr>
              <a:ln w="28575" cap="rnd">
                <a:solidFill>
                  <a:srgbClr val="827AB0"/>
                </a:solidFill>
                <a:prstDash val="sysDash"/>
                <a:round/>
              </a:ln>
              <a:effectLst/>
            </c:spPr>
            <c:extLst>
              <c:ext xmlns:c16="http://schemas.microsoft.com/office/drawing/2014/chart" uri="{C3380CC4-5D6E-409C-BE32-E72D297353CC}">
                <c16:uniqueId val="{00000009-0B4C-4D32-89B0-7124B01D846B}"/>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4C-4D32-89B0-7124B01D846B}"/>
                </c:ext>
              </c:extLst>
            </c:dLbl>
            <c:dLbl>
              <c:idx val="9"/>
              <c:tx>
                <c:rich>
                  <a:bodyPr/>
                  <a:lstStyle/>
                  <a:p>
                    <a:fld id="{0E367260-6B8E-4288-B687-BEA771DADDC9}" type="VALUE">
                      <a:rPr lang="en-US" baseline="0"/>
                      <a:pPr/>
                      <a:t>[VALUE]</a:t>
                    </a:fld>
                    <a:r>
                      <a:rPr lang="en-US" baseline="0"/>
                      <a:t> Female</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B4C-4D32-89B0-7124B01D846B}"/>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827AB0"/>
                    </a:solidFill>
                    <a:latin typeface="Franklin Gothic Medium Cond" panose="020B06060304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c:formatCode>
                <c:ptCount val="10"/>
                <c:pt idx="0">
                  <c:v>41460</c:v>
                </c:pt>
                <c:pt idx="1">
                  <c:v>41826</c:v>
                </c:pt>
                <c:pt idx="2">
                  <c:v>42192</c:v>
                </c:pt>
                <c:pt idx="3">
                  <c:v>42558</c:v>
                </c:pt>
                <c:pt idx="4">
                  <c:v>42924</c:v>
                </c:pt>
                <c:pt idx="5">
                  <c:v>43290</c:v>
                </c:pt>
                <c:pt idx="6">
                  <c:v>43656</c:v>
                </c:pt>
                <c:pt idx="7">
                  <c:v>44022</c:v>
                </c:pt>
                <c:pt idx="8">
                  <c:v>44388</c:v>
                </c:pt>
                <c:pt idx="9">
                  <c:v>44754</c:v>
                </c:pt>
              </c:numCache>
            </c:numRef>
          </c:cat>
          <c:val>
            <c:numRef>
              <c:f>Sheet1!$I$2:$I$12</c:f>
              <c:numCache>
                <c:formatCode>General</c:formatCode>
                <c:ptCount val="11"/>
                <c:pt idx="0">
                  <c:v>4.5999999999999996</c:v>
                </c:pt>
                <c:pt idx="1">
                  <c:v>5.2</c:v>
                </c:pt>
                <c:pt idx="2">
                  <c:v>4.4000000000000004</c:v>
                </c:pt>
                <c:pt idx="3">
                  <c:v>4.5</c:v>
                </c:pt>
                <c:pt idx="4">
                  <c:v>4.2</c:v>
                </c:pt>
                <c:pt idx="5">
                  <c:v>4.5</c:v>
                </c:pt>
                <c:pt idx="6">
                  <c:v>4.2</c:v>
                </c:pt>
                <c:pt idx="7">
                  <c:v>3.5</c:v>
                </c:pt>
                <c:pt idx="8">
                  <c:v>3.8</c:v>
                </c:pt>
                <c:pt idx="9">
                  <c:v>4.9000000000000004</c:v>
                </c:pt>
              </c:numCache>
            </c:numRef>
          </c:val>
          <c:smooth val="0"/>
          <c:extLst>
            <c:ext xmlns:c16="http://schemas.microsoft.com/office/drawing/2014/chart" uri="{C3380CC4-5D6E-409C-BE32-E72D297353CC}">
              <c16:uniqueId val="{0000000B-0B4C-4D32-89B0-7124B01D846B}"/>
            </c:ext>
          </c:extLst>
        </c:ser>
        <c:dLbls>
          <c:showLegendKey val="0"/>
          <c:showVal val="0"/>
          <c:showCatName val="0"/>
          <c:showSerName val="0"/>
          <c:showPercent val="0"/>
          <c:showBubbleSize val="0"/>
        </c:dLbls>
        <c:smooth val="0"/>
        <c:axId val="552572784"/>
        <c:axId val="552573440"/>
      </c:lineChart>
      <c:dateAx>
        <c:axId val="552572784"/>
        <c:scaling>
          <c:orientation val="minMax"/>
        </c:scaling>
        <c:delete val="0"/>
        <c:axPos val="b"/>
        <c:numFmt formatCode="&quot;'&quot;yy"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Medium Cond" panose="020B0606030402020204" pitchFamily="34" charset="0"/>
                <a:ea typeface="+mn-ea"/>
                <a:cs typeface="+mn-cs"/>
              </a:defRPr>
            </a:pPr>
            <a:endParaRPr lang="en-US"/>
          </a:p>
        </c:txPr>
        <c:crossAx val="552573440"/>
        <c:crosses val="autoZero"/>
        <c:auto val="1"/>
        <c:lblOffset val="100"/>
        <c:baseTimeUnit val="years"/>
        <c:majorUnit val="1"/>
      </c:dateAx>
      <c:valAx>
        <c:axId val="552573440"/>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a:defRPr sz="900" b="0" i="0" u="none" strike="noStrike" kern="1200" baseline="0">
                    <a:solidFill>
                      <a:sysClr val="windowText" lastClr="000000"/>
                    </a:solidFill>
                    <a:latin typeface="Franklin Gothic Medium Cond" panose="020B0606030402020204" pitchFamily="34" charset="0"/>
                    <a:ea typeface="+mn-ea"/>
                    <a:cs typeface="+mn-cs"/>
                  </a:defRPr>
                </a:pPr>
                <a:r>
                  <a:rPr lang="en-US"/>
                  <a:t>New HIV diagnoses per 100,000 population</a:t>
                </a:r>
              </a:p>
            </c:rich>
          </c:tx>
          <c:layout>
            <c:manualLayout>
              <c:xMode val="edge"/>
              <c:yMode val="edge"/>
              <c:x val="2.5516049488180762E-2"/>
              <c:y val="0.3618336892580607"/>
            </c:manualLayout>
          </c:layout>
          <c:overlay val="0"/>
          <c:spPr>
            <a:noFill/>
            <a:ln>
              <a:noFill/>
            </a:ln>
            <a:effectLst/>
          </c:spPr>
          <c:txPr>
            <a:bodyPr rot="0" spcFirstLastPara="1" vertOverflow="ellipsis" wrap="square" anchor="ctr" anchorCtr="1"/>
            <a:lstStyle/>
            <a:p>
              <a:pPr algn="ctr">
                <a:defRPr sz="900" b="0" i="0" u="none" strike="noStrike" kern="1200" baseline="0">
                  <a:solidFill>
                    <a:sysClr val="windowText" lastClr="000000"/>
                  </a:solidFill>
                  <a:latin typeface="Franklin Gothic Medium Cond" panose="020B060603040202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Medium Cond" panose="020B0606030402020204" pitchFamily="34" charset="0"/>
                <a:ea typeface="+mn-ea"/>
                <a:cs typeface="+mn-cs"/>
              </a:defRPr>
            </a:pPr>
            <a:endParaRPr lang="en-US"/>
          </a:p>
        </c:txPr>
        <c:crossAx val="552572784"/>
        <c:crosses val="autoZero"/>
        <c:crossBetween val="between"/>
        <c:majorUnit val="20"/>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ysClr val="windowText" lastClr="000000"/>
          </a:solidFill>
          <a:latin typeface="Franklin Gothic Medium Cond" panose="020B06060304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HCC!$B$58</c:f>
              <c:strCache>
                <c:ptCount val="1"/>
                <c:pt idx="0">
                  <c:v>LAC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HCC!$A$59:$A$61</c:f>
              <c:strCache>
                <c:ptCount val="3"/>
                <c:pt idx="0">
                  <c:v>Engaged in HIV Care </c:v>
                </c:pt>
                <c:pt idx="1">
                  <c:v>Suppressed Viral Load </c:v>
                </c:pt>
                <c:pt idx="2">
                  <c:v>Retained in HIV Care </c:v>
                </c:pt>
              </c:strCache>
            </c:strRef>
          </c:cat>
          <c:val>
            <c:numRef>
              <c:f>HCC!$B$59:$B$61</c:f>
              <c:numCache>
                <c:formatCode>0%</c:formatCode>
                <c:ptCount val="3"/>
                <c:pt idx="0">
                  <c:v>0.69</c:v>
                </c:pt>
                <c:pt idx="1">
                  <c:v>0.61</c:v>
                </c:pt>
                <c:pt idx="2">
                  <c:v>0.48</c:v>
                </c:pt>
              </c:numCache>
            </c:numRef>
          </c:val>
          <c:extLst>
            <c:ext xmlns:c16="http://schemas.microsoft.com/office/drawing/2014/chart" uri="{C3380CC4-5D6E-409C-BE32-E72D297353CC}">
              <c16:uniqueId val="{00000000-D7E3-46C0-B3B5-23E69DE67151}"/>
            </c:ext>
          </c:extLst>
        </c:ser>
        <c:ser>
          <c:idx val="1"/>
          <c:order val="1"/>
          <c:tx>
            <c:strRef>
              <c:f>HCC!$C$58</c:f>
              <c:strCache>
                <c:ptCount val="1"/>
                <c:pt idx="0">
                  <c:v>RWP</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HCC!$A$59:$A$61</c:f>
              <c:strCache>
                <c:ptCount val="3"/>
                <c:pt idx="0">
                  <c:v>Engaged in HIV Care </c:v>
                </c:pt>
                <c:pt idx="1">
                  <c:v>Suppressed Viral Load </c:v>
                </c:pt>
                <c:pt idx="2">
                  <c:v>Retained in HIV Care </c:v>
                </c:pt>
              </c:strCache>
            </c:strRef>
          </c:cat>
          <c:val>
            <c:numRef>
              <c:f>HCC!$C$59:$C$61</c:f>
              <c:numCache>
                <c:formatCode>0%</c:formatCode>
                <c:ptCount val="3"/>
                <c:pt idx="0">
                  <c:v>0.94</c:v>
                </c:pt>
                <c:pt idx="1">
                  <c:v>0.84</c:v>
                </c:pt>
                <c:pt idx="2">
                  <c:v>0.7</c:v>
                </c:pt>
              </c:numCache>
            </c:numRef>
          </c:val>
          <c:extLst>
            <c:ext xmlns:c16="http://schemas.microsoft.com/office/drawing/2014/chart" uri="{C3380CC4-5D6E-409C-BE32-E72D297353CC}">
              <c16:uniqueId val="{00000001-D7E3-46C0-B3B5-23E69DE67151}"/>
            </c:ext>
          </c:extLst>
        </c:ser>
        <c:dLbls>
          <c:dLblPos val="outEnd"/>
          <c:showLegendKey val="0"/>
          <c:showVal val="1"/>
          <c:showCatName val="0"/>
          <c:showSerName val="0"/>
          <c:showPercent val="0"/>
          <c:showBubbleSize val="0"/>
        </c:dLbls>
        <c:gapWidth val="219"/>
        <c:overlap val="-27"/>
        <c:axId val="870734687"/>
        <c:axId val="235302191"/>
      </c:barChart>
      <c:catAx>
        <c:axId val="87073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35302191"/>
        <c:crosses val="autoZero"/>
        <c:auto val="1"/>
        <c:lblAlgn val="ctr"/>
        <c:lblOffset val="100"/>
        <c:noMultiLvlLbl val="0"/>
      </c:catAx>
      <c:valAx>
        <c:axId val="235302191"/>
        <c:scaling>
          <c:orientation val="minMax"/>
          <c:max val="1"/>
        </c:scaling>
        <c:delete val="1"/>
        <c:axPos val="l"/>
        <c:numFmt formatCode="0%" sourceLinked="1"/>
        <c:majorTickMark val="none"/>
        <c:minorTickMark val="none"/>
        <c:tickLblPos val="nextTo"/>
        <c:crossAx val="870734687"/>
        <c:crosses val="autoZero"/>
        <c:crossBetween val="between"/>
        <c:majorUnit val="0.2"/>
      </c:valAx>
      <c:spPr>
        <a:noFill/>
        <a:ln>
          <a:noFill/>
        </a:ln>
        <a:effectLst/>
      </c:spPr>
    </c:plotArea>
    <c:legend>
      <c:legendPos val="b"/>
      <c:layout>
        <c:manualLayout>
          <c:xMode val="edge"/>
          <c:yMode val="edge"/>
          <c:x val="0.32745701107113306"/>
          <c:y val="0.9297120122559307"/>
          <c:w val="0.35185267673510479"/>
          <c:h val="6.435438291327381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0113280711564"/>
          <c:y val="9.8742086223811601E-2"/>
          <c:w val="0.62619148693369853"/>
          <c:h val="0.79530779169400001"/>
        </c:manualLayout>
      </c:layout>
      <c:lineChart>
        <c:grouping val="standard"/>
        <c:varyColors val="0"/>
        <c:ser>
          <c:idx val="0"/>
          <c:order val="0"/>
          <c:tx>
            <c:strRef>
              <c:f>Sheet1!$B$1</c:f>
              <c:strCache>
                <c:ptCount val="1"/>
                <c:pt idx="0">
                  <c:v>Column1</c:v>
                </c:pt>
              </c:strCache>
            </c:strRef>
          </c:tx>
          <c:dPt>
            <c:idx val="0"/>
            <c:bubble3D val="0"/>
            <c:spPr>
              <a:ln>
                <a:solidFill>
                  <a:schemeClr val="tx2"/>
                </a:solidFill>
              </a:ln>
            </c:spPr>
            <c:extLst>
              <c:ext xmlns:c16="http://schemas.microsoft.com/office/drawing/2014/chart" uri="{C3380CC4-5D6E-409C-BE32-E72D297353CC}">
                <c16:uniqueId val="{00000000-2308-43DE-8BD2-20D249D64EA3}"/>
              </c:ext>
            </c:extLst>
          </c:dPt>
          <c:dPt>
            <c:idx val="1"/>
            <c:bubble3D val="0"/>
            <c:spPr>
              <a:ln>
                <a:solidFill>
                  <a:schemeClr val="tx2"/>
                </a:solidFill>
              </a:ln>
            </c:spPr>
            <c:extLst>
              <c:ext xmlns:c16="http://schemas.microsoft.com/office/drawing/2014/chart" uri="{C3380CC4-5D6E-409C-BE32-E72D297353CC}">
                <c16:uniqueId val="{00000001-2308-43DE-8BD2-20D249D64EA3}"/>
              </c:ext>
            </c:extLst>
          </c:dPt>
          <c:dLbls>
            <c:dLbl>
              <c:idx val="0"/>
              <c:layout>
                <c:manualLayout>
                  <c:x val="-0.21907976720301267"/>
                  <c:y val="2.5447312916540017E-2"/>
                </c:manualLayout>
              </c:layout>
              <c:tx>
                <c:rich>
                  <a:bodyPr anchor="t" anchorCtr="0"/>
                  <a:lstStyle/>
                  <a:p>
                    <a:pPr>
                      <a:defRPr sz="1800" b="1">
                        <a:solidFill>
                          <a:schemeClr val="tx2"/>
                        </a:solidFill>
                      </a:defRPr>
                    </a:pPr>
                    <a:r>
                      <a:rPr lang="en-US" sz="1800">
                        <a:solidFill>
                          <a:schemeClr val="tx2"/>
                        </a:solidFill>
                      </a:rPr>
                      <a:t>Viral Suppression, 45%</a:t>
                    </a:r>
                    <a:endParaRPr lang="en-US" sz="1800"/>
                  </a:p>
                </c:rich>
              </c:tx>
              <c:spPr/>
              <c:dLblPos val="r"/>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308-43DE-8BD2-20D249D64EA3}"/>
                </c:ext>
              </c:extLst>
            </c:dLbl>
            <c:dLbl>
              <c:idx val="1"/>
              <c:layout>
                <c:manualLayout>
                  <c:x val="-3.0652744493895848E-3"/>
                  <c:y val="-4.6306345072075254E-2"/>
                </c:manualLayout>
              </c:layout>
              <c:tx>
                <c:rich>
                  <a:bodyPr/>
                  <a:lstStyle/>
                  <a:p>
                    <a:r>
                      <a:rPr lang="en-US" sz="2000" b="1">
                        <a:solidFill>
                          <a:schemeClr val="tx2"/>
                        </a:solidFill>
                      </a:rPr>
                      <a:t>73%</a:t>
                    </a:r>
                    <a:endParaRPr lang="en-US"/>
                  </a:p>
                </c:rich>
              </c:tx>
              <c:dLblPos val="r"/>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308-43DE-8BD2-20D249D64EA3}"/>
                </c:ext>
              </c:extLst>
            </c:dLbl>
            <c:spPr>
              <a:noFill/>
              <a:ln>
                <a:noFill/>
              </a:ln>
              <a:effectLst/>
            </c:spPr>
            <c:txPr>
              <a:bodyPr/>
              <a:lstStyle/>
              <a:p>
                <a:pPr>
                  <a:defRPr sz="1800" b="1">
                    <a:solidFill>
                      <a:schemeClr val="tx2"/>
                    </a:solidFill>
                  </a:defRPr>
                </a:pPr>
                <a:endParaRPr lang="en-US"/>
              </a:p>
            </c:txPr>
            <c:dLblPos val="l"/>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12m Pre-MCC</c:v>
                </c:pt>
                <c:pt idx="1">
                  <c:v>12m Post-MCC</c:v>
                </c:pt>
              </c:strCache>
            </c:strRef>
          </c:cat>
          <c:val>
            <c:numRef>
              <c:f>Sheet1!$B$2:$B$3</c:f>
              <c:numCache>
                <c:formatCode>General</c:formatCode>
                <c:ptCount val="2"/>
              </c:numCache>
            </c:numRef>
          </c:val>
          <c:smooth val="0"/>
          <c:extLst>
            <c:ext xmlns:c16="http://schemas.microsoft.com/office/drawing/2014/chart" uri="{C3380CC4-5D6E-409C-BE32-E72D297353CC}">
              <c16:uniqueId val="{00000002-2308-43DE-8BD2-20D249D64EA3}"/>
            </c:ext>
          </c:extLst>
        </c:ser>
        <c:ser>
          <c:idx val="1"/>
          <c:order val="1"/>
          <c:tx>
            <c:strRef>
              <c:f>Sheet1!$C$1</c:f>
              <c:strCache>
                <c:ptCount val="1"/>
                <c:pt idx="0">
                  <c:v>Retention in Care</c:v>
                </c:pt>
              </c:strCache>
            </c:strRef>
          </c:tx>
          <c:dLbls>
            <c:dLbl>
              <c:idx val="0"/>
              <c:layout>
                <c:manualLayout>
                  <c:x val="-0.16274732197354264"/>
                  <c:y val="9.0541680497939168E-3"/>
                </c:manualLayout>
              </c:layout>
              <c:tx>
                <c:rich>
                  <a:bodyPr/>
                  <a:lstStyle/>
                  <a:p>
                    <a:r>
                      <a:rPr lang="en-US" sz="2000">
                        <a:solidFill>
                          <a:srgbClr val="C00000"/>
                        </a:solidFill>
                      </a:rPr>
                      <a:t>56%</a:t>
                    </a:r>
                    <a:endParaRPr lang="en-US" sz="2000"/>
                  </a:p>
                </c:rich>
              </c:tx>
              <c:dLblPos val="r"/>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308-43DE-8BD2-20D249D64EA3}"/>
                </c:ext>
              </c:extLst>
            </c:dLbl>
            <c:dLbl>
              <c:idx val="1"/>
              <c:layout>
                <c:manualLayout>
                  <c:x val="-3.0651913352500327E-3"/>
                  <c:y val="-1.233593558824244E-2"/>
                </c:manualLayout>
              </c:layout>
              <c:tx>
                <c:rich>
                  <a:bodyPr/>
                  <a:lstStyle/>
                  <a:p>
                    <a:r>
                      <a:rPr lang="en-US" sz="2000" b="1">
                        <a:solidFill>
                          <a:srgbClr val="C00000"/>
                        </a:solidFill>
                      </a:rPr>
                      <a:t>75%</a:t>
                    </a:r>
                    <a:endParaRPr lang="en-US" sz="240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308-43DE-8BD2-20D249D64EA3}"/>
                </c:ext>
              </c:extLst>
            </c:dLbl>
            <c:spPr>
              <a:noFill/>
              <a:ln>
                <a:noFill/>
              </a:ln>
              <a:effectLst/>
            </c:spPr>
            <c:txPr>
              <a:bodyPr/>
              <a:lstStyle/>
              <a:p>
                <a:pPr>
                  <a:defRPr sz="1800" b="1">
                    <a:solidFill>
                      <a:srgbClr val="C00000"/>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12m Pre-MCC</c:v>
                </c:pt>
                <c:pt idx="1">
                  <c:v>12m Post-MCC</c:v>
                </c:pt>
              </c:strCache>
            </c:strRef>
          </c:cat>
          <c:val>
            <c:numRef>
              <c:f>Sheet1!$C$2:$C$3</c:f>
              <c:numCache>
                <c:formatCode>0%</c:formatCode>
                <c:ptCount val="2"/>
                <c:pt idx="0">
                  <c:v>0.52</c:v>
                </c:pt>
                <c:pt idx="1">
                  <c:v>0.7</c:v>
                </c:pt>
              </c:numCache>
            </c:numRef>
          </c:val>
          <c:smooth val="0"/>
          <c:extLst>
            <c:ext xmlns:c16="http://schemas.microsoft.com/office/drawing/2014/chart" uri="{C3380CC4-5D6E-409C-BE32-E72D297353CC}">
              <c16:uniqueId val="{00000005-2308-43DE-8BD2-20D249D64EA3}"/>
            </c:ext>
          </c:extLst>
        </c:ser>
        <c:dLbls>
          <c:dLblPos val="l"/>
          <c:showLegendKey val="0"/>
          <c:showVal val="1"/>
          <c:showCatName val="0"/>
          <c:showSerName val="0"/>
          <c:showPercent val="0"/>
          <c:showBubbleSize val="0"/>
        </c:dLbls>
        <c:marker val="1"/>
        <c:smooth val="0"/>
        <c:axId val="509103744"/>
        <c:axId val="509100216"/>
      </c:lineChart>
      <c:catAx>
        <c:axId val="509103744"/>
        <c:scaling>
          <c:orientation val="minMax"/>
        </c:scaling>
        <c:delete val="0"/>
        <c:axPos val="b"/>
        <c:majorGridlines/>
        <c:numFmt formatCode="General" sourceLinked="0"/>
        <c:majorTickMark val="out"/>
        <c:minorTickMark val="none"/>
        <c:tickLblPos val="nextTo"/>
        <c:txPr>
          <a:bodyPr/>
          <a:lstStyle/>
          <a:p>
            <a:pPr>
              <a:defRPr b="1"/>
            </a:pPr>
            <a:endParaRPr lang="en-US"/>
          </a:p>
        </c:txPr>
        <c:crossAx val="509100216"/>
        <c:crosses val="autoZero"/>
        <c:auto val="1"/>
        <c:lblAlgn val="ctr"/>
        <c:lblOffset val="100"/>
        <c:noMultiLvlLbl val="0"/>
      </c:catAx>
      <c:valAx>
        <c:axId val="509100216"/>
        <c:scaling>
          <c:orientation val="minMax"/>
          <c:max val="1"/>
        </c:scaling>
        <c:delete val="1"/>
        <c:axPos val="l"/>
        <c:numFmt formatCode="General" sourceLinked="1"/>
        <c:majorTickMark val="out"/>
        <c:minorTickMark val="none"/>
        <c:tickLblPos val="nextTo"/>
        <c:crossAx val="509103744"/>
        <c:crosses val="autoZero"/>
        <c:crossBetween val="midCat"/>
        <c:majorUnit val="0.1"/>
      </c:valAx>
      <c:spPr>
        <a:noFill/>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33864912455563"/>
          <c:y val="9.8741982027451186E-2"/>
          <c:w val="0.62619148693369853"/>
          <c:h val="0.79530779169400001"/>
        </c:manualLayout>
      </c:layout>
      <c:lineChart>
        <c:grouping val="standard"/>
        <c:varyColors val="0"/>
        <c:ser>
          <c:idx val="0"/>
          <c:order val="0"/>
          <c:tx>
            <c:strRef>
              <c:f>Sheet1!$B$1</c:f>
              <c:strCache>
                <c:ptCount val="1"/>
                <c:pt idx="0">
                  <c:v>Viral Suppression</c:v>
                </c:pt>
              </c:strCache>
            </c:strRef>
          </c:tx>
          <c:spPr>
            <a:ln w="25400" cap="flat" cmpd="sng" algn="ctr">
              <a:solidFill>
                <a:schemeClr val="accent1"/>
              </a:solidFill>
              <a:prstDash val="solid"/>
            </a:ln>
            <a:effectLst/>
          </c:spPr>
          <c:marker>
            <c:spPr>
              <a:solidFill>
                <a:schemeClr val="lt1"/>
              </a:solidFill>
              <a:ln w="25400" cap="flat" cmpd="sng" algn="ctr">
                <a:solidFill>
                  <a:schemeClr val="accent1"/>
                </a:solidFill>
                <a:prstDash val="solid"/>
              </a:ln>
              <a:effectLst/>
            </c:spPr>
          </c:marker>
          <c:dPt>
            <c:idx val="0"/>
            <c:bubble3D val="0"/>
            <c:extLst>
              <c:ext xmlns:c16="http://schemas.microsoft.com/office/drawing/2014/chart" uri="{C3380CC4-5D6E-409C-BE32-E72D297353CC}">
                <c16:uniqueId val="{00000001-7FFE-4EDD-92FE-E5A9E9292DFE}"/>
              </c:ext>
            </c:extLst>
          </c:dPt>
          <c:dPt>
            <c:idx val="1"/>
            <c:bubble3D val="0"/>
            <c:extLst>
              <c:ext xmlns:c16="http://schemas.microsoft.com/office/drawing/2014/chart" uri="{C3380CC4-5D6E-409C-BE32-E72D297353CC}">
                <c16:uniqueId val="{00000003-7FFE-4EDD-92FE-E5A9E9292DFE}"/>
              </c:ext>
            </c:extLst>
          </c:dPt>
          <c:dLbls>
            <c:dLbl>
              <c:idx val="0"/>
              <c:layout>
                <c:manualLayout>
                  <c:x val="-0.17559431653321816"/>
                  <c:y val="8.3886340908770375E-3"/>
                </c:manualLayout>
              </c:layout>
              <c:tx>
                <c:rich>
                  <a:bodyPr anchor="t" anchorCtr="0"/>
                  <a:lstStyle/>
                  <a:p>
                    <a:pPr>
                      <a:defRPr sz="1800" b="1">
                        <a:solidFill>
                          <a:schemeClr val="accent1"/>
                        </a:solidFill>
                      </a:defRPr>
                    </a:pPr>
                    <a:r>
                      <a:rPr lang="en-US" sz="2000">
                        <a:solidFill>
                          <a:schemeClr val="accent1"/>
                        </a:solidFill>
                      </a:rPr>
                      <a:t>48%</a:t>
                    </a:r>
                  </a:p>
                </c:rich>
              </c:tx>
              <c:spPr/>
              <c:dLblPos val="r"/>
              <c:showLegendKey val="0"/>
              <c:showVal val="1"/>
              <c:showCatName val="0"/>
              <c:showSerName val="1"/>
              <c:showPercent val="0"/>
              <c:showBubbleSize val="0"/>
              <c:extLst>
                <c:ext xmlns:c15="http://schemas.microsoft.com/office/drawing/2012/chart" uri="{CE6537A1-D6FC-4f65-9D91-7224C49458BB}">
                  <c15:layout>
                    <c:manualLayout>
                      <c:w val="0.16709901768608038"/>
                      <c:h val="0.14369275859498354"/>
                    </c:manualLayout>
                  </c15:layout>
                  <c15:showDataLabelsRange val="0"/>
                </c:ext>
                <c:ext xmlns:c16="http://schemas.microsoft.com/office/drawing/2014/chart" uri="{C3380CC4-5D6E-409C-BE32-E72D297353CC}">
                  <c16:uniqueId val="{00000001-7FFE-4EDD-92FE-E5A9E9292DFE}"/>
                </c:ext>
              </c:extLst>
            </c:dLbl>
            <c:dLbl>
              <c:idx val="1"/>
              <c:layout>
                <c:manualLayout>
                  <c:x val="-9.5551347220837902E-4"/>
                  <c:y val="-1.4321221595366586E-2"/>
                </c:manualLayout>
              </c:layout>
              <c:tx>
                <c:rich>
                  <a:bodyPr/>
                  <a:lstStyle/>
                  <a:p>
                    <a:r>
                      <a:rPr lang="en-US" sz="2000" b="1">
                        <a:solidFill>
                          <a:schemeClr val="accent1"/>
                        </a:solidFill>
                      </a:rPr>
                      <a:t>78%</a:t>
                    </a:r>
                    <a:endParaRPr lang="en-US">
                      <a:solidFill>
                        <a:schemeClr val="accent1"/>
                      </a:solidFill>
                    </a:endParaRPr>
                  </a:p>
                </c:rich>
              </c:tx>
              <c:dLblPos val="r"/>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FFE-4EDD-92FE-E5A9E9292DFE}"/>
                </c:ext>
              </c:extLst>
            </c:dLbl>
            <c:spPr>
              <a:noFill/>
              <a:ln>
                <a:noFill/>
              </a:ln>
              <a:effectLst/>
            </c:spPr>
            <c:txPr>
              <a:bodyPr/>
              <a:lstStyle/>
              <a:p>
                <a:pPr>
                  <a:defRPr sz="1800" b="1">
                    <a:solidFill>
                      <a:schemeClr val="accent1"/>
                    </a:solidFill>
                  </a:defRPr>
                </a:pPr>
                <a:endParaRPr lang="en-US"/>
              </a:p>
            </c:txPr>
            <c:dLblPos val="l"/>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12m Pre-MCC</c:v>
                </c:pt>
                <c:pt idx="1">
                  <c:v>12m Post-MCC</c:v>
                </c:pt>
              </c:strCache>
            </c:strRef>
          </c:cat>
          <c:val>
            <c:numRef>
              <c:f>Sheet1!$B$2:$B$3</c:f>
              <c:numCache>
                <c:formatCode>0%</c:formatCode>
                <c:ptCount val="2"/>
                <c:pt idx="0">
                  <c:v>0.45</c:v>
                </c:pt>
                <c:pt idx="1">
                  <c:v>0.73</c:v>
                </c:pt>
              </c:numCache>
            </c:numRef>
          </c:val>
          <c:smooth val="0"/>
          <c:extLst>
            <c:ext xmlns:c16="http://schemas.microsoft.com/office/drawing/2014/chart" uri="{C3380CC4-5D6E-409C-BE32-E72D297353CC}">
              <c16:uniqueId val="{00000004-7FFE-4EDD-92FE-E5A9E9292DFE}"/>
            </c:ext>
          </c:extLst>
        </c:ser>
        <c:dLbls>
          <c:dLblPos val="l"/>
          <c:showLegendKey val="0"/>
          <c:showVal val="1"/>
          <c:showCatName val="0"/>
          <c:showSerName val="0"/>
          <c:showPercent val="0"/>
          <c:showBubbleSize val="0"/>
        </c:dLbls>
        <c:marker val="1"/>
        <c:smooth val="0"/>
        <c:axId val="509103744"/>
        <c:axId val="509100216"/>
      </c:lineChart>
      <c:catAx>
        <c:axId val="509103744"/>
        <c:scaling>
          <c:orientation val="minMax"/>
        </c:scaling>
        <c:delete val="0"/>
        <c:axPos val="b"/>
        <c:majorGridlines/>
        <c:numFmt formatCode="General" sourceLinked="0"/>
        <c:majorTickMark val="out"/>
        <c:minorTickMark val="none"/>
        <c:tickLblPos val="nextTo"/>
        <c:txPr>
          <a:bodyPr/>
          <a:lstStyle/>
          <a:p>
            <a:pPr>
              <a:defRPr b="1"/>
            </a:pPr>
            <a:endParaRPr lang="en-US"/>
          </a:p>
        </c:txPr>
        <c:crossAx val="509100216"/>
        <c:crosses val="autoZero"/>
        <c:auto val="1"/>
        <c:lblAlgn val="ctr"/>
        <c:lblOffset val="100"/>
        <c:noMultiLvlLbl val="0"/>
      </c:catAx>
      <c:valAx>
        <c:axId val="509100216"/>
        <c:scaling>
          <c:orientation val="minMax"/>
          <c:max val="1"/>
        </c:scaling>
        <c:delete val="1"/>
        <c:axPos val="l"/>
        <c:numFmt formatCode="0%" sourceLinked="1"/>
        <c:majorTickMark val="out"/>
        <c:minorTickMark val="none"/>
        <c:tickLblPos val="nextTo"/>
        <c:crossAx val="509103744"/>
        <c:crosses val="autoZero"/>
        <c:crossBetween val="midCat"/>
        <c:majorUnit val="0.1"/>
      </c:valAx>
      <c:spPr>
        <a:noFill/>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lumMod val="65000"/>
                    <a:lumOff val="35000"/>
                  </a:sysClr>
                </a:solidFill>
                <a:latin typeface="Bahnschrift SemiBold SemiConden" panose="020B0502040204020203" pitchFamily="34" charset="0"/>
                <a:ea typeface="+mn-ea"/>
                <a:cs typeface="+mn-cs"/>
              </a:defRPr>
            </a:pPr>
            <a:r>
              <a:rPr lang="en-US" sz="1100" b="0" i="0" u="none" strike="noStrike" kern="1200" spc="0" baseline="0">
                <a:solidFill>
                  <a:sysClr val="windowText" lastClr="000000">
                    <a:lumMod val="65000"/>
                    <a:lumOff val="35000"/>
                  </a:sysClr>
                </a:solidFill>
                <a:latin typeface="Calibri" panose="020F0502020204030204" pitchFamily="34" charset="0"/>
                <a:ea typeface="Calibri" panose="020F0502020204030204" pitchFamily="34" charset="0"/>
                <a:cs typeface="Calibri" panose="020F0502020204030204" pitchFamily="34" charset="0"/>
              </a:rPr>
              <a:t>Pre-LC (May 1-Aug 31, 2022), During LC (Sept 1- Dec 31, 2022), </a:t>
            </a:r>
            <a:r>
              <a:rPr lang="en-US" sz="1100" b="0" i="0" u="none" strike="noStrike" kern="1200" spc="0" baseline="0">
                <a:solidFill>
                  <a:sysClr val="windowText" lastClr="000000">
                    <a:lumMod val="65000"/>
                    <a:lumOff val="35000"/>
                  </a:sysClr>
                </a:solidFill>
                <a:effectLst/>
                <a:latin typeface="Calibri" panose="020F0502020204030204" pitchFamily="34" charset="0"/>
                <a:ea typeface="Calibri" panose="020F0502020204030204" pitchFamily="34" charset="0"/>
                <a:cs typeface="Calibri" panose="020F0502020204030204" pitchFamily="34" charset="0"/>
              </a:rPr>
              <a:t>After LC 1 (Jan 1- Jun 30, 2023) and  After LC 2 (July 1-Dec 31, 2023) </a:t>
            </a:r>
            <a:endParaRPr lang="en-US" sz="1100" b="0" i="0" u="none" strike="noStrike" kern="1200" spc="0" baseline="0">
              <a:solidFill>
                <a:sysClr val="windowText" lastClr="000000">
                  <a:lumMod val="65000"/>
                  <a:lumOff val="35000"/>
                </a:sysClr>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11368371163688315"/>
          <c:y val="2.010140923541045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lumMod val="65000"/>
                  <a:lumOff val="35000"/>
                </a:sysClr>
              </a:solidFill>
              <a:latin typeface="Bahnschrift SemiBold SemiConden" panose="020B0502040204020203" pitchFamily="34" charset="0"/>
              <a:ea typeface="+mn-ea"/>
              <a:cs typeface="+mn-cs"/>
            </a:defRPr>
          </a:pPr>
          <a:endParaRPr lang="en-US"/>
        </a:p>
      </c:txPr>
    </c:title>
    <c:autoTitleDeleted val="0"/>
    <c:plotArea>
      <c:layout/>
      <c:barChart>
        <c:barDir val="bar"/>
        <c:grouping val="clustered"/>
        <c:varyColors val="0"/>
        <c:ser>
          <c:idx val="0"/>
          <c:order val="0"/>
          <c:tx>
            <c:strRef>
              <c:f>'7 days ALL'!$B$1</c:f>
              <c:strCache>
                <c:ptCount val="1"/>
                <c:pt idx="0">
                  <c:v>LAC-Wide Linkage to Care in 7 days 2022 (53%)</c:v>
                </c:pt>
              </c:strCache>
            </c:strRef>
          </c:tx>
          <c:spPr>
            <a:solidFill>
              <a:schemeClr val="bg1">
                <a:lumMod val="75000"/>
              </a:schemeClr>
            </a:solidFill>
            <a:ln>
              <a:noFill/>
            </a:ln>
            <a:effectLst/>
          </c:spPr>
          <c:invertIfNegative val="0"/>
          <c:cat>
            <c:strRef>
              <c:f>'7 days ALL'!$A$2:$A$5</c:f>
              <c:strCache>
                <c:ptCount val="4"/>
                <c:pt idx="0">
                  <c:v>Pre-LC</c:v>
                </c:pt>
                <c:pt idx="1">
                  <c:v>During-LC</c:v>
                </c:pt>
                <c:pt idx="2">
                  <c:v>After LC 1</c:v>
                </c:pt>
                <c:pt idx="3">
                  <c:v>After LC 2</c:v>
                </c:pt>
              </c:strCache>
              <c:extLst/>
            </c:strRef>
          </c:cat>
          <c:val>
            <c:numRef>
              <c:f>'7 days ALL'!$B$2:$B$5</c:f>
              <c:numCache>
                <c:formatCode>0%</c:formatCode>
                <c:ptCount val="4"/>
                <c:pt idx="0">
                  <c:v>0.53</c:v>
                </c:pt>
                <c:pt idx="1">
                  <c:v>0.53</c:v>
                </c:pt>
              </c:numCache>
              <c:extLst/>
            </c:numRef>
          </c:val>
          <c:extLst>
            <c:ext xmlns:c16="http://schemas.microsoft.com/office/drawing/2014/chart" uri="{C3380CC4-5D6E-409C-BE32-E72D297353CC}">
              <c16:uniqueId val="{00000000-683B-49B6-A74B-3E946525CC4D}"/>
            </c:ext>
          </c:extLst>
        </c:ser>
        <c:dLbls>
          <c:showLegendKey val="0"/>
          <c:showVal val="0"/>
          <c:showCatName val="0"/>
          <c:showSerName val="0"/>
          <c:showPercent val="0"/>
          <c:showBubbleSize val="0"/>
        </c:dLbls>
        <c:gapWidth val="36"/>
        <c:axId val="1729315503"/>
        <c:axId val="1729305935"/>
      </c:barChart>
      <c:barChart>
        <c:barDir val="bar"/>
        <c:grouping val="clustered"/>
        <c:varyColors val="0"/>
        <c:ser>
          <c:idx val="1"/>
          <c:order val="1"/>
          <c:tx>
            <c:strRef>
              <c:f>'7 days ALL'!$C$1</c:f>
              <c:strCache>
                <c:ptCount val="1"/>
                <c:pt idx="0">
                  <c:v>Linkage to Care in 7 days</c:v>
                </c:pt>
              </c:strCache>
            </c:strRef>
          </c:tx>
          <c:spPr>
            <a:solidFill>
              <a:schemeClr val="accent4">
                <a:lumMod val="60000"/>
                <a:lumOff val="40000"/>
              </a:schemeClr>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683B-49B6-A74B-3E946525CC4D}"/>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4-683B-49B6-A74B-3E946525CC4D}"/>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6-683B-49B6-A74B-3E946525CC4D}"/>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8-683B-49B6-A74B-3E946525CC4D}"/>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 days ALL'!$A$2:$A$5</c:f>
              <c:strCache>
                <c:ptCount val="4"/>
                <c:pt idx="0">
                  <c:v>Pre-LC</c:v>
                </c:pt>
                <c:pt idx="1">
                  <c:v>During-LC</c:v>
                </c:pt>
                <c:pt idx="2">
                  <c:v>After LC 1</c:v>
                </c:pt>
                <c:pt idx="3">
                  <c:v>After LC 2</c:v>
                </c:pt>
              </c:strCache>
              <c:extLst/>
            </c:strRef>
          </c:cat>
          <c:val>
            <c:numRef>
              <c:f>'7 days ALL'!$C$2:$C$5</c:f>
              <c:numCache>
                <c:formatCode>0%</c:formatCode>
                <c:ptCount val="4"/>
                <c:pt idx="0">
                  <c:v>0.46</c:v>
                </c:pt>
                <c:pt idx="1">
                  <c:v>0.5</c:v>
                </c:pt>
                <c:pt idx="2">
                  <c:v>0.51</c:v>
                </c:pt>
                <c:pt idx="3">
                  <c:v>0.55000000000000004</c:v>
                </c:pt>
              </c:numCache>
              <c:extLst/>
            </c:numRef>
          </c:val>
          <c:extLst>
            <c:ext xmlns:c16="http://schemas.microsoft.com/office/drawing/2014/chart" uri="{C3380CC4-5D6E-409C-BE32-E72D297353CC}">
              <c16:uniqueId val="{00000009-683B-49B6-A74B-3E946525CC4D}"/>
            </c:ext>
          </c:extLst>
        </c:ser>
        <c:ser>
          <c:idx val="2"/>
          <c:order val="2"/>
          <c:tx>
            <c:strRef>
              <c:f>'7 days ALL'!$D$1</c:f>
              <c:strCache>
                <c:ptCount val="1"/>
              </c:strCache>
            </c:strRef>
          </c:tx>
          <c:spPr>
            <a:noFill/>
            <a:ln>
              <a:noFill/>
              <a:prstDash val="solid"/>
            </a:ln>
            <a:effectLst/>
          </c:spPr>
          <c:invertIfNegative val="0"/>
          <c:dLbls>
            <c:dLbl>
              <c:idx val="1"/>
              <c:layout>
                <c:manualLayout>
                  <c:x val="-6.6193853427895979E-2"/>
                  <c:y val="-5.3511539516944408E-2"/>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Bahnschrift SemiBold SemiConden" panose="020B0502040204020203" pitchFamily="34" charset="0"/>
                        <a:ea typeface="+mn-ea"/>
                        <a:cs typeface="+mn-cs"/>
                      </a:defRPr>
                    </a:pPr>
                    <a:r>
                      <a:rPr lang="en-US">
                        <a:solidFill>
                          <a:srgbClr val="C00000"/>
                        </a:solidFill>
                      </a:rPr>
                      <a:t>95% Benchmark</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Bahnschrift SemiBold SemiConden" panose="020B050204020402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83B-49B6-A74B-3E946525CC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ahnschrift SemiBold SemiConden" panose="020B050204020402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errBars>
            <c:errBarType val="both"/>
            <c:errValType val="fixedVal"/>
            <c:noEndCap val="1"/>
            <c:val val="1"/>
            <c:spPr>
              <a:noFill/>
              <a:ln w="292100" cap="flat" cmpd="sng" algn="ctr">
                <a:solidFill>
                  <a:srgbClr val="C00000"/>
                </a:solidFill>
                <a:round/>
              </a:ln>
              <a:effectLst/>
            </c:spPr>
          </c:errBars>
          <c:cat>
            <c:strRef>
              <c:f>'7 days ALL'!$A$2:$A$5</c:f>
              <c:strCache>
                <c:ptCount val="4"/>
                <c:pt idx="0">
                  <c:v>Pre-LC</c:v>
                </c:pt>
                <c:pt idx="1">
                  <c:v>During-LC</c:v>
                </c:pt>
                <c:pt idx="2">
                  <c:v>After LC 1</c:v>
                </c:pt>
                <c:pt idx="3">
                  <c:v>After LC 2</c:v>
                </c:pt>
              </c:strCache>
              <c:extLst/>
            </c:strRef>
          </c:cat>
          <c:val>
            <c:numRef>
              <c:f>'7 days ALL'!$D$2:$D$5</c:f>
              <c:numCache>
                <c:formatCode>General</c:formatCode>
                <c:ptCount val="4"/>
              </c:numCache>
              <c:extLst/>
            </c:numRef>
          </c:val>
          <c:extLst>
            <c:ext xmlns:c16="http://schemas.microsoft.com/office/drawing/2014/chart" uri="{C3380CC4-5D6E-409C-BE32-E72D297353CC}">
              <c16:uniqueId val="{0000000B-683B-49B6-A74B-3E946525CC4D}"/>
            </c:ext>
          </c:extLst>
        </c:ser>
        <c:dLbls>
          <c:showLegendKey val="0"/>
          <c:showVal val="0"/>
          <c:showCatName val="0"/>
          <c:showSerName val="0"/>
          <c:showPercent val="0"/>
          <c:showBubbleSize val="0"/>
        </c:dLbls>
        <c:gapWidth val="113"/>
        <c:overlap val="100"/>
        <c:axId val="457322111"/>
        <c:axId val="457330847"/>
      </c:barChart>
      <c:catAx>
        <c:axId val="17293155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29305935"/>
        <c:crosses val="autoZero"/>
        <c:auto val="1"/>
        <c:lblAlgn val="ctr"/>
        <c:lblOffset val="100"/>
        <c:noMultiLvlLbl val="0"/>
      </c:catAx>
      <c:valAx>
        <c:axId val="17293059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29315503"/>
        <c:crosses val="max"/>
        <c:crossBetween val="between"/>
      </c:valAx>
      <c:valAx>
        <c:axId val="457330847"/>
        <c:scaling>
          <c:orientation val="minMax"/>
          <c:max val="60000"/>
        </c:scaling>
        <c:delete val="1"/>
        <c:axPos val="b"/>
        <c:numFmt formatCode="0%" sourceLinked="1"/>
        <c:majorTickMark val="out"/>
        <c:minorTickMark val="none"/>
        <c:tickLblPos val="nextTo"/>
        <c:crossAx val="457322111"/>
        <c:crosses val="max"/>
        <c:crossBetween val="between"/>
      </c:valAx>
      <c:catAx>
        <c:axId val="457322111"/>
        <c:scaling>
          <c:orientation val="maxMin"/>
        </c:scaling>
        <c:delete val="1"/>
        <c:axPos val="l"/>
        <c:numFmt formatCode="General" sourceLinked="1"/>
        <c:majorTickMark val="out"/>
        <c:minorTickMark val="none"/>
        <c:tickLblPos val="nextTo"/>
        <c:crossAx val="457330847"/>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Entry>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Bahnschrift SemiBold SemiConden"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Bahnschrift SemiBold SemiConden"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84669132757913E-2"/>
          <c:y val="7.3248242349787274E-2"/>
          <c:w val="0.85380987532808394"/>
          <c:h val="0.78319441170798587"/>
        </c:manualLayout>
      </c:layout>
      <c:barChart>
        <c:barDir val="col"/>
        <c:grouping val="clustered"/>
        <c:varyColors val="0"/>
        <c:ser>
          <c:idx val="0"/>
          <c:order val="0"/>
          <c:tx>
            <c:strRef>
              <c:f>AOM!$A$58</c:f>
              <c:strCache>
                <c:ptCount val="1"/>
                <c:pt idx="0">
                  <c:v>Viral Suppression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AOM!$B$57:$F$57</c:f>
              <c:strCache>
                <c:ptCount val="5"/>
                <c:pt idx="0">
                  <c:v>Year 29
n=6,320</c:v>
                </c:pt>
                <c:pt idx="1">
                  <c:v>Year 30
n=5,653</c:v>
                </c:pt>
                <c:pt idx="2">
                  <c:v>Year 31
n=5,351</c:v>
                </c:pt>
                <c:pt idx="3">
                  <c:v>Year 32
n=3,478</c:v>
                </c:pt>
                <c:pt idx="4">
                  <c:v>Year 33
n=2,250</c:v>
                </c:pt>
              </c:strCache>
            </c:strRef>
          </c:cat>
          <c:val>
            <c:numRef>
              <c:f>AOM!$B$58:$F$58</c:f>
              <c:numCache>
                <c:formatCode>0%</c:formatCode>
                <c:ptCount val="5"/>
                <c:pt idx="0">
                  <c:v>0.9</c:v>
                </c:pt>
                <c:pt idx="1">
                  <c:v>0.88</c:v>
                </c:pt>
                <c:pt idx="2">
                  <c:v>0.89</c:v>
                </c:pt>
                <c:pt idx="3">
                  <c:v>0.81</c:v>
                </c:pt>
                <c:pt idx="4">
                  <c:v>0.77</c:v>
                </c:pt>
              </c:numCache>
            </c:numRef>
          </c:val>
          <c:extLst>
            <c:ext xmlns:c16="http://schemas.microsoft.com/office/drawing/2014/chart" uri="{C3380CC4-5D6E-409C-BE32-E72D297353CC}">
              <c16:uniqueId val="{00000000-ECAE-4818-9060-96CC46260BAE}"/>
            </c:ext>
          </c:extLst>
        </c:ser>
        <c:dLbls>
          <c:showLegendKey val="0"/>
          <c:showVal val="0"/>
          <c:showCatName val="0"/>
          <c:showSerName val="0"/>
          <c:showPercent val="0"/>
          <c:showBubbleSize val="0"/>
        </c:dLbls>
        <c:gapWidth val="219"/>
        <c:axId val="971029480"/>
        <c:axId val="971029840"/>
      </c:barChart>
      <c:lineChart>
        <c:grouping val="standard"/>
        <c:varyColors val="0"/>
        <c:ser>
          <c:idx val="1"/>
          <c:order val="1"/>
          <c:tx>
            <c:strRef>
              <c:f>AOM!$A$59</c:f>
              <c:strCache>
                <c:ptCount val="1"/>
                <c:pt idx="0">
                  <c:v>EHE Target</c:v>
                </c:pt>
              </c:strCache>
            </c:strRef>
          </c:tx>
          <c:spPr>
            <a:ln w="28575" cap="rnd">
              <a:solidFill>
                <a:srgbClr val="FF0000"/>
              </a:solidFill>
              <a:round/>
            </a:ln>
            <a:effectLst/>
          </c:spPr>
          <c:marker>
            <c:symbol val="none"/>
          </c:marker>
          <c:cat>
            <c:strRef>
              <c:f>AOM!$B$57:$F$57</c:f>
              <c:strCache>
                <c:ptCount val="5"/>
                <c:pt idx="0">
                  <c:v>Year 29
n=6,320</c:v>
                </c:pt>
                <c:pt idx="1">
                  <c:v>Year 30
n=5,653</c:v>
                </c:pt>
                <c:pt idx="2">
                  <c:v>Year 31
n=5,351</c:v>
                </c:pt>
                <c:pt idx="3">
                  <c:v>Year 32
n=3,478</c:v>
                </c:pt>
                <c:pt idx="4">
                  <c:v>Year 33
n=2,250</c:v>
                </c:pt>
              </c:strCache>
            </c:strRef>
          </c:cat>
          <c:val>
            <c:numRef>
              <c:f>AOM!$B$59:$F$59</c:f>
              <c:numCache>
                <c:formatCode>0%</c:formatCode>
                <c:ptCount val="5"/>
                <c:pt idx="0">
                  <c:v>0.95</c:v>
                </c:pt>
                <c:pt idx="1">
                  <c:v>0.95</c:v>
                </c:pt>
                <c:pt idx="2">
                  <c:v>0.95</c:v>
                </c:pt>
                <c:pt idx="3">
                  <c:v>0.95</c:v>
                </c:pt>
                <c:pt idx="4">
                  <c:v>0.95</c:v>
                </c:pt>
              </c:numCache>
            </c:numRef>
          </c:val>
          <c:smooth val="0"/>
          <c:extLst>
            <c:ext xmlns:c16="http://schemas.microsoft.com/office/drawing/2014/chart" uri="{C3380CC4-5D6E-409C-BE32-E72D297353CC}">
              <c16:uniqueId val="{00000001-ECAE-4818-9060-96CC46260BAE}"/>
            </c:ext>
          </c:extLst>
        </c:ser>
        <c:dLbls>
          <c:showLegendKey val="0"/>
          <c:showVal val="0"/>
          <c:showCatName val="0"/>
          <c:showSerName val="0"/>
          <c:showPercent val="0"/>
          <c:showBubbleSize val="0"/>
        </c:dLbls>
        <c:marker val="1"/>
        <c:smooth val="0"/>
        <c:axId val="971029480"/>
        <c:axId val="971029840"/>
      </c:lineChart>
      <c:catAx>
        <c:axId val="97102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971029840"/>
        <c:crosses val="autoZero"/>
        <c:auto val="1"/>
        <c:lblAlgn val="ctr"/>
        <c:lblOffset val="100"/>
        <c:noMultiLvlLbl val="0"/>
      </c:catAx>
      <c:valAx>
        <c:axId val="971029840"/>
        <c:scaling>
          <c:orientation val="minMax"/>
        </c:scaling>
        <c:delete val="1"/>
        <c:axPos val="l"/>
        <c:numFmt formatCode="0%" sourceLinked="1"/>
        <c:majorTickMark val="none"/>
        <c:minorTickMark val="none"/>
        <c:tickLblPos val="nextTo"/>
        <c:crossAx val="971029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27316317860933E-2"/>
          <c:y val="0.15884184758598663"/>
          <c:w val="0.84367567801942112"/>
          <c:h val="0.66068517650627312"/>
        </c:manualLayout>
      </c:layout>
      <c:lineChart>
        <c:grouping val="standard"/>
        <c:varyColors val="0"/>
        <c:ser>
          <c:idx val="0"/>
          <c:order val="0"/>
          <c:tx>
            <c:strRef>
              <c:f>Sheet1!$A$58</c:f>
              <c:strCache>
                <c:ptCount val="1"/>
                <c:pt idx="0">
                  <c:v>12-month pre-MCC</c:v>
                </c:pt>
              </c:strCache>
            </c:strRef>
          </c:tx>
          <c:spPr>
            <a:ln w="28575" cap="rnd">
              <a:noFill/>
              <a:round/>
            </a:ln>
            <a:effectLst/>
          </c:spPr>
          <c:marker>
            <c:symbol val="circle"/>
            <c:size val="5"/>
            <c:spPr>
              <a:solidFill>
                <a:srgbClr val="4F81BD"/>
              </a:solidFill>
              <a:ln w="63500">
                <a:solidFill>
                  <a:srgbClr val="4F81BD"/>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Sheet1!$B$57:$K$57</c:f>
              <c:strCache>
                <c:ptCount val="10"/>
                <c:pt idx="0">
                  <c:v>2013
n=1,205</c:v>
                </c:pt>
                <c:pt idx="1">
                  <c:v>2014
n=1,231</c:v>
                </c:pt>
                <c:pt idx="2">
                  <c:v>2015
n=1,661</c:v>
                </c:pt>
                <c:pt idx="3">
                  <c:v>2016
n=1,503</c:v>
                </c:pt>
                <c:pt idx="4">
                  <c:v>2017
n=1,657</c:v>
                </c:pt>
                <c:pt idx="5">
                  <c:v>2018
n=1,572</c:v>
                </c:pt>
                <c:pt idx="6">
                  <c:v>2019
n=1,450</c:v>
                </c:pt>
                <c:pt idx="7">
                  <c:v>2020
n=1,376</c:v>
                </c:pt>
                <c:pt idx="8">
                  <c:v>2021
n=1,404</c:v>
                </c:pt>
                <c:pt idx="9">
                  <c:v>2022
n=1,222</c:v>
                </c:pt>
              </c:strCache>
            </c:strRef>
          </c:cat>
          <c:val>
            <c:numRef>
              <c:f>Sheet1!$B$58:$K$58</c:f>
              <c:numCache>
                <c:formatCode>0%</c:formatCode>
                <c:ptCount val="10"/>
                <c:pt idx="0">
                  <c:v>0.32950000000000002</c:v>
                </c:pt>
                <c:pt idx="1">
                  <c:v>0.36799999999999999</c:v>
                </c:pt>
                <c:pt idx="2">
                  <c:v>0.4335</c:v>
                </c:pt>
                <c:pt idx="3">
                  <c:v>0.47570000000000001</c:v>
                </c:pt>
                <c:pt idx="4">
                  <c:v>0.47920000000000001</c:v>
                </c:pt>
                <c:pt idx="5">
                  <c:v>0.48470000000000002</c:v>
                </c:pt>
                <c:pt idx="6">
                  <c:v>0.55789999999999995</c:v>
                </c:pt>
                <c:pt idx="7">
                  <c:v>0.53779999999999994</c:v>
                </c:pt>
                <c:pt idx="8">
                  <c:v>0.53349999999999997</c:v>
                </c:pt>
                <c:pt idx="9">
                  <c:v>0.56100000000000005</c:v>
                </c:pt>
              </c:numCache>
            </c:numRef>
          </c:val>
          <c:smooth val="0"/>
          <c:extLst>
            <c:ext xmlns:c16="http://schemas.microsoft.com/office/drawing/2014/chart" uri="{C3380CC4-5D6E-409C-BE32-E72D297353CC}">
              <c16:uniqueId val="{00000000-E04E-4410-9C90-B21B9779BF58}"/>
            </c:ext>
          </c:extLst>
        </c:ser>
        <c:ser>
          <c:idx val="1"/>
          <c:order val="1"/>
          <c:tx>
            <c:strRef>
              <c:f>Sheet1!$A$59</c:f>
              <c:strCache>
                <c:ptCount val="1"/>
                <c:pt idx="0">
                  <c:v>12-month post-MCC</c:v>
                </c:pt>
              </c:strCache>
            </c:strRef>
          </c:tx>
          <c:spPr>
            <a:ln w="28575" cap="rnd">
              <a:noFill/>
              <a:round/>
            </a:ln>
            <a:effectLst/>
          </c:spPr>
          <c:marker>
            <c:symbol val="circle"/>
            <c:size val="5"/>
            <c:spPr>
              <a:solidFill>
                <a:srgbClr val="1F497D"/>
              </a:solidFill>
              <a:ln w="63500">
                <a:solidFill>
                  <a:srgbClr val="1F497D"/>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Sheet1!$B$57:$K$57</c:f>
              <c:strCache>
                <c:ptCount val="10"/>
                <c:pt idx="0">
                  <c:v>2013
n=1,205</c:v>
                </c:pt>
                <c:pt idx="1">
                  <c:v>2014
n=1,231</c:v>
                </c:pt>
                <c:pt idx="2">
                  <c:v>2015
n=1,661</c:v>
                </c:pt>
                <c:pt idx="3">
                  <c:v>2016
n=1,503</c:v>
                </c:pt>
                <c:pt idx="4">
                  <c:v>2017
n=1,657</c:v>
                </c:pt>
                <c:pt idx="5">
                  <c:v>2018
n=1,572</c:v>
                </c:pt>
                <c:pt idx="6">
                  <c:v>2019
n=1,450</c:v>
                </c:pt>
                <c:pt idx="7">
                  <c:v>2020
n=1,376</c:v>
                </c:pt>
                <c:pt idx="8">
                  <c:v>2021
n=1,404</c:v>
                </c:pt>
                <c:pt idx="9">
                  <c:v>2022
n=1,222</c:v>
                </c:pt>
              </c:strCache>
            </c:strRef>
          </c:cat>
          <c:val>
            <c:numRef>
              <c:f>Sheet1!$B$59:$K$59</c:f>
              <c:numCache>
                <c:formatCode>0%</c:formatCode>
                <c:ptCount val="10"/>
                <c:pt idx="0">
                  <c:v>0.71699999999999997</c:v>
                </c:pt>
                <c:pt idx="1">
                  <c:v>0.69799999999999995</c:v>
                </c:pt>
                <c:pt idx="2">
                  <c:v>0.74099999999999999</c:v>
                </c:pt>
                <c:pt idx="3">
                  <c:v>0.77800000000000002</c:v>
                </c:pt>
                <c:pt idx="4">
                  <c:v>0.80500000000000005</c:v>
                </c:pt>
                <c:pt idx="5">
                  <c:v>0.81</c:v>
                </c:pt>
                <c:pt idx="6">
                  <c:v>0.80800000000000005</c:v>
                </c:pt>
                <c:pt idx="7">
                  <c:v>0.81299999999999994</c:v>
                </c:pt>
                <c:pt idx="8">
                  <c:v>0.82399999999999995</c:v>
                </c:pt>
                <c:pt idx="9">
                  <c:v>0.79500000000000004</c:v>
                </c:pt>
              </c:numCache>
            </c:numRef>
          </c:val>
          <c:smooth val="0"/>
          <c:extLst>
            <c:ext xmlns:c16="http://schemas.microsoft.com/office/drawing/2014/chart" uri="{C3380CC4-5D6E-409C-BE32-E72D297353CC}">
              <c16:uniqueId val="{00000001-E04E-4410-9C90-B21B9779BF58}"/>
            </c:ext>
          </c:extLst>
        </c:ser>
        <c:dLbls>
          <c:dLblPos val="r"/>
          <c:showLegendKey val="0"/>
          <c:showVal val="1"/>
          <c:showCatName val="0"/>
          <c:showSerName val="0"/>
          <c:showPercent val="0"/>
          <c:showBubbleSize val="0"/>
        </c:dLbls>
        <c:hiLowLines>
          <c:spPr>
            <a:ln w="12700" cap="flat" cmpd="sng" algn="ctr">
              <a:solidFill>
                <a:schemeClr val="accent3"/>
              </a:solidFill>
              <a:round/>
            </a:ln>
            <a:effectLst/>
          </c:spPr>
        </c:hiLowLines>
        <c:marker val="1"/>
        <c:smooth val="0"/>
        <c:axId val="1513383904"/>
        <c:axId val="1505014000"/>
      </c:lineChart>
      <c:catAx>
        <c:axId val="151338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505014000"/>
        <c:crosses val="autoZero"/>
        <c:auto val="1"/>
        <c:lblAlgn val="ctr"/>
        <c:lblOffset val="100"/>
        <c:noMultiLvlLbl val="0"/>
      </c:catAx>
      <c:valAx>
        <c:axId val="1505014000"/>
        <c:scaling>
          <c:orientation val="minMax"/>
        </c:scaling>
        <c:delete val="1"/>
        <c:axPos val="l"/>
        <c:numFmt formatCode="0%" sourceLinked="0"/>
        <c:majorTickMark val="none"/>
        <c:minorTickMark val="none"/>
        <c:tickLblPos val="nextTo"/>
        <c:crossAx val="1513383904"/>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0.22603</cdr:x>
      <cdr:y>0.25476</cdr:y>
    </cdr:from>
    <cdr:to>
      <cdr:x>0.8099</cdr:x>
      <cdr:y>0.44062</cdr:y>
    </cdr:to>
    <cdr:sp macro="" textlink="">
      <cdr:nvSpPr>
        <cdr:cNvPr id="2" name="TextBox 1"/>
        <cdr:cNvSpPr txBox="1"/>
      </cdr:nvSpPr>
      <cdr:spPr>
        <a:xfrm xmlns:a="http://schemas.openxmlformats.org/drawingml/2006/main" rot="21085581">
          <a:off x="969116" y="762860"/>
          <a:ext cx="2503391" cy="556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rgbClr val="C00000"/>
              </a:solidFill>
            </a:rPr>
            <a:t>↑34% improvement*</a:t>
          </a:r>
        </a:p>
      </cdr:txBody>
    </cdr:sp>
  </cdr:relSizeAnchor>
</c:userShapes>
</file>

<file path=ppt/drawings/drawing2.xml><?xml version="1.0" encoding="utf-8"?>
<c:userShapes xmlns:c="http://schemas.openxmlformats.org/drawingml/2006/chart">
  <cdr:relSizeAnchor xmlns:cdr="http://schemas.openxmlformats.org/drawingml/2006/chartDrawing">
    <cdr:from>
      <cdr:x>0.23535</cdr:x>
      <cdr:y>0.27546</cdr:y>
    </cdr:from>
    <cdr:to>
      <cdr:x>0.77886</cdr:x>
      <cdr:y>0.41067</cdr:y>
    </cdr:to>
    <cdr:sp macro="" textlink="">
      <cdr:nvSpPr>
        <cdr:cNvPr id="3" name="TextBox 1"/>
        <cdr:cNvSpPr txBox="1"/>
      </cdr:nvSpPr>
      <cdr:spPr>
        <a:xfrm xmlns:a="http://schemas.openxmlformats.org/drawingml/2006/main" rot="20911053">
          <a:off x="1062570" y="820296"/>
          <a:ext cx="2453862" cy="4026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accent1"/>
              </a:solidFill>
            </a:rPr>
            <a:t>↑63% improvement*</a:t>
          </a:r>
        </a:p>
      </cdr:txBody>
    </cdr:sp>
  </cdr:relSizeAnchor>
</c:userShapes>
</file>

<file path=ppt/drawings/drawing3.xml><?xml version="1.0" encoding="utf-8"?>
<c:userShapes xmlns:c="http://schemas.openxmlformats.org/drawingml/2006/chart">
  <cdr:relSizeAnchor xmlns:cdr="http://schemas.openxmlformats.org/drawingml/2006/chartDrawing">
    <cdr:from>
      <cdr:x>0.7971</cdr:x>
      <cdr:y>0.08204</cdr:y>
    </cdr:from>
    <cdr:to>
      <cdr:x>0.94732</cdr:x>
      <cdr:y>0.37464</cdr:y>
    </cdr:to>
    <cdr:sp macro="" textlink="">
      <cdr:nvSpPr>
        <cdr:cNvPr id="2" name="TextBox 1">
          <a:extLst xmlns:a="http://schemas.openxmlformats.org/drawingml/2006/main">
            <a:ext uri="{FF2B5EF4-FFF2-40B4-BE49-F238E27FC236}">
              <a16:creationId xmlns:a16="http://schemas.microsoft.com/office/drawing/2014/main" id="{5DD5758D-107F-85D3-D88F-80411844E2A5}"/>
            </a:ext>
          </a:extLst>
        </cdr:cNvPr>
        <cdr:cNvSpPr txBox="1"/>
      </cdr:nvSpPr>
      <cdr:spPr>
        <a:xfrm xmlns:a="http://schemas.openxmlformats.org/drawingml/2006/main">
          <a:off x="7423887" y="349209"/>
          <a:ext cx="1399100" cy="12455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FF0000"/>
              </a:solidFill>
            </a:rPr>
            <a:t>95% EHE target </a:t>
          </a:r>
        </a:p>
      </cdr:txBody>
    </cdr:sp>
  </cdr:relSizeAnchor>
</c:userShapes>
</file>

<file path=ppt/drawings/drawing4.xml><?xml version="1.0" encoding="utf-8"?>
<c:userShapes xmlns:c="http://schemas.openxmlformats.org/drawingml/2006/chart">
  <cdr:relSizeAnchor xmlns:cdr="http://schemas.openxmlformats.org/drawingml/2006/chartDrawing">
    <cdr:from>
      <cdr:x>0.02376</cdr:x>
      <cdr:y>0.16375</cdr:y>
    </cdr:from>
    <cdr:to>
      <cdr:x>0.84935</cdr:x>
      <cdr:y>0.16436</cdr:y>
    </cdr:to>
    <cdr:cxnSp macro="">
      <cdr:nvCxnSpPr>
        <cdr:cNvPr id="3" name="Straight Connector 2">
          <a:extLst xmlns:a="http://schemas.openxmlformats.org/drawingml/2006/main">
            <a:ext uri="{FF2B5EF4-FFF2-40B4-BE49-F238E27FC236}">
              <a16:creationId xmlns:a16="http://schemas.microsoft.com/office/drawing/2014/main" id="{661FA590-F119-E367-D4B1-81A0B44B9766}"/>
            </a:ext>
          </a:extLst>
        </cdr:cNvPr>
        <cdr:cNvCxnSpPr/>
      </cdr:nvCxnSpPr>
      <cdr:spPr>
        <a:xfrm xmlns:a="http://schemas.openxmlformats.org/drawingml/2006/main" flipV="1">
          <a:off x="201297" y="671447"/>
          <a:ext cx="6993323" cy="2512"/>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0.87268</cdr:x>
      <cdr:y>0.13077</cdr:y>
    </cdr:from>
    <cdr:to>
      <cdr:x>1</cdr:x>
      <cdr:y>0.21718</cdr:y>
    </cdr:to>
    <cdr:sp macro="" textlink="">
      <cdr:nvSpPr>
        <cdr:cNvPr id="7" name="TextBox 6">
          <a:extLst xmlns:a="http://schemas.openxmlformats.org/drawingml/2006/main">
            <a:ext uri="{FF2B5EF4-FFF2-40B4-BE49-F238E27FC236}">
              <a16:creationId xmlns:a16="http://schemas.microsoft.com/office/drawing/2014/main" id="{D7E4CD2B-0205-7434-D2EB-814188C52089}"/>
            </a:ext>
          </a:extLst>
        </cdr:cNvPr>
        <cdr:cNvSpPr txBox="1"/>
      </cdr:nvSpPr>
      <cdr:spPr>
        <a:xfrm xmlns:a="http://schemas.openxmlformats.org/drawingml/2006/main">
          <a:off x="7784535" y="553801"/>
          <a:ext cx="1135728" cy="3659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FF0000"/>
              </a:solidFill>
              <a:latin typeface="Arial Narrow" panose="020B0606020202030204" pitchFamily="34" charset="0"/>
            </a:rPr>
            <a:t>95% EHE target</a:t>
          </a:r>
        </a:p>
        <a:p xmlns:a="http://schemas.openxmlformats.org/drawingml/2006/main">
          <a:endParaRPr lang="en-US" sz="1200" b="1" dirty="0">
            <a:solidFill>
              <a:srgbClr val="FF0000"/>
            </a:solidFill>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a:t>DRAFT 1</a:t>
            </a: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1B6E036-E03C-5842-901C-1E87ADD77BC2}" type="datetimeFigureOut">
              <a:rPr lang="en-US" smtClean="0"/>
              <a:t>9/19/2024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F5934A8-B8B6-9947-A2AF-466E343BBB87}" type="slidenum">
              <a:rPr lang="en-US" smtClean="0"/>
              <a:t>‹#›</a:t>
            </a:fld>
            <a:endParaRPr lang="en-US"/>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a:t>DRAFT 1</a:t>
            </a: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A3EB5FC-1857-1849-8047-3303091A6914}" type="datetimeFigureOut">
              <a:rPr lang="en-US" smtClean="0"/>
              <a:t>9/19/2024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6DAE0CD-D28B-7943-AABC-BE60ED5BE82C}" type="slidenum">
              <a:rPr lang="en-US" smtClean="0"/>
              <a:t>‹#›</a:t>
            </a:fld>
            <a:endParaRPr lang="en-US"/>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0</a:t>
            </a:fld>
            <a:endParaRPr lang="en-US"/>
          </a:p>
        </p:txBody>
      </p:sp>
    </p:spTree>
    <p:extLst>
      <p:ext uri="{BB962C8B-B14F-4D97-AF65-F5344CB8AC3E}">
        <p14:creationId xmlns:p14="http://schemas.microsoft.com/office/powerpoint/2010/main" val="225141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13</a:t>
            </a:fld>
            <a:endParaRPr lang="en-US"/>
          </a:p>
        </p:txBody>
      </p:sp>
    </p:spTree>
    <p:extLst>
      <p:ext uri="{BB962C8B-B14F-4D97-AF65-F5344CB8AC3E}">
        <p14:creationId xmlns:p14="http://schemas.microsoft.com/office/powerpoint/2010/main" val="372547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200" baseline="0"/>
              <a:t>An increase over 35% in the proportion of patients retained in care from pre- to post-MCC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An increase over 60%  in the proportion of patients virally suppressed from pre- to post-MCC</a:t>
            </a:r>
          </a:p>
          <a:p>
            <a:endParaRPr lang="en-US" sz="1200" baseline="0"/>
          </a:p>
          <a:p>
            <a:endParaRPr lang="en-US" sz="1200" baseline="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a:t>MCC was effective in improving viral suppression and retention in care at 12 months among patients at safety net HIV clinics</a:t>
            </a:r>
          </a:p>
          <a:p>
            <a:endParaRPr lang="en-US" sz="1200"/>
          </a:p>
          <a:p>
            <a:pPr defTabSz="915664">
              <a:defRPr/>
            </a:pPr>
            <a:endParaRPr lang="en-US" sz="1200"/>
          </a:p>
          <a:p>
            <a:endParaRPr lang="en-US" sz="1200"/>
          </a:p>
          <a:p>
            <a:endParaRPr lang="en-US" sz="12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76767-4B1E-4E46-917B-937F82C0C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77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DRAFT 1</a:t>
            </a:r>
          </a:p>
        </p:txBody>
      </p:sp>
      <p:sp>
        <p:nvSpPr>
          <p:cNvPr id="5" name="Slide Number Placeholder 4"/>
          <p:cNvSpPr>
            <a:spLocks noGrp="1"/>
          </p:cNvSpPr>
          <p:nvPr>
            <p:ph type="sldNum" sz="quarter" idx="5"/>
          </p:nvPr>
        </p:nvSpPr>
        <p:spPr/>
        <p:txBody>
          <a:bodyPr/>
          <a:lstStyle/>
          <a:p>
            <a:fld id="{F6DAE0CD-D28B-7943-AABC-BE60ED5BE82C}" type="slidenum">
              <a:rPr lang="en-US" smtClean="0"/>
              <a:t>15</a:t>
            </a:fld>
            <a:endParaRPr lang="en-US"/>
          </a:p>
        </p:txBody>
      </p:sp>
    </p:spTree>
    <p:extLst>
      <p:ext uri="{BB962C8B-B14F-4D97-AF65-F5344CB8AC3E}">
        <p14:creationId xmlns:p14="http://schemas.microsoft.com/office/powerpoint/2010/main" val="265918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DRAFT 1</a:t>
            </a:r>
          </a:p>
        </p:txBody>
      </p:sp>
      <p:sp>
        <p:nvSpPr>
          <p:cNvPr id="5" name="Slide Number Placeholder 4"/>
          <p:cNvSpPr>
            <a:spLocks noGrp="1"/>
          </p:cNvSpPr>
          <p:nvPr>
            <p:ph type="sldNum" sz="quarter" idx="5"/>
          </p:nvPr>
        </p:nvSpPr>
        <p:spPr/>
        <p:txBody>
          <a:bodyPr/>
          <a:lstStyle/>
          <a:p>
            <a:fld id="{F6DAE0CD-D28B-7943-AABC-BE60ED5BE82C}" type="slidenum">
              <a:rPr lang="en-US" smtClean="0"/>
              <a:t>16</a:t>
            </a:fld>
            <a:endParaRPr lang="en-US"/>
          </a:p>
        </p:txBody>
      </p:sp>
    </p:spTree>
    <p:extLst>
      <p:ext uri="{BB962C8B-B14F-4D97-AF65-F5344CB8AC3E}">
        <p14:creationId xmlns:p14="http://schemas.microsoft.com/office/powerpoint/2010/main" val="399331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D6045-FCDB-0327-DDDD-23ADAC9C7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5CEBF-5D1F-8AC3-F29B-463B3C12EDCE}"/>
              </a:ext>
            </a:extLst>
          </p:cNvPr>
          <p:cNvSpPr>
            <a:spLocks noGrp="1" noRot="1" noChangeAspect="1"/>
          </p:cNvSpPr>
          <p:nvPr>
            <p:ph type="sldImg"/>
          </p:nvPr>
        </p:nvSpPr>
        <p:spPr>
          <a:xfrm>
            <a:off x="1184275" y="698500"/>
            <a:ext cx="4654550" cy="3490913"/>
          </a:xfrm>
        </p:spPr>
      </p:sp>
      <p:sp>
        <p:nvSpPr>
          <p:cNvPr id="3" name="Notes Placeholder 2">
            <a:extLst>
              <a:ext uri="{FF2B5EF4-FFF2-40B4-BE49-F238E27FC236}">
                <a16:creationId xmlns:a16="http://schemas.microsoft.com/office/drawing/2014/main" id="{1AAE78EE-BAA0-23CA-D7F7-BDCF3FBCC5D2}"/>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AF4D949B-3964-7C3F-0088-15AAF7CA56AC}"/>
              </a:ext>
            </a:extLst>
          </p:cNvPr>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DRAFT 1</a:t>
            </a:r>
          </a:p>
        </p:txBody>
      </p:sp>
      <p:sp>
        <p:nvSpPr>
          <p:cNvPr id="5" name="Slide Number Placeholder 4">
            <a:extLst>
              <a:ext uri="{FF2B5EF4-FFF2-40B4-BE49-F238E27FC236}">
                <a16:creationId xmlns:a16="http://schemas.microsoft.com/office/drawing/2014/main" id="{39C4E04B-D482-3B8B-D946-CEDD7EE41EA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AE0CD-D28B-7943-AABC-BE60ED5BE8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946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19</a:t>
            </a:fld>
            <a:endParaRPr lang="en-US"/>
          </a:p>
        </p:txBody>
      </p:sp>
    </p:spTree>
    <p:extLst>
      <p:ext uri="{BB962C8B-B14F-4D97-AF65-F5344CB8AC3E}">
        <p14:creationId xmlns:p14="http://schemas.microsoft.com/office/powerpoint/2010/main" val="194204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20</a:t>
            </a:fld>
            <a:endParaRPr lang="en-US"/>
          </a:p>
        </p:txBody>
      </p:sp>
    </p:spTree>
    <p:extLst>
      <p:ext uri="{BB962C8B-B14F-4D97-AF65-F5344CB8AC3E}">
        <p14:creationId xmlns:p14="http://schemas.microsoft.com/office/powerpoint/2010/main" val="371678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21</a:t>
            </a:fld>
            <a:endParaRPr lang="en-US"/>
          </a:p>
        </p:txBody>
      </p:sp>
    </p:spTree>
    <p:extLst>
      <p:ext uri="{BB962C8B-B14F-4D97-AF65-F5344CB8AC3E}">
        <p14:creationId xmlns:p14="http://schemas.microsoft.com/office/powerpoint/2010/main" val="3511602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DRAFT 1</a:t>
            </a:r>
          </a:p>
        </p:txBody>
      </p:sp>
      <p:sp>
        <p:nvSpPr>
          <p:cNvPr id="5" name="Slide Number Placeholder 4"/>
          <p:cNvSpPr>
            <a:spLocks noGrp="1"/>
          </p:cNvSpPr>
          <p:nvPr>
            <p:ph type="sldNum" sz="quarter" idx="5"/>
          </p:nvPr>
        </p:nvSpPr>
        <p:spPr/>
        <p:txBody>
          <a:bodyPr/>
          <a:lstStyle/>
          <a:p>
            <a:fld id="{F6DAE0CD-D28B-7943-AABC-BE60ED5BE82C}" type="slidenum">
              <a:rPr lang="en-US" smtClean="0"/>
              <a:t>23</a:t>
            </a:fld>
            <a:endParaRPr lang="en-US"/>
          </a:p>
        </p:txBody>
      </p:sp>
    </p:spTree>
    <p:extLst>
      <p:ext uri="{BB962C8B-B14F-4D97-AF65-F5344CB8AC3E}">
        <p14:creationId xmlns:p14="http://schemas.microsoft.com/office/powerpoint/2010/main" val="2193037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37</a:t>
            </a:fld>
            <a:endParaRPr lang="en-US"/>
          </a:p>
        </p:txBody>
      </p:sp>
    </p:spTree>
    <p:extLst>
      <p:ext uri="{BB962C8B-B14F-4D97-AF65-F5344CB8AC3E}">
        <p14:creationId xmlns:p14="http://schemas.microsoft.com/office/powerpoint/2010/main" val="58267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 1</a:t>
            </a:r>
            <a:endParaRPr lang="en-US" dirty="0"/>
          </a:p>
        </p:txBody>
      </p:sp>
      <p:sp>
        <p:nvSpPr>
          <p:cNvPr id="5" name="Slide Number Placeholder 4"/>
          <p:cNvSpPr>
            <a:spLocks noGrp="1"/>
          </p:cNvSpPr>
          <p:nvPr>
            <p:ph type="sldNum" sz="quarter" idx="11"/>
          </p:nvPr>
        </p:nvSpPr>
        <p:spPr/>
        <p:txBody>
          <a:bodyPr/>
          <a:lstStyle/>
          <a:p>
            <a:fld id="{F6DAE0CD-D28B-7943-AABC-BE60ED5BE82C}" type="slidenum">
              <a:rPr lang="en-US" smtClean="0"/>
              <a:t>1</a:t>
            </a:fld>
            <a:endParaRPr lang="en-US" dirty="0"/>
          </a:p>
        </p:txBody>
      </p:sp>
    </p:spTree>
    <p:extLst>
      <p:ext uri="{BB962C8B-B14F-4D97-AF65-F5344CB8AC3E}">
        <p14:creationId xmlns:p14="http://schemas.microsoft.com/office/powerpoint/2010/main" val="444497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38</a:t>
            </a:fld>
            <a:endParaRPr lang="en-US"/>
          </a:p>
        </p:txBody>
      </p:sp>
    </p:spTree>
    <p:extLst>
      <p:ext uri="{BB962C8B-B14F-4D97-AF65-F5344CB8AC3E}">
        <p14:creationId xmlns:p14="http://schemas.microsoft.com/office/powerpoint/2010/main" val="122684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41</a:t>
            </a:fld>
            <a:endParaRPr lang="en-US"/>
          </a:p>
        </p:txBody>
      </p:sp>
    </p:spTree>
    <p:extLst>
      <p:ext uri="{BB962C8B-B14F-4D97-AF65-F5344CB8AC3E}">
        <p14:creationId xmlns:p14="http://schemas.microsoft.com/office/powerpoint/2010/main" val="160363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42</a:t>
            </a:fld>
            <a:endParaRPr lang="en-US"/>
          </a:p>
        </p:txBody>
      </p:sp>
    </p:spTree>
    <p:extLst>
      <p:ext uri="{BB962C8B-B14F-4D97-AF65-F5344CB8AC3E}">
        <p14:creationId xmlns:p14="http://schemas.microsoft.com/office/powerpoint/2010/main" val="2685112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43</a:t>
            </a:fld>
            <a:endParaRPr lang="en-US"/>
          </a:p>
        </p:txBody>
      </p:sp>
    </p:spTree>
    <p:extLst>
      <p:ext uri="{BB962C8B-B14F-4D97-AF65-F5344CB8AC3E}">
        <p14:creationId xmlns:p14="http://schemas.microsoft.com/office/powerpoint/2010/main" val="165092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44</a:t>
            </a:fld>
            <a:endParaRPr lang="en-US"/>
          </a:p>
        </p:txBody>
      </p:sp>
    </p:spTree>
    <p:extLst>
      <p:ext uri="{BB962C8B-B14F-4D97-AF65-F5344CB8AC3E}">
        <p14:creationId xmlns:p14="http://schemas.microsoft.com/office/powerpoint/2010/main" val="3136924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45</a:t>
            </a:fld>
            <a:endParaRPr lang="en-US"/>
          </a:p>
        </p:txBody>
      </p:sp>
    </p:spTree>
    <p:extLst>
      <p:ext uri="{BB962C8B-B14F-4D97-AF65-F5344CB8AC3E}">
        <p14:creationId xmlns:p14="http://schemas.microsoft.com/office/powerpoint/2010/main" val="136674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 1</a:t>
            </a:r>
            <a:endParaRPr lang="en-US" dirty="0"/>
          </a:p>
        </p:txBody>
      </p:sp>
      <p:sp>
        <p:nvSpPr>
          <p:cNvPr id="5" name="Slide Number Placeholder 4"/>
          <p:cNvSpPr>
            <a:spLocks noGrp="1"/>
          </p:cNvSpPr>
          <p:nvPr>
            <p:ph type="sldNum" sz="quarter" idx="11"/>
          </p:nvPr>
        </p:nvSpPr>
        <p:spPr/>
        <p:txBody>
          <a:bodyPr/>
          <a:lstStyle/>
          <a:p>
            <a:fld id="{F6DAE0CD-D28B-7943-AABC-BE60ED5BE82C}" type="slidenum">
              <a:rPr lang="en-US" smtClean="0"/>
              <a:t>46</a:t>
            </a:fld>
            <a:endParaRPr lang="en-US" dirty="0"/>
          </a:p>
        </p:txBody>
      </p:sp>
    </p:spTree>
    <p:extLst>
      <p:ext uri="{BB962C8B-B14F-4D97-AF65-F5344CB8AC3E}">
        <p14:creationId xmlns:p14="http://schemas.microsoft.com/office/powerpoint/2010/main" val="1744052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E0CD-D28B-7943-AABC-BE60ED5BE82C}" type="slidenum">
              <a:rPr lang="en-US" smtClean="0"/>
              <a:t>50</a:t>
            </a:fld>
            <a:endParaRPr lang="en-US"/>
          </a:p>
        </p:txBody>
      </p:sp>
    </p:spTree>
    <p:extLst>
      <p:ext uri="{BB962C8B-B14F-4D97-AF65-F5344CB8AC3E}">
        <p14:creationId xmlns:p14="http://schemas.microsoft.com/office/powerpoint/2010/main" val="1426829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Stress the proposal deadline</a:t>
            </a:r>
          </a:p>
          <a:p>
            <a:endParaRPr lang="en-US" dirty="0"/>
          </a:p>
          <a:p>
            <a:pPr marL="171450" indent="-171450">
              <a:buFontTx/>
              <a:buChar char="-"/>
            </a:pPr>
            <a:r>
              <a:rPr lang="en-US" dirty="0"/>
              <a:t>So you don’t end up having technical issues that prevent you from submitting proposals on time.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6DAE0CD-D28B-7943-AABC-BE60ED5BE82C}" type="slidenum">
              <a:rPr lang="en-US" smtClean="0"/>
              <a:t>53</a:t>
            </a:fld>
            <a:endParaRPr lang="en-US"/>
          </a:p>
        </p:txBody>
      </p:sp>
    </p:spTree>
    <p:extLst>
      <p:ext uri="{BB962C8B-B14F-4D97-AF65-F5344CB8AC3E}">
        <p14:creationId xmlns:p14="http://schemas.microsoft.com/office/powerpoint/2010/main" val="3739738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 1</a:t>
            </a:r>
            <a:endParaRPr lang="en-US" dirty="0"/>
          </a:p>
        </p:txBody>
      </p:sp>
      <p:sp>
        <p:nvSpPr>
          <p:cNvPr id="5" name="Slide Number Placeholder 4"/>
          <p:cNvSpPr>
            <a:spLocks noGrp="1"/>
          </p:cNvSpPr>
          <p:nvPr>
            <p:ph type="sldNum" sz="quarter" idx="11"/>
          </p:nvPr>
        </p:nvSpPr>
        <p:spPr/>
        <p:txBody>
          <a:bodyPr/>
          <a:lstStyle/>
          <a:p>
            <a:fld id="{F6DAE0CD-D28B-7943-AABC-BE60ED5BE82C}" type="slidenum">
              <a:rPr lang="en-US" smtClean="0"/>
              <a:t>54</a:t>
            </a:fld>
            <a:endParaRPr lang="en-US" dirty="0"/>
          </a:p>
        </p:txBody>
      </p:sp>
    </p:spTree>
    <p:extLst>
      <p:ext uri="{BB962C8B-B14F-4D97-AF65-F5344CB8AC3E}">
        <p14:creationId xmlns:p14="http://schemas.microsoft.com/office/powerpoint/2010/main" val="244307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 1</a:t>
            </a:r>
            <a:endParaRPr lang="en-US" dirty="0"/>
          </a:p>
        </p:txBody>
      </p:sp>
      <p:sp>
        <p:nvSpPr>
          <p:cNvPr id="5" name="Slide Number Placeholder 4"/>
          <p:cNvSpPr>
            <a:spLocks noGrp="1"/>
          </p:cNvSpPr>
          <p:nvPr>
            <p:ph type="sldNum" sz="quarter" idx="11"/>
          </p:nvPr>
        </p:nvSpPr>
        <p:spPr/>
        <p:txBody>
          <a:bodyPr/>
          <a:lstStyle/>
          <a:p>
            <a:fld id="{F6DAE0CD-D28B-7943-AABC-BE60ED5BE82C}" type="slidenum">
              <a:rPr lang="en-US" smtClean="0"/>
              <a:t>2</a:t>
            </a:fld>
            <a:endParaRPr lang="en-US" dirty="0"/>
          </a:p>
        </p:txBody>
      </p:sp>
    </p:spTree>
    <p:extLst>
      <p:ext uri="{BB962C8B-B14F-4D97-AF65-F5344CB8AC3E}">
        <p14:creationId xmlns:p14="http://schemas.microsoft.com/office/powerpoint/2010/main" val="178962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 1</a:t>
            </a:r>
            <a:endParaRPr lang="en-US" dirty="0"/>
          </a:p>
        </p:txBody>
      </p:sp>
      <p:sp>
        <p:nvSpPr>
          <p:cNvPr id="5" name="Slide Number Placeholder 4"/>
          <p:cNvSpPr>
            <a:spLocks noGrp="1"/>
          </p:cNvSpPr>
          <p:nvPr>
            <p:ph type="sldNum" sz="quarter" idx="11"/>
          </p:nvPr>
        </p:nvSpPr>
        <p:spPr/>
        <p:txBody>
          <a:bodyPr/>
          <a:lstStyle/>
          <a:p>
            <a:fld id="{F6DAE0CD-D28B-7943-AABC-BE60ED5BE82C}" type="slidenum">
              <a:rPr lang="en-US" smtClean="0"/>
              <a:t>55</a:t>
            </a:fld>
            <a:endParaRPr lang="en-US" dirty="0"/>
          </a:p>
        </p:txBody>
      </p:sp>
    </p:spTree>
    <p:extLst>
      <p:ext uri="{BB962C8B-B14F-4D97-AF65-F5344CB8AC3E}">
        <p14:creationId xmlns:p14="http://schemas.microsoft.com/office/powerpoint/2010/main" val="4191502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 1</a:t>
            </a:r>
            <a:endParaRPr lang="en-US" dirty="0"/>
          </a:p>
        </p:txBody>
      </p:sp>
      <p:sp>
        <p:nvSpPr>
          <p:cNvPr id="5" name="Slide Number Placeholder 4"/>
          <p:cNvSpPr>
            <a:spLocks noGrp="1"/>
          </p:cNvSpPr>
          <p:nvPr>
            <p:ph type="sldNum" sz="quarter" idx="11"/>
          </p:nvPr>
        </p:nvSpPr>
        <p:spPr/>
        <p:txBody>
          <a:bodyPr/>
          <a:lstStyle/>
          <a:p>
            <a:fld id="{F6DAE0CD-D28B-7943-AABC-BE60ED5BE82C}" type="slidenum">
              <a:rPr lang="en-US" smtClean="0"/>
              <a:t>59</a:t>
            </a:fld>
            <a:endParaRPr lang="en-US" dirty="0"/>
          </a:p>
        </p:txBody>
      </p:sp>
    </p:spTree>
    <p:extLst>
      <p:ext uri="{BB962C8B-B14F-4D97-AF65-F5344CB8AC3E}">
        <p14:creationId xmlns:p14="http://schemas.microsoft.com/office/powerpoint/2010/main" val="413196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 1</a:t>
            </a:r>
            <a:endParaRPr lang="en-US" dirty="0"/>
          </a:p>
        </p:txBody>
      </p:sp>
      <p:sp>
        <p:nvSpPr>
          <p:cNvPr id="5" name="Slide Number Placeholder 4"/>
          <p:cNvSpPr>
            <a:spLocks noGrp="1"/>
          </p:cNvSpPr>
          <p:nvPr>
            <p:ph type="sldNum" sz="quarter" idx="11"/>
          </p:nvPr>
        </p:nvSpPr>
        <p:spPr/>
        <p:txBody>
          <a:bodyPr/>
          <a:lstStyle/>
          <a:p>
            <a:fld id="{F6DAE0CD-D28B-7943-AABC-BE60ED5BE82C}" type="slidenum">
              <a:rPr lang="en-US" smtClean="0"/>
              <a:t>3</a:t>
            </a:fld>
            <a:endParaRPr lang="en-US" dirty="0"/>
          </a:p>
        </p:txBody>
      </p:sp>
    </p:spTree>
    <p:extLst>
      <p:ext uri="{BB962C8B-B14F-4D97-AF65-F5344CB8AC3E}">
        <p14:creationId xmlns:p14="http://schemas.microsoft.com/office/powerpoint/2010/main" val="307065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 1</a:t>
            </a:r>
            <a:endParaRPr lang="en-US" dirty="0"/>
          </a:p>
        </p:txBody>
      </p:sp>
      <p:sp>
        <p:nvSpPr>
          <p:cNvPr id="5" name="Slide Number Placeholder 4"/>
          <p:cNvSpPr>
            <a:spLocks noGrp="1"/>
          </p:cNvSpPr>
          <p:nvPr>
            <p:ph type="sldNum" sz="quarter" idx="11"/>
          </p:nvPr>
        </p:nvSpPr>
        <p:spPr/>
        <p:txBody>
          <a:bodyPr/>
          <a:lstStyle/>
          <a:p>
            <a:fld id="{F6DAE0CD-D28B-7943-AABC-BE60ED5BE82C}" type="slidenum">
              <a:rPr lang="en-US" smtClean="0"/>
              <a:t>4</a:t>
            </a:fld>
            <a:endParaRPr lang="en-US" dirty="0"/>
          </a:p>
        </p:txBody>
      </p:sp>
    </p:spTree>
    <p:extLst>
      <p:ext uri="{BB962C8B-B14F-4D97-AF65-F5344CB8AC3E}">
        <p14:creationId xmlns:p14="http://schemas.microsoft.com/office/powerpoint/2010/main" val="61340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5</a:t>
            </a:fld>
            <a:endParaRPr lang="en-US"/>
          </a:p>
        </p:txBody>
      </p:sp>
    </p:spTree>
    <p:extLst>
      <p:ext uri="{BB962C8B-B14F-4D97-AF65-F5344CB8AC3E}">
        <p14:creationId xmlns:p14="http://schemas.microsoft.com/office/powerpoint/2010/main" val="396099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6</a:t>
            </a:fld>
            <a:endParaRPr lang="en-US"/>
          </a:p>
        </p:txBody>
      </p:sp>
    </p:spTree>
    <p:extLst>
      <p:ext uri="{BB962C8B-B14F-4D97-AF65-F5344CB8AC3E}">
        <p14:creationId xmlns:p14="http://schemas.microsoft.com/office/powerpoint/2010/main" val="33684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10</a:t>
            </a:fld>
            <a:endParaRPr lang="en-US"/>
          </a:p>
        </p:txBody>
      </p:sp>
    </p:spTree>
    <p:extLst>
      <p:ext uri="{BB962C8B-B14F-4D97-AF65-F5344CB8AC3E}">
        <p14:creationId xmlns:p14="http://schemas.microsoft.com/office/powerpoint/2010/main" val="121972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12</a:t>
            </a:fld>
            <a:endParaRPr lang="en-US"/>
          </a:p>
        </p:txBody>
      </p:sp>
    </p:spTree>
    <p:extLst>
      <p:ext uri="{BB962C8B-B14F-4D97-AF65-F5344CB8AC3E}">
        <p14:creationId xmlns:p14="http://schemas.microsoft.com/office/powerpoint/2010/main" val="195314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25852" y="5870695"/>
            <a:ext cx="2133600" cy="365125"/>
          </a:xfrm>
        </p:spPr>
        <p:txBody>
          <a:bodyPr/>
          <a:lstStyle>
            <a:lvl1pPr>
              <a:defRPr sz="1000">
                <a:solidFill>
                  <a:srgbClr val="FFFFFF"/>
                </a:solidFill>
              </a:defRPr>
            </a:lvl1pPr>
          </a:lstStyle>
          <a:p>
            <a:fld id="{AC3ED585-F3FD-3549-A994-39826905F8BC}" type="datetime1">
              <a:rPr lang="en-US" smtClean="0"/>
              <a:t>9/19/2024</a:t>
            </a:fld>
            <a:endParaRPr lang="en-US"/>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spTree>
    <p:extLst>
      <p:ext uri="{BB962C8B-B14F-4D97-AF65-F5344CB8AC3E}">
        <p14:creationId xmlns:p14="http://schemas.microsoft.com/office/powerpoint/2010/main" val="280092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grpSp>
        <p:nvGrpSpPr>
          <p:cNvPr id="14" name="Group 13"/>
          <p:cNvGrpSpPr>
            <a:grpSpLocks noChangeAspect="1"/>
          </p:cNvGrpSpPr>
          <p:nvPr userDrawn="1"/>
        </p:nvGrpSpPr>
        <p:grpSpPr>
          <a:xfrm>
            <a:off x="6527915"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2" y="2527302"/>
            <a:ext cx="3566254" cy="4330699"/>
          </a:xfrm>
          <a:prstGeom prst="rect">
            <a:avLst/>
          </a:prstGeom>
        </p:spPr>
      </p:pic>
      <p:sp>
        <p:nvSpPr>
          <p:cNvPr id="2" name="Title 1"/>
          <p:cNvSpPr>
            <a:spLocks noGrp="1"/>
          </p:cNvSpPr>
          <p:nvPr>
            <p:ph type="ctrTitle"/>
          </p:nvPr>
        </p:nvSpPr>
        <p:spPr>
          <a:xfrm>
            <a:off x="325853" y="3202110"/>
            <a:ext cx="5513020" cy="638175"/>
          </a:xfrm>
        </p:spPr>
        <p:txBody>
          <a:bodyPr anchor="t" anchorCtr="0">
            <a:noAutofit/>
          </a:bodyPr>
          <a:lstStyle>
            <a:lvl1pPr algn="l">
              <a:lnSpc>
                <a:spcPts val="2325"/>
              </a:lnSpc>
              <a:defRPr sz="2400" spc="75">
                <a:solidFill>
                  <a:schemeClr val="bg1"/>
                </a:solidFill>
              </a:defRPr>
            </a:lvl1pPr>
          </a:lstStyle>
          <a:p>
            <a:r>
              <a:rPr lang="en-US"/>
              <a:t>Click to edit Master title style</a:t>
            </a:r>
          </a:p>
        </p:txBody>
      </p:sp>
      <p:sp>
        <p:nvSpPr>
          <p:cNvPr id="3" name="Subtitle 2"/>
          <p:cNvSpPr>
            <a:spLocks noGrp="1"/>
          </p:cNvSpPr>
          <p:nvPr>
            <p:ph type="subTitle" idx="1"/>
          </p:nvPr>
        </p:nvSpPr>
        <p:spPr>
          <a:xfrm>
            <a:off x="994720" y="4084758"/>
            <a:ext cx="4593281" cy="520700"/>
          </a:xfrm>
        </p:spPr>
        <p:txBody>
          <a:bodyPr>
            <a:noAutofit/>
          </a:bodyPr>
          <a:lstStyle>
            <a:lvl1pPr marL="0" indent="0" algn="l">
              <a:lnSpc>
                <a:spcPts val="1725"/>
              </a:lnSpc>
              <a:buNone/>
              <a:defRPr sz="16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25852" y="5870697"/>
            <a:ext cx="2133600" cy="365125"/>
          </a:xfrm>
        </p:spPr>
        <p:txBody>
          <a:bodyPr/>
          <a:lstStyle>
            <a:lvl1pPr>
              <a:defRPr sz="750">
                <a:solidFill>
                  <a:srgbClr val="FFFFFF"/>
                </a:solidFill>
              </a:defRPr>
            </a:lvl1pPr>
          </a:lstStyle>
          <a:p>
            <a:fld id="{AC3ED585-F3FD-3549-A994-39826905F8BC}" type="datetime1">
              <a:rPr lang="en-US" smtClean="0"/>
              <a:t>9/19/2024</a:t>
            </a:fld>
            <a:endParaRPr lang="en-US"/>
          </a:p>
        </p:txBody>
      </p:sp>
      <p:grpSp>
        <p:nvGrpSpPr>
          <p:cNvPr id="10" name="Group 9"/>
          <p:cNvGrpSpPr/>
          <p:nvPr userDrawn="1"/>
        </p:nvGrpSpPr>
        <p:grpSpPr>
          <a:xfrm>
            <a:off x="12700" y="6787275"/>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grpSp>
    </p:spTree>
    <p:extLst>
      <p:ext uri="{BB962C8B-B14F-4D97-AF65-F5344CB8AC3E}">
        <p14:creationId xmlns:p14="http://schemas.microsoft.com/office/powerpoint/2010/main" val="360941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3" y="2456576"/>
            <a:ext cx="3326972" cy="4330699"/>
          </a:xfrm>
          <a:prstGeom prst="rect">
            <a:avLst/>
          </a:prstGeom>
        </p:spPr>
      </p:pic>
      <p:sp>
        <p:nvSpPr>
          <p:cNvPr id="2" name="Title 1"/>
          <p:cNvSpPr>
            <a:spLocks noGrp="1"/>
          </p:cNvSpPr>
          <p:nvPr>
            <p:ph type="ctrTitle"/>
          </p:nvPr>
        </p:nvSpPr>
        <p:spPr>
          <a:xfrm>
            <a:off x="325852" y="2846517"/>
            <a:ext cx="5990281" cy="638175"/>
          </a:xfrm>
        </p:spPr>
        <p:txBody>
          <a:bodyPr anchor="t" anchorCtr="0">
            <a:noAutofit/>
          </a:bodyPr>
          <a:lstStyle>
            <a:lvl1pPr algn="l">
              <a:lnSpc>
                <a:spcPts val="2325"/>
              </a:lnSpc>
              <a:defRPr sz="2400" spc="75">
                <a:solidFill>
                  <a:schemeClr val="bg1"/>
                </a:solidFill>
              </a:defRPr>
            </a:lvl1pPr>
          </a:lstStyle>
          <a:p>
            <a:r>
              <a:rPr lang="en-US"/>
              <a:t>Click to edit Master title style</a:t>
            </a:r>
          </a:p>
        </p:txBody>
      </p:sp>
      <p:sp>
        <p:nvSpPr>
          <p:cNvPr id="3" name="Subtitle 2"/>
          <p:cNvSpPr>
            <a:spLocks noGrp="1"/>
          </p:cNvSpPr>
          <p:nvPr>
            <p:ph type="subTitle" idx="1"/>
          </p:nvPr>
        </p:nvSpPr>
        <p:spPr>
          <a:xfrm>
            <a:off x="994720" y="3729165"/>
            <a:ext cx="4593281" cy="520700"/>
          </a:xfrm>
        </p:spPr>
        <p:txBody>
          <a:bodyPr>
            <a:noAutofit/>
          </a:bodyPr>
          <a:lstStyle>
            <a:lvl1pPr marL="0" indent="0" algn="l">
              <a:lnSpc>
                <a:spcPts val="1725"/>
              </a:lnSpc>
              <a:buNone/>
              <a:defRPr sz="16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2700" y="6787275"/>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3"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8" y="5342469"/>
            <a:ext cx="2040995" cy="804333"/>
          </a:xfrm>
        </p:spPr>
        <p:txBody>
          <a:bodyPr/>
          <a:lstStyle>
            <a:lvl1pPr marL="0" indent="0">
              <a:buFontTx/>
              <a:buNone/>
              <a:defRPr sz="1050">
                <a:solidFill>
                  <a:schemeClr val="bg1"/>
                </a:solidFill>
              </a:defRPr>
            </a:lvl1pPr>
          </a:lstStyle>
          <a:p>
            <a:r>
              <a:rPr lang="en-US"/>
              <a:t>Click icon to add picture</a:t>
            </a:r>
          </a:p>
        </p:txBody>
      </p:sp>
    </p:spTree>
    <p:extLst>
      <p:ext uri="{BB962C8B-B14F-4D97-AF65-F5344CB8AC3E}">
        <p14:creationId xmlns:p14="http://schemas.microsoft.com/office/powerpoint/2010/main" val="331405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457201" y="5791200"/>
            <a:ext cx="7454900" cy="565150"/>
          </a:xfrm>
        </p:spPr>
        <p:txBody>
          <a:bodyPr/>
          <a:lstStyle>
            <a:lvl1pPr marL="68580" indent="-68580">
              <a:lnSpc>
                <a:spcPts val="675"/>
              </a:lnSpc>
              <a:spcBef>
                <a:spcPts val="0"/>
              </a:spcBef>
              <a:spcAft>
                <a:spcPts val="75"/>
              </a:spcAft>
              <a:buClr>
                <a:schemeClr val="tx1"/>
              </a:buClr>
              <a:buFont typeface="+mj-lt"/>
              <a:buAutoNum type="arabicPeriod"/>
              <a:defRPr sz="675" baseline="0"/>
            </a:lvl1pPr>
          </a:lstStyle>
          <a:p>
            <a:pPr lvl="0"/>
            <a:r>
              <a:rPr lang="en-US"/>
              <a:t>Click to edit Master footnote</a:t>
            </a:r>
          </a:p>
        </p:txBody>
      </p:sp>
    </p:spTree>
    <p:extLst>
      <p:ext uri="{BB962C8B-B14F-4D97-AF65-F5344CB8AC3E}">
        <p14:creationId xmlns:p14="http://schemas.microsoft.com/office/powerpoint/2010/main" val="44849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3"/>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35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448148"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35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647701" y="1765303"/>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457201" y="5791200"/>
            <a:ext cx="7454900" cy="565150"/>
          </a:xfrm>
        </p:spPr>
        <p:txBody>
          <a:bodyPr/>
          <a:lstStyle>
            <a:lvl1pPr marL="68580" indent="-68580">
              <a:lnSpc>
                <a:spcPts val="675"/>
              </a:lnSpc>
              <a:spcBef>
                <a:spcPts val="0"/>
              </a:spcBef>
              <a:spcAft>
                <a:spcPts val="75"/>
              </a:spcAft>
              <a:buClr>
                <a:schemeClr val="tx1"/>
              </a:buClr>
              <a:buFont typeface="+mj-lt"/>
              <a:buAutoNum type="arabicPeriod"/>
              <a:defRPr sz="675" baseline="0"/>
            </a:lvl1pPr>
          </a:lstStyle>
          <a:p>
            <a:pPr lvl="0"/>
            <a:r>
              <a:rPr lang="en-US"/>
              <a:t>Click to edit Master footnote</a:t>
            </a:r>
          </a:p>
        </p:txBody>
      </p:sp>
    </p:spTree>
    <p:extLst>
      <p:ext uri="{BB962C8B-B14F-4D97-AF65-F5344CB8AC3E}">
        <p14:creationId xmlns:p14="http://schemas.microsoft.com/office/powerpoint/2010/main" val="1246452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sp>
        <p:nvSpPr>
          <p:cNvPr id="11" name="Rectangle 10"/>
          <p:cNvSpPr/>
          <p:nvPr userDrawn="1"/>
        </p:nvSpPr>
        <p:spPr bwMode="auto">
          <a:xfrm>
            <a:off x="722314"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66675" marR="0" indent="-66675" algn="l" defTabSz="685800" rtl="0" eaLnBrk="0" fontAlgn="base" latinLnBrk="0" hangingPunct="0">
              <a:lnSpc>
                <a:spcPct val="100000"/>
              </a:lnSpc>
              <a:spcBef>
                <a:spcPct val="0"/>
              </a:spcBef>
              <a:spcAft>
                <a:spcPct val="0"/>
              </a:spcAft>
              <a:buClrTx/>
              <a:buSzTx/>
              <a:buFont typeface="Arial" pitchFamily="34" charset="0"/>
              <a:buChar char="•"/>
              <a:tabLst/>
            </a:pPr>
            <a:endParaRPr kumimoji="0" lang="en-US" sz="9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175"/>
              </a:lnSpc>
              <a:defRPr sz="2100" b="1" cap="none" spc="75">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457200" y="3698647"/>
            <a:ext cx="7772400" cy="403455"/>
          </a:xfrm>
        </p:spPr>
        <p:txBody>
          <a:bodyPr anchor="b" anchorCtr="0"/>
          <a:lstStyle>
            <a:lvl1pPr marL="0" indent="0">
              <a:lnSpc>
                <a:spcPts val="1575"/>
              </a:lnSpc>
              <a:buNone/>
              <a:defRPr sz="15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70" y="2527301"/>
            <a:ext cx="2689531" cy="3266046"/>
          </a:xfrm>
          <a:prstGeom prst="rect">
            <a:avLst/>
          </a:prstGeom>
        </p:spPr>
      </p:pic>
      <p:cxnSp>
        <p:nvCxnSpPr>
          <p:cNvPr id="10" name="Straight Connector 9"/>
          <p:cNvCxnSpPr/>
          <p:nvPr userDrawn="1"/>
        </p:nvCxnSpPr>
        <p:spPr>
          <a:xfrm>
            <a:off x="1"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8"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34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94382"/>
            <a:ext cx="3968496" cy="639762"/>
          </a:xfrm>
        </p:spPr>
        <p:txBody>
          <a:bodyPr anchor="b"/>
          <a:lstStyle>
            <a:lvl1pPr marL="0" indent="0">
              <a:buNone/>
              <a:defRPr sz="172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23444" indent="-150876">
              <a:defRPr sz="1650"/>
            </a:lvl1pPr>
            <a:lvl2pPr marL="397764" indent="-192024">
              <a:defRPr sz="1500"/>
            </a:lvl2pPr>
            <a:lvl3pPr marL="534924" indent="-137160">
              <a:defRPr sz="1350"/>
            </a:lvl3pPr>
            <a:lvl4pPr marL="720090">
              <a:defRPr sz="1200"/>
            </a:lvl4pPr>
            <a:lvl5pPr marL="891540">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172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150876">
              <a:defRPr sz="1650"/>
            </a:lvl1pPr>
            <a:lvl2pPr marL="397764" indent="-192024">
              <a:defRPr sz="1500"/>
            </a:lvl2pPr>
            <a:lvl3pPr marL="534924" indent="-137160">
              <a:defRPr sz="1350"/>
            </a:lvl3pPr>
            <a:lvl4pPr marL="720090">
              <a:defRPr sz="1200"/>
            </a:lvl4pPr>
            <a:lvl5pPr marL="891540">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457201" y="5791200"/>
            <a:ext cx="7454900" cy="565150"/>
          </a:xfrm>
        </p:spPr>
        <p:txBody>
          <a:bodyPr/>
          <a:lstStyle>
            <a:lvl1pPr marL="68580" indent="-68580">
              <a:lnSpc>
                <a:spcPts val="675"/>
              </a:lnSpc>
              <a:spcBef>
                <a:spcPts val="0"/>
              </a:spcBef>
              <a:spcAft>
                <a:spcPts val="75"/>
              </a:spcAft>
              <a:buClr>
                <a:schemeClr val="tx1"/>
              </a:buClr>
              <a:buFont typeface="+mj-lt"/>
              <a:buAutoNum type="arabicPeriod"/>
              <a:defRPr sz="675" baseline="0"/>
            </a:lvl1pPr>
          </a:lstStyle>
          <a:p>
            <a:pPr lvl="0"/>
            <a:r>
              <a:rPr lang="en-US"/>
              <a:t>Click to edit Master footnote</a:t>
            </a:r>
          </a:p>
        </p:txBody>
      </p:sp>
    </p:spTree>
    <p:extLst>
      <p:ext uri="{BB962C8B-B14F-4D97-AF65-F5344CB8AC3E}">
        <p14:creationId xmlns:p14="http://schemas.microsoft.com/office/powerpoint/2010/main" val="3728807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45234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53601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2"/>
            <a:ext cx="8140170" cy="397933"/>
          </a:xfrm>
        </p:spPr>
        <p:txBody>
          <a:bodyPr anchor="b"/>
          <a:lstStyle>
            <a:lvl1pPr algn="l">
              <a:defRPr sz="1200" b="1"/>
            </a:lvl1pPr>
          </a:lstStyle>
          <a:p>
            <a:r>
              <a:rPr lang="en-US"/>
              <a:t>Click to edit Master title style</a:t>
            </a:r>
          </a:p>
        </p:txBody>
      </p:sp>
      <p:sp>
        <p:nvSpPr>
          <p:cNvPr id="4" name="Text Placeholder 3"/>
          <p:cNvSpPr>
            <a:spLocks noGrp="1"/>
          </p:cNvSpPr>
          <p:nvPr>
            <p:ph type="body" sz="half" idx="2"/>
          </p:nvPr>
        </p:nvSpPr>
        <p:spPr>
          <a:xfrm>
            <a:off x="549275" y="5494339"/>
            <a:ext cx="8137525" cy="296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546631" y="5791200"/>
            <a:ext cx="7365470" cy="565150"/>
          </a:xfrm>
        </p:spPr>
        <p:txBody>
          <a:bodyPr/>
          <a:lstStyle>
            <a:lvl1pPr marL="68580" indent="-68580">
              <a:lnSpc>
                <a:spcPts val="675"/>
              </a:lnSpc>
              <a:spcBef>
                <a:spcPts val="0"/>
              </a:spcBef>
              <a:spcAft>
                <a:spcPts val="75"/>
              </a:spcAft>
              <a:buClr>
                <a:schemeClr val="tx1"/>
              </a:buClr>
              <a:buFont typeface="+mj-lt"/>
              <a:buAutoNum type="arabicPeriod"/>
              <a:defRPr sz="675" baseline="0"/>
            </a:lvl1pPr>
          </a:lstStyle>
          <a:p>
            <a:pPr lvl="0"/>
            <a:r>
              <a:rPr lang="en-US"/>
              <a:t>Click to edit Master footnote</a:t>
            </a:r>
          </a:p>
        </p:txBody>
      </p:sp>
      <p:sp>
        <p:nvSpPr>
          <p:cNvPr id="11" name="Content Placeholder 2"/>
          <p:cNvSpPr>
            <a:spLocks noGrp="1"/>
          </p:cNvSpPr>
          <p:nvPr>
            <p:ph idx="14"/>
          </p:nvPr>
        </p:nvSpPr>
        <p:spPr>
          <a:xfrm>
            <a:off x="549276" y="838201"/>
            <a:ext cx="8137525" cy="4190999"/>
          </a:xfrm>
        </p:spPr>
        <p:txBody>
          <a:bodyPr/>
          <a:lstStyle>
            <a:lvl1pPr marL="0" indent="0">
              <a:buFontTx/>
              <a:buNone/>
              <a:defRPr sz="2100" b="1">
                <a:latin typeface="+mj-lt"/>
              </a:defRPr>
            </a:lvl1pPr>
          </a:lstStyle>
          <a:p>
            <a:pPr lvl="0"/>
            <a:r>
              <a:rPr lang="en-US"/>
              <a:t>Click to edit Master text styles</a:t>
            </a:r>
          </a:p>
        </p:txBody>
      </p:sp>
    </p:spTree>
    <p:extLst>
      <p:ext uri="{BB962C8B-B14F-4D97-AF65-F5344CB8AC3E}">
        <p14:creationId xmlns:p14="http://schemas.microsoft.com/office/powerpoint/2010/main" val="130529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988F36F4-E36C-4A87-B6A8-14AA357B0094}" type="datetimeFigureOut">
              <a:rPr lang="en-US" smtClean="0">
                <a:solidFill>
                  <a:prstClr val="black">
                    <a:tint val="75000"/>
                  </a:prstClr>
                </a:solidFill>
              </a:rPr>
              <a:pPr/>
              <a:t>9/19/2024</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1DBC702B-0DC3-42C6-B136-02B292C607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30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62981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2009403E-1639-A94F-9EDA-FA1CF6BCFCA1}" type="datetime1">
              <a:rPr lang="en-US"/>
              <a:pPr/>
              <a:t>9/19/2024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BC7304C-9A6F-984F-97BD-1C5BF8A377F0}" type="slidenum">
              <a:rPr lang="en-US"/>
              <a:pPr/>
              <a:t>‹#›</a:t>
            </a:fld>
            <a:endParaRPr lang="en-US"/>
          </a:p>
        </p:txBody>
      </p:sp>
    </p:spTree>
    <p:extLst>
      <p:ext uri="{BB962C8B-B14F-4D97-AF65-F5344CB8AC3E}">
        <p14:creationId xmlns:p14="http://schemas.microsoft.com/office/powerpoint/2010/main" val="9705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0647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4026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3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088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8368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1190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164733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nvGrpSpPr>
          <p:cNvPr id="13" name="Group 12"/>
          <p:cNvGrpSpPr/>
          <p:nvPr userDrawn="1"/>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9/19/2024</a:t>
            </a:fld>
            <a:endParaRPr lang="en-US"/>
          </a:p>
        </p:txBody>
      </p:sp>
      <p:sp>
        <p:nvSpPr>
          <p:cNvPr id="5" name="Footer Placeholder 4"/>
          <p:cNvSpPr>
            <a:spLocks noGrp="1"/>
          </p:cNvSpPr>
          <p:nvPr>
            <p:ph type="ftr" sz="quarter" idx="3"/>
          </p:nvPr>
        </p:nvSpPr>
        <p:spPr>
          <a:xfrm>
            <a:off x="50165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userDrawn="1"/>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spTree>
    <p:extLst>
      <p:ext uri="{BB962C8B-B14F-4D97-AF65-F5344CB8AC3E}">
        <p14:creationId xmlns:p14="http://schemas.microsoft.com/office/powerpoint/2010/main" val="7620278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3" r:id="rId6"/>
    <p:sldLayoutId id="2147483654" r:id="rId7"/>
    <p:sldLayoutId id="2147483655" r:id="rId8"/>
    <p:sldLayoutId id="2147483657" r:id="rId9"/>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grpSp>
        <p:nvGrpSpPr>
          <p:cNvPr id="13" name="Group 12"/>
          <p:cNvGrpSpPr/>
          <p:nvPr userDrawn="1"/>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11"/>
            <a:ext cx="82296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5ED8AD-D12E-834D-8548-7072FE264DBC}" type="datetime1">
              <a:rPr lang="en-US" smtClean="0"/>
              <a:t>9/19/2024</a:t>
            </a:fld>
            <a:endParaRPr lang="en-US"/>
          </a:p>
        </p:txBody>
      </p:sp>
      <p:sp>
        <p:nvSpPr>
          <p:cNvPr id="5" name="Footer Placeholder 4"/>
          <p:cNvSpPr>
            <a:spLocks noGrp="1"/>
          </p:cNvSpPr>
          <p:nvPr>
            <p:ph type="ftr" sz="quarter" idx="3"/>
          </p:nvPr>
        </p:nvSpPr>
        <p:spPr>
          <a:xfrm>
            <a:off x="50165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53400" y="6356352"/>
            <a:ext cx="533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userDrawn="1"/>
        </p:nvGrpSpPr>
        <p:grpSpPr>
          <a:xfrm>
            <a:off x="-10731" y="691735"/>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F8FB4"/>
                </a:solidFill>
              </a:endParaRPr>
            </a:p>
          </p:txBody>
        </p:sp>
      </p:grpSp>
    </p:spTree>
    <p:extLst>
      <p:ext uri="{BB962C8B-B14F-4D97-AF65-F5344CB8AC3E}">
        <p14:creationId xmlns:p14="http://schemas.microsoft.com/office/powerpoint/2010/main" val="24292824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defTabSz="342900" rtl="0" eaLnBrk="1" latinLnBrk="0" hangingPunct="1">
        <a:spcBef>
          <a:spcPct val="0"/>
        </a:spcBef>
        <a:buNone/>
        <a:defRPr sz="2100" b="1" kern="1200">
          <a:solidFill>
            <a:schemeClr val="tx1"/>
          </a:solidFill>
          <a:latin typeface="+mj-lt"/>
          <a:ea typeface="+mj-ea"/>
          <a:cs typeface="+mj-cs"/>
        </a:defRPr>
      </a:lvl1pPr>
    </p:titleStyle>
    <p:bodyStyle>
      <a:lvl1pPr marL="192024" indent="-192024" algn="l" defTabSz="342900" rtl="0" eaLnBrk="1" latinLnBrk="0" hangingPunct="1">
        <a:spcBef>
          <a:spcPct val="20000"/>
        </a:spcBef>
        <a:buClr>
          <a:schemeClr val="accent1">
            <a:lumMod val="75000"/>
          </a:schemeClr>
        </a:buClr>
        <a:buFont typeface="Arial"/>
        <a:buChar char="•"/>
        <a:defRPr sz="1800" kern="1200">
          <a:solidFill>
            <a:schemeClr val="tx1"/>
          </a:solidFill>
          <a:latin typeface="+mn-lt"/>
          <a:ea typeface="+mn-ea"/>
          <a:cs typeface="+mn-cs"/>
        </a:defRPr>
      </a:lvl1pPr>
      <a:lvl2pPr marL="418338" indent="-214313" algn="l" defTabSz="342900" rtl="0" eaLnBrk="1" latinLnBrk="0" hangingPunct="1">
        <a:spcBef>
          <a:spcPct val="20000"/>
        </a:spcBef>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Clr>
          <a:schemeClr val="accent6">
            <a:lumMod val="75000"/>
          </a:schemeClr>
        </a:buClr>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publichealth.lacounty.gov/dhsp/Reports.htm" TargetMode="Externa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publichealth.lacounty.gov/dhsp/HealthDistricts.ht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gis.lacounty.gov/districtlocator/"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aspe.hhs.gov/topics/poverty-economic-mobility/poverty-guideline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publichealth.lacounty.gov/cg/index.htm" TargetMode="External"/><Relationship Id="rId1" Type="http://schemas.openxmlformats.org/officeDocument/2006/relationships/slideLayout" Target="../slideLayouts/slideLayout8.xml"/><Relationship Id="rId4" Type="http://schemas.openxmlformats.org/officeDocument/2006/relationships/hyperlink" Target="http://processors.wiki.ti.com/index.php/Keystone_Architecture_Advanced_Debug_Capabiliti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publichealth.lacounty.gov/cg/index.ht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publichealth.lacounty.gov/cg/index.htm"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publichealth.lacounty.gov/cg/index.ht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publichealth.lacounty.gov/dhsp/Reports.ht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305" y="492370"/>
            <a:ext cx="8728342" cy="1655890"/>
          </a:xfrm>
        </p:spPr>
        <p:txBody>
          <a:bodyPr/>
          <a:lstStyle/>
          <a:p>
            <a:pPr>
              <a:spcBef>
                <a:spcPts val="0"/>
              </a:spcBef>
            </a:pPr>
            <a:r>
              <a:rPr lang="en-US" dirty="0"/>
              <a:t>CORE HIV MEDICAL SERVICES </a:t>
            </a:r>
            <a:br>
              <a:rPr lang="en-US" dirty="0"/>
            </a:br>
            <a:r>
              <a:rPr lang="en-US" dirty="0"/>
              <a:t>FOR PERSONS LIVING WITH HIV</a:t>
            </a:r>
            <a:br>
              <a:rPr lang="en-US" dirty="0"/>
            </a:br>
            <a:r>
              <a:rPr lang="en-US" dirty="0"/>
              <a:t>RFP No. 2024-008</a:t>
            </a:r>
            <a:br>
              <a:rPr lang="en-US" dirty="0"/>
            </a:br>
            <a:br>
              <a:rPr lang="en-US" dirty="0"/>
            </a:br>
            <a:br>
              <a:rPr lang="en-US" dirty="0"/>
            </a:br>
            <a:r>
              <a:rPr lang="en-US" dirty="0"/>
              <a:t>Proposer’s Conference</a:t>
            </a:r>
            <a:br>
              <a:rPr lang="en-US" dirty="0"/>
            </a:br>
            <a:r>
              <a:rPr lang="en-US" dirty="0"/>
              <a:t>September 11, 2024</a:t>
            </a:r>
            <a:br>
              <a:rPr lang="en-US" dirty="0"/>
            </a:br>
            <a:br>
              <a:rPr lang="en-US" sz="2400" dirty="0"/>
            </a:br>
            <a:r>
              <a:rPr lang="en-US" sz="2000" dirty="0"/>
              <a:t>St. Anne’s</a:t>
            </a:r>
            <a:br>
              <a:rPr lang="en-US" sz="2000" dirty="0"/>
            </a:br>
            <a:r>
              <a:rPr lang="en-US" sz="2000" dirty="0"/>
              <a:t>155 N. Occidental Blvd,</a:t>
            </a:r>
            <a:br>
              <a:rPr lang="en-US" sz="2000" dirty="0"/>
            </a:br>
            <a:r>
              <a:rPr lang="en-US" sz="2000" dirty="0"/>
              <a:t>Los Angeles, CA 90026</a:t>
            </a:r>
            <a:br>
              <a:rPr lang="en-US" sz="2400" dirty="0"/>
            </a:br>
            <a:r>
              <a:rPr lang="en-US" dirty="0"/>
              <a:t> </a:t>
            </a:r>
          </a:p>
        </p:txBody>
      </p:sp>
    </p:spTree>
    <p:extLst>
      <p:ext uri="{BB962C8B-B14F-4D97-AF65-F5344CB8AC3E}">
        <p14:creationId xmlns:p14="http://schemas.microsoft.com/office/powerpoint/2010/main" val="116407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6A5D-4BF7-F58B-31AD-690B42566988}"/>
              </a:ext>
            </a:extLst>
          </p:cNvPr>
          <p:cNvSpPr>
            <a:spLocks noGrp="1"/>
          </p:cNvSpPr>
          <p:nvPr>
            <p:ph type="title"/>
          </p:nvPr>
        </p:nvSpPr>
        <p:spPr/>
        <p:txBody>
          <a:bodyPr/>
          <a:lstStyle/>
          <a:p>
            <a:r>
              <a:rPr lang="en-US" dirty="0"/>
              <a:t>Epidemiology of the Syndemics in Los Angeles County</a:t>
            </a:r>
          </a:p>
        </p:txBody>
      </p:sp>
      <p:sp>
        <p:nvSpPr>
          <p:cNvPr id="3" name="Content Placeholder 2">
            <a:extLst>
              <a:ext uri="{FF2B5EF4-FFF2-40B4-BE49-F238E27FC236}">
                <a16:creationId xmlns:a16="http://schemas.microsoft.com/office/drawing/2014/main" id="{5DA1C8F5-C9C8-75B0-A077-2693B2A53CDB}"/>
              </a:ext>
            </a:extLst>
          </p:cNvPr>
          <p:cNvSpPr>
            <a:spLocks noGrp="1"/>
          </p:cNvSpPr>
          <p:nvPr>
            <p:ph idx="1"/>
          </p:nvPr>
        </p:nvSpPr>
        <p:spPr/>
        <p:txBody>
          <a:bodyPr/>
          <a:lstStyle/>
          <a:p>
            <a:pPr algn="just">
              <a:buFont typeface="Arial" panose="020B0604020202020204" pitchFamily="34" charset="0"/>
              <a:buChar char="•"/>
            </a:pPr>
            <a:r>
              <a:rPr lang="en-US" dirty="0"/>
              <a:t>Over the past decade, there has been a decline in HIV diagnosis rates among males, while rates among females have remained stable</a:t>
            </a:r>
            <a:endParaRPr lang="en-US" sz="1600"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617A1C9D-4E89-018B-34E7-5F6084E1A9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C66944-43D3-2C74-45D0-B505AF1951AC}"/>
              </a:ext>
            </a:extLst>
          </p:cNvPr>
          <p:cNvSpPr>
            <a:spLocks noGrp="1"/>
          </p:cNvSpPr>
          <p:nvPr>
            <p:ph type="sldNum" sz="quarter" idx="12"/>
          </p:nvPr>
        </p:nvSpPr>
        <p:spPr/>
        <p:txBody>
          <a:bodyPr/>
          <a:lstStyle/>
          <a:p>
            <a:fld id="{C3111FA1-5AF9-0647-B31D-D6250D4530A3}" type="slidenum">
              <a:rPr lang="en-US" smtClean="0"/>
              <a:t>9</a:t>
            </a:fld>
            <a:endParaRPr lang="en-US"/>
          </a:p>
        </p:txBody>
      </p:sp>
      <p:graphicFrame>
        <p:nvGraphicFramePr>
          <p:cNvPr id="7" name="Chart 6">
            <a:extLst>
              <a:ext uri="{FF2B5EF4-FFF2-40B4-BE49-F238E27FC236}">
                <a16:creationId xmlns:a16="http://schemas.microsoft.com/office/drawing/2014/main" id="{F2789508-F9A4-40CB-8B7D-418B4E6FF204}"/>
              </a:ext>
            </a:extLst>
          </p:cNvPr>
          <p:cNvGraphicFramePr/>
          <p:nvPr>
            <p:extLst>
              <p:ext uri="{D42A27DB-BD31-4B8C-83A1-F6EECF244321}">
                <p14:modId xmlns:p14="http://schemas.microsoft.com/office/powerpoint/2010/main" val="410666441"/>
              </p:ext>
            </p:extLst>
          </p:nvPr>
        </p:nvGraphicFramePr>
        <p:xfrm>
          <a:off x="1249960" y="2917760"/>
          <a:ext cx="6216277" cy="234003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5">
            <a:extLst>
              <a:ext uri="{FF2B5EF4-FFF2-40B4-BE49-F238E27FC236}">
                <a16:creationId xmlns:a16="http://schemas.microsoft.com/office/drawing/2014/main" id="{65F00A09-C080-C3A7-99CB-C083D2E9533D}"/>
              </a:ext>
            </a:extLst>
          </p:cNvPr>
          <p:cNvSpPr>
            <a:spLocks noGrp="1"/>
          </p:cNvSpPr>
          <p:nvPr>
            <p:ph type="body" sz="quarter" idx="13"/>
          </p:nvPr>
        </p:nvSpPr>
        <p:spPr>
          <a:xfrm>
            <a:off x="457200" y="5791200"/>
            <a:ext cx="7454900" cy="565150"/>
          </a:xfrm>
        </p:spPr>
        <p:txBody>
          <a:bodyPr/>
          <a:lstStyle/>
          <a:p>
            <a:pPr marL="0" indent="0">
              <a:buNone/>
            </a:pPr>
            <a:r>
              <a:rPr lang="en-US" sz="800" kern="0">
                <a:effectLst/>
                <a:latin typeface="Arial" panose="020B0604020202020204" pitchFamily="34" charset="0"/>
                <a:ea typeface="Calibri" panose="020F0502020204030204" pitchFamily="34" charset="0"/>
              </a:rPr>
              <a:t>Division of HIV and STD Programs, Department of Public Health, County of Los Angeles. HIV Surveillance Annual Report, 2023. Pending publication  </a:t>
            </a:r>
            <a:r>
              <a:rPr lang="en-US" sz="800" u="sng" kern="0">
                <a:solidFill>
                  <a:srgbClr val="0563C1"/>
                </a:solidFill>
                <a:effectLst/>
                <a:latin typeface="Arial" panose="020B0604020202020204" pitchFamily="34" charset="0"/>
                <a:ea typeface="Calibri" panose="020F0502020204030204" pitchFamily="34" charset="0"/>
                <a:hlinkClick r:id="rId3"/>
              </a:rPr>
              <a:t>http://publichealth.lacounty.gov/dhsp/Reports.htm</a:t>
            </a:r>
            <a:endParaRPr lang="en-US" sz="800"/>
          </a:p>
        </p:txBody>
      </p:sp>
    </p:spTree>
    <p:extLst>
      <p:ext uri="{BB962C8B-B14F-4D97-AF65-F5344CB8AC3E}">
        <p14:creationId xmlns:p14="http://schemas.microsoft.com/office/powerpoint/2010/main" val="48602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111FA1-5AF9-0647-B31D-D6250D4530A3}" type="slidenum">
              <a:rPr lang="en-US" smtClean="0"/>
              <a:t>10</a:t>
            </a:fld>
            <a:endParaRPr lang="en-US"/>
          </a:p>
        </p:txBody>
      </p:sp>
      <p:sp>
        <p:nvSpPr>
          <p:cNvPr id="8" name="TextBox 7">
            <a:extLst>
              <a:ext uri="{FF2B5EF4-FFF2-40B4-BE49-F238E27FC236}">
                <a16:creationId xmlns:a16="http://schemas.microsoft.com/office/drawing/2014/main" id="{B0B540CC-287B-4118-B3BD-C84296730D63}"/>
              </a:ext>
            </a:extLst>
          </p:cNvPr>
          <p:cNvSpPr txBox="1"/>
          <p:nvPr/>
        </p:nvSpPr>
        <p:spPr>
          <a:xfrm>
            <a:off x="97280" y="2043271"/>
            <a:ext cx="8916377" cy="3816429"/>
          </a:xfrm>
          <a:prstGeom prst="rect">
            <a:avLst/>
          </a:prstGeom>
          <a:noFill/>
        </p:spPr>
        <p:txBody>
          <a:bodyPr wrap="square" rtlCol="0">
            <a:spAutoFit/>
          </a:bodyPr>
          <a:lstStyle/>
          <a:p>
            <a:endParaRPr lang="en-US" sz="2000" dirty="0">
              <a:solidFill>
                <a:schemeClr val="bg1">
                  <a:lumMod val="95000"/>
                </a:schemeClr>
              </a:solidFill>
            </a:endParaRPr>
          </a:p>
          <a:p>
            <a:pPr algn="just"/>
            <a:r>
              <a:rPr lang="en-US" sz="2400" dirty="0">
                <a:solidFill>
                  <a:schemeClr val="bg1">
                    <a:lumMod val="95000"/>
                  </a:schemeClr>
                </a:solidFill>
              </a:rPr>
              <a:t>To solicit proposals from interested and qualified Proposers throughout Los Angeles County (LAC) to provide Core HIV Medical Services for Persons Living with HIV (PLWH) comprised of:</a:t>
            </a:r>
          </a:p>
          <a:p>
            <a:pPr marL="342900" indent="-342900" algn="just">
              <a:buFont typeface="Wingdings" panose="05000000000000000000" pitchFamily="2" charset="2"/>
              <a:buChar char="Ø"/>
            </a:pPr>
            <a:r>
              <a:rPr lang="en-US" sz="2400" dirty="0">
                <a:solidFill>
                  <a:schemeClr val="bg1">
                    <a:lumMod val="95000"/>
                  </a:schemeClr>
                </a:solidFill>
              </a:rPr>
              <a:t>Ambulatory Outpatient Medical (AOM) Services, </a:t>
            </a:r>
          </a:p>
          <a:p>
            <a:pPr marL="342900" indent="-342900" algn="just">
              <a:buFont typeface="Wingdings" panose="05000000000000000000" pitchFamily="2" charset="2"/>
              <a:buChar char="Ø"/>
            </a:pPr>
            <a:r>
              <a:rPr lang="en-US" sz="2400" dirty="0">
                <a:solidFill>
                  <a:schemeClr val="bg1">
                    <a:lumMod val="95000"/>
                  </a:schemeClr>
                </a:solidFill>
              </a:rPr>
              <a:t>Medical Care Coordination (MCC) Services , and </a:t>
            </a:r>
          </a:p>
          <a:p>
            <a:pPr marL="342900" indent="-342900" algn="just">
              <a:buFont typeface="Wingdings" panose="05000000000000000000" pitchFamily="2" charset="2"/>
              <a:buChar char="Ø"/>
            </a:pPr>
            <a:r>
              <a:rPr lang="en-US" sz="2400" dirty="0">
                <a:solidFill>
                  <a:schemeClr val="bg1">
                    <a:lumMod val="95000"/>
                  </a:schemeClr>
                </a:solidFill>
              </a:rPr>
              <a:t>Patient Support Services (PSS) </a:t>
            </a:r>
          </a:p>
          <a:p>
            <a:pPr algn="just"/>
            <a:endParaRPr lang="en-US" sz="2000" dirty="0">
              <a:solidFill>
                <a:schemeClr val="bg1">
                  <a:lumMod val="95000"/>
                </a:schemeClr>
              </a:solidFill>
            </a:endParaRPr>
          </a:p>
          <a:p>
            <a:endParaRPr lang="en-US" sz="2000" dirty="0">
              <a:solidFill>
                <a:schemeClr val="bg1"/>
              </a:solidFill>
            </a:endParaRPr>
          </a:p>
          <a:p>
            <a:endParaRPr lang="en-US" sz="2000" dirty="0">
              <a:solidFill>
                <a:schemeClr val="bg1"/>
              </a:solidFill>
            </a:endParaRPr>
          </a:p>
          <a:p>
            <a:endParaRPr lang="en-US" dirty="0"/>
          </a:p>
        </p:txBody>
      </p:sp>
      <p:sp>
        <p:nvSpPr>
          <p:cNvPr id="6" name="Title 1">
            <a:extLst>
              <a:ext uri="{FF2B5EF4-FFF2-40B4-BE49-F238E27FC236}">
                <a16:creationId xmlns:a16="http://schemas.microsoft.com/office/drawing/2014/main" id="{2FF64D04-E785-4BF0-8C6B-68F10D989479}"/>
              </a:ext>
            </a:extLst>
          </p:cNvPr>
          <p:cNvSpPr txBox="1">
            <a:spLocks/>
          </p:cNvSpPr>
          <p:nvPr/>
        </p:nvSpPr>
        <p:spPr>
          <a:xfrm>
            <a:off x="139700" y="963155"/>
            <a:ext cx="7772400" cy="584008"/>
          </a:xfrm>
          <a:prstGeom prst="rect">
            <a:avLst/>
          </a:prstGeom>
        </p:spPr>
        <p:txBody>
          <a:bodyPr vert="horz" lIns="91440" tIns="45720" rIns="91440" bIns="45720" rtlCol="0" anchor="t">
            <a:noAutofit/>
          </a:bodyPr>
          <a:lstStyle>
            <a:lvl1pPr algn="l" defTabSz="457200" rtl="0" eaLnBrk="1" latinLnBrk="0" hangingPunct="1">
              <a:lnSpc>
                <a:spcPts val="2900"/>
              </a:lnSpc>
              <a:spcBef>
                <a:spcPct val="0"/>
              </a:spcBef>
              <a:buNone/>
              <a:defRPr sz="2800" b="1" kern="1200" cap="none" spc="100">
                <a:solidFill>
                  <a:srgbClr val="FFFFFF"/>
                </a:solidFill>
                <a:latin typeface="+mj-lt"/>
                <a:ea typeface="+mj-ea"/>
                <a:cs typeface="+mj-cs"/>
              </a:defRPr>
            </a:lvl1pPr>
          </a:lstStyle>
          <a:p>
            <a:r>
              <a:rPr lang="en-US" sz="2400">
                <a:solidFill>
                  <a:schemeClr val="tx1"/>
                </a:solidFill>
              </a:rPr>
              <a:t>Purpose of Request for Proposals (RFP)</a:t>
            </a:r>
          </a:p>
        </p:txBody>
      </p:sp>
    </p:spTree>
    <p:extLst>
      <p:ext uri="{BB962C8B-B14F-4D97-AF65-F5344CB8AC3E}">
        <p14:creationId xmlns:p14="http://schemas.microsoft.com/office/powerpoint/2010/main" val="376964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9E1C-0D5A-69EB-969B-159E597353A5}"/>
              </a:ext>
            </a:extLst>
          </p:cNvPr>
          <p:cNvSpPr>
            <a:spLocks noGrp="1"/>
          </p:cNvSpPr>
          <p:nvPr>
            <p:ph type="title"/>
          </p:nvPr>
        </p:nvSpPr>
        <p:spPr/>
        <p:txBody>
          <a:bodyPr/>
          <a:lstStyle/>
          <a:p>
            <a:r>
              <a:rPr lang="en-US" sz="2800" dirty="0"/>
              <a:t>Medi-Cal Expansion and Core HIV Medical Services</a:t>
            </a:r>
            <a:endParaRPr lang="en-US" dirty="0"/>
          </a:p>
        </p:txBody>
      </p:sp>
      <p:sp>
        <p:nvSpPr>
          <p:cNvPr id="5" name="Slide Number Placeholder 4">
            <a:extLst>
              <a:ext uri="{FF2B5EF4-FFF2-40B4-BE49-F238E27FC236}">
                <a16:creationId xmlns:a16="http://schemas.microsoft.com/office/drawing/2014/main" id="{50D29AD6-26A9-ADBF-E040-3A6A8A87E7CE}"/>
              </a:ext>
            </a:extLst>
          </p:cNvPr>
          <p:cNvSpPr>
            <a:spLocks noGrp="1"/>
          </p:cNvSpPr>
          <p:nvPr>
            <p:ph type="sldNum" sz="quarter" idx="12"/>
          </p:nvPr>
        </p:nvSpPr>
        <p:spPr/>
        <p:txBody>
          <a:bodyPr/>
          <a:lstStyle/>
          <a:p>
            <a:fld id="{C3111FA1-5AF9-0647-B31D-D6250D4530A3}" type="slidenum">
              <a:rPr lang="en-US" smtClean="0"/>
              <a:t>11</a:t>
            </a:fld>
            <a:endParaRPr lang="en-US"/>
          </a:p>
        </p:txBody>
      </p:sp>
      <p:sp>
        <p:nvSpPr>
          <p:cNvPr id="6" name="Text Placeholder 5">
            <a:extLst>
              <a:ext uri="{FF2B5EF4-FFF2-40B4-BE49-F238E27FC236}">
                <a16:creationId xmlns:a16="http://schemas.microsoft.com/office/drawing/2014/main" id="{16A14F7C-D22C-E7D3-7B6C-EF8714E3BDCE}"/>
              </a:ext>
            </a:extLst>
          </p:cNvPr>
          <p:cNvSpPr>
            <a:spLocks noGrp="1"/>
          </p:cNvSpPr>
          <p:nvPr>
            <p:ph type="body" sz="quarter" idx="13"/>
          </p:nvPr>
        </p:nvSpPr>
        <p:spPr/>
        <p:txBody>
          <a:bodyPr/>
          <a:lstStyle/>
          <a:p>
            <a:endParaRPr lang="en-US"/>
          </a:p>
        </p:txBody>
      </p:sp>
      <p:sp>
        <p:nvSpPr>
          <p:cNvPr id="4" name="Footer Placeholder 3">
            <a:extLst>
              <a:ext uri="{FF2B5EF4-FFF2-40B4-BE49-F238E27FC236}">
                <a16:creationId xmlns:a16="http://schemas.microsoft.com/office/drawing/2014/main" id="{4A4DDCE9-CDBF-6C7A-36AA-AFCF3E1541C6}"/>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F46FD068-B410-16A7-21C8-BAE7D2A88C22}"/>
              </a:ext>
            </a:extLst>
          </p:cNvPr>
          <p:cNvSpPr>
            <a:spLocks noGrp="1"/>
          </p:cNvSpPr>
          <p:nvPr>
            <p:ph idx="1"/>
          </p:nvPr>
        </p:nvSpPr>
        <p:spPr/>
        <p:txBody>
          <a:bodyPr/>
          <a:lstStyle/>
          <a:p>
            <a:pPr algn="just">
              <a:buFont typeface="Arial" panose="020B0604020202020204" pitchFamily="34" charset="0"/>
              <a:buChar char="•"/>
            </a:pPr>
            <a:r>
              <a:rPr lang="en-US" sz="2400" dirty="0"/>
              <a:t>Medi-Cal expansion broadens eligibility criteria and benefits to cover more people, including those living with HIV, and provides full healthcare coverage.</a:t>
            </a:r>
          </a:p>
          <a:p>
            <a:pPr marL="0" indent="0" algn="just">
              <a:buNone/>
            </a:pPr>
            <a:endParaRPr lang="en-US" sz="2400" dirty="0"/>
          </a:p>
          <a:p>
            <a:pPr algn="just">
              <a:buFont typeface="Arial" panose="020B0604020202020204" pitchFamily="34" charset="0"/>
              <a:buChar char="•"/>
            </a:pPr>
            <a:r>
              <a:rPr lang="en-US" dirty="0"/>
              <a:t>Despite some clients being hesitant to migrate to Med-Cal, our services are payer of last resort. Eligible clients MUST be moved onto a Medi-Cal plan for medical services, but may benefit from other services supported by DHSP.</a:t>
            </a:r>
          </a:p>
        </p:txBody>
      </p:sp>
    </p:spTree>
    <p:extLst>
      <p:ext uri="{BB962C8B-B14F-4D97-AF65-F5344CB8AC3E}">
        <p14:creationId xmlns:p14="http://schemas.microsoft.com/office/powerpoint/2010/main" val="420153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606553"/>
            <a:ext cx="8140700" cy="395604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endParaRPr lang="en-US">
              <a:solidFill>
                <a:schemeClr val="bg1"/>
              </a:solidFill>
              <a:latin typeface="Calibri" pitchFamily="34" charset="0"/>
              <a:cs typeface="Calibri" pitchFamily="34" charset="0"/>
            </a:endParaRPr>
          </a:p>
        </p:txBody>
      </p:sp>
      <p:sp>
        <p:nvSpPr>
          <p:cNvPr id="7" name="Title 6"/>
          <p:cNvSpPr>
            <a:spLocks noGrp="1"/>
          </p:cNvSpPr>
          <p:nvPr>
            <p:ph type="title"/>
          </p:nvPr>
        </p:nvSpPr>
        <p:spPr/>
        <p:txBody>
          <a:bodyPr/>
          <a:lstStyle/>
          <a:p>
            <a:r>
              <a:rPr lang="en-US" dirty="0"/>
              <a:t>Associate Medical Director’s Remarks</a:t>
            </a:r>
          </a:p>
        </p:txBody>
      </p:sp>
      <p:sp>
        <p:nvSpPr>
          <p:cNvPr id="10" name="Content Placeholder 9"/>
          <p:cNvSpPr>
            <a:spLocks noGrp="1"/>
          </p:cNvSpPr>
          <p:nvPr>
            <p:ph idx="1"/>
          </p:nvPr>
        </p:nvSpPr>
        <p:spPr>
          <a:xfrm>
            <a:off x="457200" y="1600201"/>
            <a:ext cx="8229600" cy="3417569"/>
          </a:xfrm>
        </p:spPr>
        <p:txBody>
          <a:bodyPr anchor="ctr"/>
          <a:lstStyle/>
          <a:p>
            <a:pPr marL="0" indent="0" algn="just">
              <a:buNone/>
            </a:pPr>
            <a:r>
              <a:rPr lang="en-US" sz="1400" dirty="0"/>
              <a:t>	</a:t>
            </a:r>
          </a:p>
          <a:p>
            <a:pPr marL="0" indent="0" algn="just">
              <a:buNone/>
            </a:pPr>
            <a:endParaRPr lang="en-US" sz="1400" dirty="0"/>
          </a:p>
          <a:p>
            <a:pPr marL="0" indent="0" algn="just">
              <a:buNone/>
            </a:pPr>
            <a:r>
              <a:rPr lang="en-US" sz="1400" dirty="0"/>
              <a:t>	</a:t>
            </a:r>
            <a:r>
              <a:rPr lang="en-US" b="1" dirty="0">
                <a:solidFill>
                  <a:schemeClr val="accent1"/>
                </a:solidFill>
              </a:rPr>
              <a:t>Becca Cohen, MD, MPH</a:t>
            </a:r>
          </a:p>
          <a:p>
            <a:pPr marL="0" indent="0" algn="just">
              <a:buNone/>
            </a:pPr>
            <a:r>
              <a:rPr lang="en-US" b="1" dirty="0">
                <a:solidFill>
                  <a:schemeClr val="accent1"/>
                </a:solidFill>
              </a:rPr>
              <a:t>       Associate Medical Director</a:t>
            </a:r>
          </a:p>
          <a:p>
            <a:pPr marL="0" indent="0" algn="just">
              <a:buNone/>
            </a:pPr>
            <a:r>
              <a:rPr lang="en-US" b="1" dirty="0">
                <a:solidFill>
                  <a:schemeClr val="accent1"/>
                </a:solidFill>
              </a:rPr>
              <a:t>	Division of HIV and STD Programs (DHSP)</a:t>
            </a:r>
          </a:p>
          <a:p>
            <a:pPr marL="0" indent="0" algn="just">
              <a:buNone/>
            </a:pPr>
            <a:r>
              <a:rPr lang="en-US" b="1" dirty="0">
                <a:solidFill>
                  <a:schemeClr val="accent1"/>
                </a:solidFill>
              </a:rPr>
              <a:t>	County of Los Angeles Department of Public Health</a:t>
            </a:r>
          </a:p>
          <a:p>
            <a:pPr marL="0" indent="0" algn="just">
              <a:buNone/>
            </a:pPr>
            <a:endParaRPr lang="en-US" sz="2000" dirty="0">
              <a:solidFill>
                <a:schemeClr val="accent1"/>
              </a:solidFill>
            </a:endParaRPr>
          </a:p>
          <a:p>
            <a:pPr marL="0" indent="0" algn="just">
              <a:buNone/>
            </a:pPr>
            <a:r>
              <a:rPr lang="en-US" sz="2000" dirty="0">
                <a:solidFill>
                  <a:srgbClr val="FF0000"/>
                </a:solidFill>
              </a:rPr>
              <a:t>	</a:t>
            </a:r>
            <a:endParaRPr lang="en-US" sz="1400" dirty="0"/>
          </a:p>
          <a:p>
            <a:pPr marL="301752" lvl="1" indent="0" algn="just">
              <a:buNone/>
            </a:pPr>
            <a:endParaRPr lang="en-US" sz="1800" dirty="0"/>
          </a:p>
        </p:txBody>
      </p:sp>
      <p:sp>
        <p:nvSpPr>
          <p:cNvPr id="4" name="Slide Number Placeholder 3"/>
          <p:cNvSpPr>
            <a:spLocks noGrp="1"/>
          </p:cNvSpPr>
          <p:nvPr>
            <p:ph type="sldNum" sz="quarter" idx="12"/>
          </p:nvPr>
        </p:nvSpPr>
        <p:spPr/>
        <p:txBody>
          <a:bodyPr/>
          <a:lstStyle/>
          <a:p>
            <a:fld id="{C3111FA1-5AF9-0647-B31D-D6250D4530A3}" type="slidenum">
              <a:rPr lang="en-US" smtClean="0"/>
              <a:t>12</a:t>
            </a:fld>
            <a:endParaRPr lang="en-US"/>
          </a:p>
        </p:txBody>
      </p:sp>
    </p:spTree>
    <p:extLst>
      <p:ext uri="{BB962C8B-B14F-4D97-AF65-F5344CB8AC3E}">
        <p14:creationId xmlns:p14="http://schemas.microsoft.com/office/powerpoint/2010/main" val="39712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42E4-9F9D-46EF-94E5-F49901C5D2C0}"/>
              </a:ext>
            </a:extLst>
          </p:cNvPr>
          <p:cNvSpPr>
            <a:spLocks noGrp="1"/>
          </p:cNvSpPr>
          <p:nvPr>
            <p:ph type="title"/>
          </p:nvPr>
        </p:nvSpPr>
        <p:spPr>
          <a:xfrm>
            <a:off x="1259732" y="806787"/>
            <a:ext cx="6639128" cy="692498"/>
          </a:xfrm>
        </p:spPr>
        <p:txBody>
          <a:bodyPr/>
          <a:lstStyle/>
          <a:p>
            <a:pPr algn="ctr"/>
            <a:r>
              <a:rPr lang="en-US" sz="2700"/>
              <a:t>Celebrate Our Successes</a:t>
            </a:r>
            <a:br>
              <a:rPr lang="en-US"/>
            </a:br>
            <a:r>
              <a:rPr lang="en-US" sz="1650"/>
              <a:t>PLWH in Los Angeles County (2022) and RWP Clients (RWP Year 32)</a:t>
            </a:r>
            <a:endParaRPr lang="en-US" sz="1650" baseline="30000"/>
          </a:p>
        </p:txBody>
      </p:sp>
      <p:sp>
        <p:nvSpPr>
          <p:cNvPr id="5" name="Slide Number Placeholder 4">
            <a:extLst>
              <a:ext uri="{FF2B5EF4-FFF2-40B4-BE49-F238E27FC236}">
                <a16:creationId xmlns:a16="http://schemas.microsoft.com/office/drawing/2014/main" id="{C316222E-CF7D-4A9C-8334-02B2FBB22175}"/>
              </a:ext>
            </a:extLst>
          </p:cNvPr>
          <p:cNvSpPr>
            <a:spLocks noGrp="1"/>
          </p:cNvSpPr>
          <p:nvPr>
            <p:ph type="sldNum" sz="quarter" idx="12"/>
          </p:nvPr>
        </p:nvSpPr>
        <p:spPr/>
        <p:txBody>
          <a:bodyPr/>
          <a:lstStyle/>
          <a:p>
            <a:fld id="{C3111FA1-5AF9-0647-B31D-D6250D4530A3}" type="slidenum">
              <a:rPr lang="en-US" smtClean="0"/>
              <a:t>13</a:t>
            </a:fld>
            <a:endParaRPr lang="en-US"/>
          </a:p>
        </p:txBody>
      </p:sp>
      <p:graphicFrame>
        <p:nvGraphicFramePr>
          <p:cNvPr id="7" name="Chart 6">
            <a:extLst>
              <a:ext uri="{FF2B5EF4-FFF2-40B4-BE49-F238E27FC236}">
                <a16:creationId xmlns:a16="http://schemas.microsoft.com/office/drawing/2014/main" id="{D8505A81-841B-6ADC-D607-284F76D8E05E}"/>
              </a:ext>
            </a:extLst>
          </p:cNvPr>
          <p:cNvGraphicFramePr>
            <a:graphicFrameLocks/>
          </p:cNvGraphicFramePr>
          <p:nvPr>
            <p:extLst>
              <p:ext uri="{D42A27DB-BD31-4B8C-83A1-F6EECF244321}">
                <p14:modId xmlns:p14="http://schemas.microsoft.com/office/powerpoint/2010/main" val="2272485684"/>
              </p:ext>
            </p:extLst>
          </p:nvPr>
        </p:nvGraphicFramePr>
        <p:xfrm>
          <a:off x="389106" y="1499285"/>
          <a:ext cx="8365788" cy="45519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815C802-3B47-4B92-F6E8-46C13301317D}"/>
              </a:ext>
            </a:extLst>
          </p:cNvPr>
          <p:cNvSpPr txBox="1"/>
          <p:nvPr/>
        </p:nvSpPr>
        <p:spPr>
          <a:xfrm>
            <a:off x="0" y="6510939"/>
            <a:ext cx="5365820" cy="338554"/>
          </a:xfrm>
          <a:prstGeom prst="rect">
            <a:avLst/>
          </a:prstGeom>
          <a:noFill/>
        </p:spPr>
        <p:txBody>
          <a:bodyPr wrap="square" rtlCol="0">
            <a:spAutoFit/>
          </a:bodyPr>
          <a:lstStyle/>
          <a:p>
            <a:r>
              <a:rPr lang="en-US" sz="750" dirty="0">
                <a:latin typeface="Arial Narrow" panose="020B0606020202030204" pitchFamily="34" charset="0"/>
              </a:rPr>
              <a:t>Division of HIV and STD Programs, Department of Public Health, County of Los Angeles. HIV Surveillance Annual Report, 2022. </a:t>
            </a:r>
          </a:p>
          <a:p>
            <a:r>
              <a:rPr lang="en-US" altLang="en-US" sz="800" dirty="0">
                <a:solidFill>
                  <a:prstClr val="black"/>
                </a:solidFill>
                <a:latin typeface="Calibri"/>
              </a:rPr>
              <a:t>DHSP, Casewatch, Years 23-33; DHSP, HIV Surveillance data 2013-2022, as of July 2022</a:t>
            </a:r>
            <a:endParaRPr lang="en-US" sz="750" dirty="0">
              <a:latin typeface="Arial Narrow" panose="020B0606020202030204" pitchFamily="34" charset="0"/>
            </a:endParaRPr>
          </a:p>
        </p:txBody>
      </p:sp>
    </p:spTree>
    <p:extLst>
      <p:ext uri="{BB962C8B-B14F-4D97-AF65-F5344CB8AC3E}">
        <p14:creationId xmlns:p14="http://schemas.microsoft.com/office/powerpoint/2010/main" val="200795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52388080"/>
              </p:ext>
            </p:extLst>
          </p:nvPr>
        </p:nvGraphicFramePr>
        <p:xfrm>
          <a:off x="171450" y="2590248"/>
          <a:ext cx="4287579" cy="2994422"/>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pPr defTabSz="342900"/>
            <a:fld id="{9BC7304C-9A6F-984F-97BD-1C5BF8A377F0}" type="slidenum">
              <a:rPr lang="en-US">
                <a:solidFill>
                  <a:prstClr val="black">
                    <a:tint val="75000"/>
                  </a:prstClr>
                </a:solidFill>
                <a:latin typeface="Calibri"/>
              </a:rPr>
              <a:pPr defTabSz="342900"/>
              <a:t>14</a:t>
            </a:fld>
            <a:endParaRPr lang="en-US">
              <a:solidFill>
                <a:prstClr val="black">
                  <a:tint val="75000"/>
                </a:prstClr>
              </a:solidFill>
              <a:latin typeface="Calibri"/>
            </a:endParaRPr>
          </a:p>
        </p:txBody>
      </p:sp>
      <p:sp>
        <p:nvSpPr>
          <p:cNvPr id="6" name="TextBox 5"/>
          <p:cNvSpPr txBox="1"/>
          <p:nvPr/>
        </p:nvSpPr>
        <p:spPr>
          <a:xfrm>
            <a:off x="23663" y="6578632"/>
            <a:ext cx="6172200" cy="369332"/>
          </a:xfrm>
          <a:prstGeom prst="rect">
            <a:avLst/>
          </a:prstGeom>
          <a:noFill/>
        </p:spPr>
        <p:txBody>
          <a:bodyPr wrap="square" rtlCol="0">
            <a:spAutoFit/>
          </a:bodyPr>
          <a:lstStyle/>
          <a:p>
            <a:pPr defTabSz="342900"/>
            <a:r>
              <a:rPr lang="en-US" altLang="en-US" sz="900" dirty="0">
                <a:solidFill>
                  <a:prstClr val="black"/>
                </a:solidFill>
                <a:latin typeface="Calibri"/>
              </a:rPr>
              <a:t>*p&lt;0.01. Data source: DHSP, Casewatch, Years 23-33; DHSP, HIV Surveillance data 2013-2022, as of July 2022</a:t>
            </a:r>
          </a:p>
          <a:p>
            <a:pPr defTabSz="342900"/>
            <a:endParaRPr lang="en-US" altLang="en-US" sz="900" dirty="0">
              <a:solidFill>
                <a:prstClr val="black"/>
              </a:solidFill>
              <a:latin typeface="Calibri"/>
            </a:endParaRPr>
          </a:p>
        </p:txBody>
      </p:sp>
      <p:sp>
        <p:nvSpPr>
          <p:cNvPr id="2" name="TextBox 1"/>
          <p:cNvSpPr txBox="1"/>
          <p:nvPr/>
        </p:nvSpPr>
        <p:spPr>
          <a:xfrm>
            <a:off x="7429500" y="3028950"/>
            <a:ext cx="457200" cy="300082"/>
          </a:xfrm>
          <a:prstGeom prst="rect">
            <a:avLst/>
          </a:prstGeom>
          <a:noFill/>
        </p:spPr>
        <p:txBody>
          <a:bodyPr wrap="square" rtlCol="0">
            <a:spAutoFit/>
          </a:bodyPr>
          <a:lstStyle/>
          <a:p>
            <a:pPr defTabSz="342900"/>
            <a:endParaRPr lang="en-US" sz="1350">
              <a:solidFill>
                <a:prstClr val="black"/>
              </a:solidFill>
              <a:latin typeface="Calibri"/>
            </a:endParaRPr>
          </a:p>
        </p:txBody>
      </p:sp>
      <p:sp>
        <p:nvSpPr>
          <p:cNvPr id="3" name="TextBox 2"/>
          <p:cNvSpPr txBox="1"/>
          <p:nvPr/>
        </p:nvSpPr>
        <p:spPr>
          <a:xfrm>
            <a:off x="733063" y="1906120"/>
            <a:ext cx="7903820" cy="707886"/>
          </a:xfrm>
          <a:prstGeom prst="rect">
            <a:avLst/>
          </a:prstGeom>
          <a:noFill/>
        </p:spPr>
        <p:txBody>
          <a:bodyPr wrap="square" rtlCol="0">
            <a:spAutoFit/>
          </a:bodyPr>
          <a:lstStyle/>
          <a:p>
            <a:pPr defTabSz="342900"/>
            <a:r>
              <a:rPr lang="en-US" sz="2000" b="1">
                <a:solidFill>
                  <a:prstClr val="black"/>
                </a:solidFill>
                <a:latin typeface="Calibri"/>
              </a:rPr>
              <a:t>Patients enrolled in MCC experienced significant improvements in </a:t>
            </a:r>
            <a:r>
              <a:rPr lang="en-US" sz="2000" b="1">
                <a:solidFill>
                  <a:srgbClr val="C00000"/>
                </a:solidFill>
                <a:latin typeface="Calibri"/>
              </a:rPr>
              <a:t>retention in care </a:t>
            </a:r>
            <a:r>
              <a:rPr lang="en-US" sz="2000" b="1">
                <a:solidFill>
                  <a:prstClr val="black"/>
                </a:solidFill>
                <a:latin typeface="Calibri"/>
              </a:rPr>
              <a:t>and </a:t>
            </a:r>
            <a:r>
              <a:rPr lang="en-US" sz="2000" b="1">
                <a:solidFill>
                  <a:srgbClr val="4F81BD"/>
                </a:solidFill>
                <a:latin typeface="Calibri"/>
              </a:rPr>
              <a:t>viral suppression</a:t>
            </a:r>
          </a:p>
        </p:txBody>
      </p:sp>
      <p:graphicFrame>
        <p:nvGraphicFramePr>
          <p:cNvPr id="4" name="Content Placeholder 10">
            <a:extLst>
              <a:ext uri="{FF2B5EF4-FFF2-40B4-BE49-F238E27FC236}">
                <a16:creationId xmlns:a16="http://schemas.microsoft.com/office/drawing/2014/main" id="{E7E34691-FC96-CAF9-9D73-C3CD11911A88}"/>
              </a:ext>
            </a:extLst>
          </p:cNvPr>
          <p:cNvGraphicFramePr>
            <a:graphicFrameLocks/>
          </p:cNvGraphicFramePr>
          <p:nvPr>
            <p:extLst>
              <p:ext uri="{D42A27DB-BD31-4B8C-83A1-F6EECF244321}">
                <p14:modId xmlns:p14="http://schemas.microsoft.com/office/powerpoint/2010/main" val="34132862"/>
              </p:ext>
            </p:extLst>
          </p:nvPr>
        </p:nvGraphicFramePr>
        <p:xfrm>
          <a:off x="4552172" y="2606712"/>
          <a:ext cx="4514850" cy="2977958"/>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78ADABB0-B51B-6EA9-9196-857E3967B29B}"/>
              </a:ext>
            </a:extLst>
          </p:cNvPr>
          <p:cNvSpPr txBox="1">
            <a:spLocks/>
          </p:cNvSpPr>
          <p:nvPr/>
        </p:nvSpPr>
        <p:spPr>
          <a:xfrm>
            <a:off x="472440" y="806787"/>
            <a:ext cx="8214360" cy="692498"/>
          </a:xfrm>
          <a:prstGeom prst="rect">
            <a:avLst/>
          </a:prstGeom>
        </p:spPr>
        <p:txBody>
          <a:bodyPr vert="horz" lIns="91440" tIns="45720" rIns="91440" bIns="45720" rtlCol="0" anchor="ctr">
            <a:noAutofit/>
          </a:bodyPr>
          <a:lstStyle>
            <a:lvl1pPr algn="l" defTabSz="342900" rtl="0" eaLnBrk="1" latinLnBrk="0" hangingPunct="1">
              <a:spcBef>
                <a:spcPct val="0"/>
              </a:spcBef>
              <a:buNone/>
              <a:defRPr sz="2100" b="1" kern="1200">
                <a:solidFill>
                  <a:schemeClr val="tx1"/>
                </a:solidFill>
                <a:latin typeface="+mj-lt"/>
                <a:ea typeface="+mj-ea"/>
                <a:cs typeface="+mj-cs"/>
              </a:defRPr>
            </a:lvl1pPr>
          </a:lstStyle>
          <a:p>
            <a:pPr algn="ctr"/>
            <a:r>
              <a:rPr lang="en-US" sz="2700"/>
              <a:t>Celebrate Our Successes</a:t>
            </a:r>
            <a:br>
              <a:rPr lang="en-US" sz="1650"/>
            </a:br>
            <a:r>
              <a:rPr lang="en-US" sz="1650"/>
              <a:t>Improvement in Key Outcomes 12m Pre- and Post-MCC, 2013-2022 (N=14,281)</a:t>
            </a:r>
            <a:endParaRPr lang="en-US" sz="1650" baseline="30000"/>
          </a:p>
        </p:txBody>
      </p:sp>
    </p:spTree>
    <p:extLst>
      <p:ext uri="{BB962C8B-B14F-4D97-AF65-F5344CB8AC3E}">
        <p14:creationId xmlns:p14="http://schemas.microsoft.com/office/powerpoint/2010/main" val="395820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D2B793-E154-88CA-D9C6-154E824FB38F}"/>
              </a:ext>
            </a:extLst>
          </p:cNvPr>
          <p:cNvSpPr>
            <a:spLocks noGrp="1"/>
          </p:cNvSpPr>
          <p:nvPr>
            <p:ph type="sldNum" sz="quarter" idx="12"/>
          </p:nvPr>
        </p:nvSpPr>
        <p:spPr/>
        <p:txBody>
          <a:bodyPr/>
          <a:lstStyle/>
          <a:p>
            <a:fld id="{1DBC702B-0DC3-42C6-B136-02B292C6076F}" type="slidenum">
              <a:rPr lang="en-US" smtClean="0">
                <a:solidFill>
                  <a:prstClr val="black">
                    <a:tint val="75000"/>
                  </a:prstClr>
                </a:solidFill>
              </a:rPr>
              <a:pPr/>
              <a:t>15</a:t>
            </a:fld>
            <a:endParaRPr lang="en-US">
              <a:solidFill>
                <a:prstClr val="black">
                  <a:tint val="75000"/>
                </a:prstClr>
              </a:solidFill>
            </a:endParaRPr>
          </a:p>
        </p:txBody>
      </p:sp>
      <p:graphicFrame>
        <p:nvGraphicFramePr>
          <p:cNvPr id="6" name="Chart 5">
            <a:extLst>
              <a:ext uri="{FF2B5EF4-FFF2-40B4-BE49-F238E27FC236}">
                <a16:creationId xmlns:a16="http://schemas.microsoft.com/office/drawing/2014/main" id="{046225FF-FE7D-B288-EA08-161AFD2C47E3}"/>
              </a:ext>
            </a:extLst>
          </p:cNvPr>
          <p:cNvGraphicFramePr>
            <a:graphicFrameLocks/>
          </p:cNvGraphicFramePr>
          <p:nvPr>
            <p:extLst>
              <p:ext uri="{D42A27DB-BD31-4B8C-83A1-F6EECF244321}">
                <p14:modId xmlns:p14="http://schemas.microsoft.com/office/powerpoint/2010/main" val="1212494789"/>
              </p:ext>
            </p:extLst>
          </p:nvPr>
        </p:nvGraphicFramePr>
        <p:xfrm>
          <a:off x="1940073" y="1593202"/>
          <a:ext cx="5279094" cy="50543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DDE1040-027C-83CD-81C4-3E96BAAA05D3}"/>
              </a:ext>
            </a:extLst>
          </p:cNvPr>
          <p:cNvSpPr txBox="1"/>
          <p:nvPr/>
        </p:nvSpPr>
        <p:spPr>
          <a:xfrm>
            <a:off x="0" y="6647574"/>
            <a:ext cx="5365820" cy="207749"/>
          </a:xfrm>
          <a:prstGeom prst="rect">
            <a:avLst/>
          </a:prstGeom>
          <a:noFill/>
        </p:spPr>
        <p:txBody>
          <a:bodyPr wrap="square" rtlCol="0">
            <a:spAutoFit/>
          </a:bodyPr>
          <a:lstStyle/>
          <a:p>
            <a:r>
              <a:rPr lang="en-US" sz="750">
                <a:latin typeface="Arial Narrow" panose="020B0606020202030204" pitchFamily="34" charset="0"/>
              </a:rPr>
              <a:t>Division of HIV and STD Programs, Department of Public Health, County of Los Angeles. HIV Surveillance data accessed April 2024.</a:t>
            </a:r>
          </a:p>
        </p:txBody>
      </p:sp>
      <p:sp>
        <p:nvSpPr>
          <p:cNvPr id="10" name="Title 1">
            <a:extLst>
              <a:ext uri="{FF2B5EF4-FFF2-40B4-BE49-F238E27FC236}">
                <a16:creationId xmlns:a16="http://schemas.microsoft.com/office/drawing/2014/main" id="{E2C36C00-CF6F-BA1E-7A53-8B7F5540D739}"/>
              </a:ext>
            </a:extLst>
          </p:cNvPr>
          <p:cNvSpPr txBox="1">
            <a:spLocks/>
          </p:cNvSpPr>
          <p:nvPr/>
        </p:nvSpPr>
        <p:spPr>
          <a:xfrm>
            <a:off x="472440" y="806787"/>
            <a:ext cx="8214360" cy="692498"/>
          </a:xfrm>
          <a:prstGeom prst="rect">
            <a:avLst/>
          </a:prstGeom>
        </p:spPr>
        <p:txBody>
          <a:bodyPr vert="horz" lIns="91440" tIns="45720" rIns="91440" bIns="45720" rtlCol="0" anchor="ctr">
            <a:noAutofit/>
          </a:bodyPr>
          <a:lstStyle>
            <a:lvl1pPr algn="l" defTabSz="342900" rtl="0" eaLnBrk="1" latinLnBrk="0" hangingPunct="1">
              <a:spcBef>
                <a:spcPct val="0"/>
              </a:spcBef>
              <a:buNone/>
              <a:defRPr sz="2100" b="1" kern="1200">
                <a:solidFill>
                  <a:schemeClr val="tx1"/>
                </a:solidFill>
                <a:latin typeface="+mj-lt"/>
                <a:ea typeface="+mj-ea"/>
                <a:cs typeface="+mj-cs"/>
              </a:defRPr>
            </a:lvl1pPr>
          </a:lstStyle>
          <a:p>
            <a:pPr algn="ctr"/>
            <a:r>
              <a:rPr lang="en-US" sz="2700"/>
              <a:t>Celebrate Our Successes</a:t>
            </a:r>
            <a:br>
              <a:rPr lang="en-US" sz="1650"/>
            </a:br>
            <a:r>
              <a:rPr lang="en-US" sz="1650" b="1" i="0" u="none" strike="noStrike" kern="1200" spc="0" baseline="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Linkage to care in </a:t>
            </a:r>
            <a:r>
              <a:rPr lang="en-US" sz="1650" b="1" i="0" u="sng" strike="noStrike" kern="1200" spc="0" baseline="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7 days </a:t>
            </a:r>
            <a:r>
              <a:rPr lang="en-US" sz="1650" b="1" i="0" u="none" strike="noStrike" kern="1200" spc="0" baseline="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among patients served at </a:t>
            </a:r>
            <a:r>
              <a:rPr lang="en-US" sz="1650" b="1" i="0" u="none" strike="noStrike" kern="1200" spc="0" baseline="0">
                <a:solidFill>
                  <a:srgbClr val="7A5E9C"/>
                </a:solidFill>
                <a:latin typeface="Calibri" panose="020F0502020204030204" pitchFamily="34" charset="0"/>
                <a:ea typeface="Calibri" panose="020F0502020204030204" pitchFamily="34" charset="0"/>
                <a:cs typeface="Calibri" panose="020F0502020204030204" pitchFamily="34" charset="0"/>
              </a:rPr>
              <a:t>Rapid Treatment Hubs</a:t>
            </a:r>
            <a:endParaRPr lang="en-US" sz="1650" b="0" i="0" u="none" strike="noStrike" kern="1200" spc="0" baseline="0">
              <a:solidFill>
                <a:srgbClr val="7A5E9C"/>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5452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F67B42-A88B-C053-5EA6-AB827A371718}"/>
              </a:ext>
            </a:extLst>
          </p:cNvPr>
          <p:cNvSpPr>
            <a:spLocks noGrp="1"/>
          </p:cNvSpPr>
          <p:nvPr>
            <p:ph type="sldNum" sz="quarter" idx="12"/>
          </p:nvPr>
        </p:nvSpPr>
        <p:spPr/>
        <p:txBody>
          <a:bodyPr/>
          <a:lstStyle/>
          <a:p>
            <a:pPr defTabSz="342900"/>
            <a:fld id="{C3111FA1-5AF9-0647-B31D-D6250D4530A3}" type="slidenum">
              <a:rPr lang="en-US">
                <a:solidFill>
                  <a:prstClr val="black">
                    <a:tint val="75000"/>
                  </a:prstClr>
                </a:solidFill>
                <a:latin typeface="Calibri"/>
              </a:rPr>
              <a:pPr defTabSz="342900"/>
              <a:t>16</a:t>
            </a:fld>
            <a:endParaRPr lang="en-US">
              <a:solidFill>
                <a:prstClr val="black">
                  <a:tint val="75000"/>
                </a:prstClr>
              </a:solidFill>
              <a:latin typeface="Calibri"/>
            </a:endParaRPr>
          </a:p>
        </p:txBody>
      </p:sp>
      <p:sp>
        <p:nvSpPr>
          <p:cNvPr id="6" name="TextBox 5">
            <a:extLst>
              <a:ext uri="{FF2B5EF4-FFF2-40B4-BE49-F238E27FC236}">
                <a16:creationId xmlns:a16="http://schemas.microsoft.com/office/drawing/2014/main" id="{C647BFA8-4D6D-4D4C-7832-589B2546CC00}"/>
              </a:ext>
            </a:extLst>
          </p:cNvPr>
          <p:cNvSpPr txBox="1"/>
          <p:nvPr/>
        </p:nvSpPr>
        <p:spPr>
          <a:xfrm>
            <a:off x="0" y="6510939"/>
            <a:ext cx="5365820" cy="338554"/>
          </a:xfrm>
          <a:prstGeom prst="rect">
            <a:avLst/>
          </a:prstGeom>
          <a:noFill/>
        </p:spPr>
        <p:txBody>
          <a:bodyPr wrap="square" rtlCol="0">
            <a:spAutoFit/>
          </a:bodyPr>
          <a:lstStyle/>
          <a:p>
            <a:r>
              <a:rPr lang="en-US" sz="750" dirty="0">
                <a:latin typeface="Arial Narrow" panose="020B0606020202030204" pitchFamily="34" charset="0"/>
              </a:rPr>
              <a:t>Division of HIV and STD Programs, Department of Public Health, County of Los Angeles. HIV Surveillance Annual Report, 2022. </a:t>
            </a:r>
          </a:p>
          <a:p>
            <a:r>
              <a:rPr lang="en-US" altLang="en-US" sz="800" dirty="0">
                <a:solidFill>
                  <a:prstClr val="black"/>
                </a:solidFill>
                <a:latin typeface="Calibri"/>
              </a:rPr>
              <a:t>DHSP, Casewatch, Years 23-33; DHSP, HIV Surveillance data 2013-2022, as of July 2022</a:t>
            </a:r>
            <a:endParaRPr lang="en-US" sz="750" dirty="0">
              <a:latin typeface="Arial Narrow" panose="020B0606020202030204" pitchFamily="34" charset="0"/>
            </a:endParaRPr>
          </a:p>
        </p:txBody>
      </p:sp>
      <p:sp>
        <p:nvSpPr>
          <p:cNvPr id="8" name="Title 1">
            <a:extLst>
              <a:ext uri="{FF2B5EF4-FFF2-40B4-BE49-F238E27FC236}">
                <a16:creationId xmlns:a16="http://schemas.microsoft.com/office/drawing/2014/main" id="{56EB823C-70D6-8A63-D1A6-C96B37A74D49}"/>
              </a:ext>
            </a:extLst>
          </p:cNvPr>
          <p:cNvSpPr txBox="1">
            <a:spLocks/>
          </p:cNvSpPr>
          <p:nvPr/>
        </p:nvSpPr>
        <p:spPr>
          <a:xfrm>
            <a:off x="1259732" y="806787"/>
            <a:ext cx="6639128" cy="692498"/>
          </a:xfrm>
          <a:prstGeom prst="rect">
            <a:avLst/>
          </a:prstGeom>
        </p:spPr>
        <p:txBody>
          <a:bodyPr vert="horz" lIns="91440" tIns="45720" rIns="91440" bIns="45720" rtlCol="0" anchor="ctr">
            <a:noAutofit/>
          </a:bodyPr>
          <a:lstStyle>
            <a:lvl1pPr algn="l" defTabSz="342900" rtl="0" eaLnBrk="1" latinLnBrk="0" hangingPunct="1">
              <a:spcBef>
                <a:spcPct val="0"/>
              </a:spcBef>
              <a:buNone/>
              <a:defRPr sz="2100" b="1" kern="1200">
                <a:solidFill>
                  <a:schemeClr val="tx1"/>
                </a:solidFill>
                <a:latin typeface="+mj-lt"/>
                <a:ea typeface="+mj-ea"/>
                <a:cs typeface="+mj-cs"/>
              </a:defRPr>
            </a:lvl1pPr>
          </a:lstStyle>
          <a:p>
            <a:pPr algn="ctr"/>
            <a:r>
              <a:rPr lang="en-US" sz="2700"/>
              <a:t>Focus on opportunities for improvement</a:t>
            </a:r>
          </a:p>
          <a:p>
            <a:pPr algn="ctr"/>
            <a:r>
              <a:rPr lang="en-US" sz="1650"/>
              <a:t>Viral Suppression among AOM clients, Years 29-33</a:t>
            </a:r>
            <a:endParaRPr lang="en-US" sz="1650" baseline="30000"/>
          </a:p>
        </p:txBody>
      </p:sp>
      <p:sp>
        <p:nvSpPr>
          <p:cNvPr id="11" name="Content Placeholder 10">
            <a:extLst>
              <a:ext uri="{FF2B5EF4-FFF2-40B4-BE49-F238E27FC236}">
                <a16:creationId xmlns:a16="http://schemas.microsoft.com/office/drawing/2014/main" id="{56A7712F-A44F-5946-179C-5596E822524D}"/>
              </a:ext>
            </a:extLst>
          </p:cNvPr>
          <p:cNvSpPr>
            <a:spLocks noGrp="1"/>
          </p:cNvSpPr>
          <p:nvPr>
            <p:ph idx="1"/>
          </p:nvPr>
        </p:nvSpPr>
        <p:spPr/>
        <p:txBody>
          <a:bodyPr/>
          <a:lstStyle/>
          <a:p>
            <a:endParaRPr lang="en-US"/>
          </a:p>
        </p:txBody>
      </p:sp>
      <p:graphicFrame>
        <p:nvGraphicFramePr>
          <p:cNvPr id="14" name="Content Placeholder 6">
            <a:extLst>
              <a:ext uri="{FF2B5EF4-FFF2-40B4-BE49-F238E27FC236}">
                <a16:creationId xmlns:a16="http://schemas.microsoft.com/office/drawing/2014/main" id="{AE08EB39-B38C-0606-8C24-A3F919769440}"/>
              </a:ext>
            </a:extLst>
          </p:cNvPr>
          <p:cNvGraphicFramePr>
            <a:graphicFrameLocks/>
          </p:cNvGraphicFramePr>
          <p:nvPr>
            <p:extLst>
              <p:ext uri="{D42A27DB-BD31-4B8C-83A1-F6EECF244321}">
                <p14:modId xmlns:p14="http://schemas.microsoft.com/office/powerpoint/2010/main" val="2974344562"/>
              </p:ext>
            </p:extLst>
          </p:nvPr>
        </p:nvGraphicFramePr>
        <p:xfrm>
          <a:off x="321013" y="1586406"/>
          <a:ext cx="9313678" cy="4256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799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D86AD-0E39-1C54-77A2-F647D005081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1C0624-4A9E-FF49-58F3-2403B85C6656}"/>
              </a:ext>
            </a:extLst>
          </p:cNvPr>
          <p:cNvSpPr>
            <a:spLocks noGrp="1"/>
          </p:cNvSpPr>
          <p:nvPr>
            <p:ph type="sldNum" sz="quarter" idx="12"/>
          </p:nvPr>
        </p:nvSpPr>
        <p:spPr/>
        <p:txBody>
          <a:bodyPr/>
          <a:lstStyle/>
          <a:p>
            <a:pPr defTabSz="342900"/>
            <a:fld id="{C3111FA1-5AF9-0647-B31D-D6250D4530A3}" type="slidenum">
              <a:rPr lang="en-US">
                <a:solidFill>
                  <a:prstClr val="black">
                    <a:tint val="75000"/>
                  </a:prstClr>
                </a:solidFill>
                <a:latin typeface="Calibri"/>
              </a:rPr>
              <a:pPr defTabSz="342900"/>
              <a:t>17</a:t>
            </a:fld>
            <a:endParaRPr lang="en-US">
              <a:solidFill>
                <a:prstClr val="black">
                  <a:tint val="75000"/>
                </a:prstClr>
              </a:solidFill>
              <a:latin typeface="Calibri"/>
            </a:endParaRPr>
          </a:p>
        </p:txBody>
      </p:sp>
      <p:graphicFrame>
        <p:nvGraphicFramePr>
          <p:cNvPr id="3" name="Chart 2">
            <a:extLst>
              <a:ext uri="{FF2B5EF4-FFF2-40B4-BE49-F238E27FC236}">
                <a16:creationId xmlns:a16="http://schemas.microsoft.com/office/drawing/2014/main" id="{CA657F1D-3BEF-3FE0-7AF6-40D64E3157B6}"/>
              </a:ext>
            </a:extLst>
          </p:cNvPr>
          <p:cNvGraphicFramePr>
            <a:graphicFrameLocks/>
          </p:cNvGraphicFramePr>
          <p:nvPr>
            <p:extLst>
              <p:ext uri="{D42A27DB-BD31-4B8C-83A1-F6EECF244321}">
                <p14:modId xmlns:p14="http://schemas.microsoft.com/office/powerpoint/2010/main" val="3414968111"/>
              </p:ext>
            </p:extLst>
          </p:nvPr>
        </p:nvGraphicFramePr>
        <p:xfrm>
          <a:off x="87549" y="1663430"/>
          <a:ext cx="8920263" cy="42349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58C033B-4766-F254-7645-99DA33F87931}"/>
              </a:ext>
            </a:extLst>
          </p:cNvPr>
          <p:cNvSpPr txBox="1"/>
          <p:nvPr/>
        </p:nvSpPr>
        <p:spPr>
          <a:xfrm>
            <a:off x="0" y="6510939"/>
            <a:ext cx="5365820" cy="338554"/>
          </a:xfrm>
          <a:prstGeom prst="rect">
            <a:avLst/>
          </a:prstGeom>
          <a:noFill/>
        </p:spPr>
        <p:txBody>
          <a:bodyPr wrap="square" rtlCol="0">
            <a:spAutoFit/>
          </a:bodyPr>
          <a:lstStyle/>
          <a:p>
            <a:r>
              <a:rPr lang="en-US" sz="750" dirty="0">
                <a:latin typeface="Arial Narrow" panose="020B0606020202030204" pitchFamily="34" charset="0"/>
              </a:rPr>
              <a:t>Division of HIV and STD Programs, Department of Public Health, County of Los Angeles. HIV Surveillance Annual Report, 2022. </a:t>
            </a:r>
          </a:p>
          <a:p>
            <a:r>
              <a:rPr lang="en-US" altLang="en-US" sz="800" dirty="0">
                <a:solidFill>
                  <a:prstClr val="black"/>
                </a:solidFill>
                <a:latin typeface="Calibri"/>
              </a:rPr>
              <a:t>DHSP, Casewatch, Years 23-33; DHSP, HIV Surveillance data 2013-2022, as of July 2022</a:t>
            </a:r>
            <a:endParaRPr lang="en-US" sz="750" dirty="0">
              <a:latin typeface="Arial Narrow" panose="020B0606020202030204" pitchFamily="34" charset="0"/>
            </a:endParaRPr>
          </a:p>
        </p:txBody>
      </p:sp>
      <p:sp>
        <p:nvSpPr>
          <p:cNvPr id="7" name="Title 1">
            <a:extLst>
              <a:ext uri="{FF2B5EF4-FFF2-40B4-BE49-F238E27FC236}">
                <a16:creationId xmlns:a16="http://schemas.microsoft.com/office/drawing/2014/main" id="{C594115A-BEFB-93E0-6B4D-A15C09492FD1}"/>
              </a:ext>
            </a:extLst>
          </p:cNvPr>
          <p:cNvSpPr txBox="1">
            <a:spLocks/>
          </p:cNvSpPr>
          <p:nvPr/>
        </p:nvSpPr>
        <p:spPr>
          <a:xfrm>
            <a:off x="1259732" y="806787"/>
            <a:ext cx="6639128" cy="692498"/>
          </a:xfrm>
          <a:prstGeom prst="rect">
            <a:avLst/>
          </a:prstGeom>
        </p:spPr>
        <p:txBody>
          <a:bodyPr vert="horz" lIns="91440" tIns="45720" rIns="91440" bIns="45720" rtlCol="0" anchor="ctr">
            <a:noAutofit/>
          </a:bodyPr>
          <a:lstStyle>
            <a:lvl1pPr algn="l" defTabSz="342900" rtl="0" eaLnBrk="1" latinLnBrk="0" hangingPunct="1">
              <a:spcBef>
                <a:spcPct val="0"/>
              </a:spcBef>
              <a:buNone/>
              <a:defRPr sz="2100" b="1" kern="1200">
                <a:solidFill>
                  <a:schemeClr val="tx1"/>
                </a:solidFill>
                <a:latin typeface="+mj-lt"/>
                <a:ea typeface="+mj-ea"/>
                <a:cs typeface="+mj-cs"/>
              </a:defRPr>
            </a:lvl1pPr>
          </a:lstStyle>
          <a:p>
            <a:pPr algn="ctr"/>
            <a:r>
              <a:rPr lang="en-US" sz="2700"/>
              <a:t>Focus on opportunities for improvement</a:t>
            </a:r>
          </a:p>
          <a:p>
            <a:pPr algn="ctr"/>
            <a:r>
              <a:rPr lang="en-US" sz="1650"/>
              <a:t>Change in Viral Suppression </a:t>
            </a:r>
            <a:r>
              <a:rPr lang="en-US" sz="1650">
                <a:solidFill>
                  <a:srgbClr val="4F81BD"/>
                </a:solidFill>
              </a:rPr>
              <a:t>12m Pre- </a:t>
            </a:r>
            <a:r>
              <a:rPr lang="en-US" sz="1650"/>
              <a:t>and </a:t>
            </a:r>
            <a:r>
              <a:rPr lang="en-US" sz="1650">
                <a:solidFill>
                  <a:srgbClr val="1F497D"/>
                </a:solidFill>
              </a:rPr>
              <a:t>12m Post- </a:t>
            </a:r>
            <a:r>
              <a:rPr lang="en-US" sz="1650"/>
              <a:t>MCC, 2013-2022</a:t>
            </a:r>
            <a:endParaRPr lang="en-US" sz="1650" baseline="30000"/>
          </a:p>
        </p:txBody>
      </p:sp>
    </p:spTree>
    <p:extLst>
      <p:ext uri="{BB962C8B-B14F-4D97-AF65-F5344CB8AC3E}">
        <p14:creationId xmlns:p14="http://schemas.microsoft.com/office/powerpoint/2010/main" val="104505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3AF2-1FB4-12C4-6407-C8BDD5145B11}"/>
              </a:ext>
            </a:extLst>
          </p:cNvPr>
          <p:cNvSpPr>
            <a:spLocks noGrp="1"/>
          </p:cNvSpPr>
          <p:nvPr>
            <p:ph type="title"/>
          </p:nvPr>
        </p:nvSpPr>
        <p:spPr/>
        <p:txBody>
          <a:bodyPr/>
          <a:lstStyle/>
          <a:p>
            <a:r>
              <a:rPr lang="en-US"/>
              <a:t>Support flexible and agile services</a:t>
            </a:r>
          </a:p>
        </p:txBody>
      </p:sp>
      <p:sp>
        <p:nvSpPr>
          <p:cNvPr id="3" name="Content Placeholder 2">
            <a:extLst>
              <a:ext uri="{FF2B5EF4-FFF2-40B4-BE49-F238E27FC236}">
                <a16:creationId xmlns:a16="http://schemas.microsoft.com/office/drawing/2014/main" id="{650FCCE8-1C5F-2C12-943F-7227D5A02F13}"/>
              </a:ext>
            </a:extLst>
          </p:cNvPr>
          <p:cNvSpPr>
            <a:spLocks noGrp="1"/>
          </p:cNvSpPr>
          <p:nvPr>
            <p:ph idx="1"/>
          </p:nvPr>
        </p:nvSpPr>
        <p:spPr/>
        <p:txBody>
          <a:bodyPr vert="horz" lIns="91440" tIns="45720" rIns="91440" bIns="45720" rtlCol="0" anchor="t">
            <a:noAutofit/>
          </a:bodyPr>
          <a:lstStyle/>
          <a:p>
            <a:pPr marL="557530" lvl="1">
              <a:buClr>
                <a:schemeClr val="accent1"/>
              </a:buClr>
              <a:buFont typeface="Wingdings" panose="05000000000000000000" pitchFamily="2" charset="2"/>
              <a:buChar char="Ø"/>
            </a:pPr>
            <a:r>
              <a:rPr lang="en-US" dirty="0"/>
              <a:t>AOM </a:t>
            </a:r>
          </a:p>
          <a:p>
            <a:pPr lvl="2"/>
            <a:r>
              <a:rPr lang="en-US" dirty="0"/>
              <a:t>Rapid services, “no wrong door,” and working with Medi-Cal eligible but not (yet) enrolled clients via 60-day grace period</a:t>
            </a:r>
            <a:endParaRPr lang="en-US" dirty="0">
              <a:ea typeface="Calibri"/>
              <a:cs typeface="Calibri"/>
            </a:endParaRPr>
          </a:p>
          <a:p>
            <a:pPr marL="557530" lvl="1">
              <a:buClr>
                <a:schemeClr val="accent1"/>
              </a:buClr>
              <a:buFont typeface="Wingdings" panose="05000000000000000000" pitchFamily="2" charset="2"/>
              <a:buChar char="Ø"/>
            </a:pPr>
            <a:r>
              <a:rPr lang="en-US" dirty="0"/>
              <a:t>MCC </a:t>
            </a:r>
            <a:endParaRPr lang="en-US" dirty="0">
              <a:ea typeface="Calibri"/>
              <a:cs typeface="Calibri"/>
            </a:endParaRPr>
          </a:p>
          <a:p>
            <a:pPr lvl="2"/>
            <a:r>
              <a:rPr lang="en-US" dirty="0"/>
              <a:t>Updated (shorter) assessment, fewer required reassessments, and guidelines that highlight best practices</a:t>
            </a:r>
            <a:endParaRPr lang="en-US" dirty="0">
              <a:ea typeface="Calibri"/>
              <a:cs typeface="Calibri"/>
            </a:endParaRPr>
          </a:p>
          <a:p>
            <a:pPr marL="557530" lvl="1">
              <a:buClr>
                <a:schemeClr val="accent1"/>
              </a:buClr>
              <a:buFont typeface="Wingdings" panose="05000000000000000000" pitchFamily="2" charset="2"/>
              <a:buChar char="Ø"/>
            </a:pPr>
            <a:r>
              <a:rPr lang="en-US" dirty="0"/>
              <a:t>Patient Support Services (PSS) </a:t>
            </a:r>
            <a:endParaRPr lang="en-US" dirty="0">
              <a:ea typeface="Calibri"/>
              <a:cs typeface="Calibri"/>
            </a:endParaRPr>
          </a:p>
          <a:p>
            <a:pPr lvl="2"/>
            <a:r>
              <a:rPr lang="en-US" dirty="0"/>
              <a:t>Customizable programs and staffing configurations</a:t>
            </a:r>
            <a:endParaRPr lang="en-US" dirty="0">
              <a:ea typeface="Calibri"/>
              <a:cs typeface="Calibri"/>
            </a:endParaRPr>
          </a:p>
          <a:p>
            <a:pPr lvl="2"/>
            <a:r>
              <a:rPr lang="en-US" dirty="0"/>
              <a:t>Enhanced LAI implementation</a:t>
            </a:r>
            <a:endParaRPr lang="en-US" dirty="0">
              <a:ea typeface="Calibri"/>
              <a:cs typeface="Calibri"/>
            </a:endParaRPr>
          </a:p>
          <a:p>
            <a:pPr lvl="2"/>
            <a:r>
              <a:rPr lang="en-US" dirty="0"/>
              <a:t>More psychosocial, substance use disorder (SUD), and housing support</a:t>
            </a:r>
            <a:endParaRPr lang="en-US" dirty="0">
              <a:ea typeface="Calibri"/>
              <a:cs typeface="Calibri"/>
            </a:endParaRPr>
          </a:p>
          <a:p>
            <a:pPr lvl="2"/>
            <a:r>
              <a:rPr lang="en-US" dirty="0"/>
              <a:t>Retention Outreach Specialist (ROS) moved to allow for broader outreach</a:t>
            </a:r>
            <a:endParaRPr lang="en-US" dirty="0">
              <a:ea typeface="Calibri"/>
              <a:cs typeface="Calibri"/>
            </a:endParaRPr>
          </a:p>
          <a:p>
            <a:pPr lvl="2">
              <a:buFont typeface="Wingdings" panose="05000000000000000000" pitchFamily="2" charset="2"/>
              <a:buChar char="Ø"/>
            </a:pPr>
            <a:endParaRPr lang="en-US" dirty="0"/>
          </a:p>
          <a:p>
            <a:pPr marL="557530" lvl="1"/>
            <a:endParaRPr lang="en-US" dirty="0">
              <a:ea typeface="Calibri"/>
              <a:cs typeface="Calibri"/>
            </a:endParaRPr>
          </a:p>
          <a:p>
            <a:pPr marL="0" indent="0">
              <a:buNone/>
            </a:pPr>
            <a:endParaRPr lang="en-US" dirty="0"/>
          </a:p>
        </p:txBody>
      </p:sp>
      <p:sp>
        <p:nvSpPr>
          <p:cNvPr id="5" name="Slide Number Placeholder 4">
            <a:extLst>
              <a:ext uri="{FF2B5EF4-FFF2-40B4-BE49-F238E27FC236}">
                <a16:creationId xmlns:a16="http://schemas.microsoft.com/office/drawing/2014/main" id="{E6F65381-7935-1333-E7AD-92ED534D9A4C}"/>
              </a:ext>
            </a:extLst>
          </p:cNvPr>
          <p:cNvSpPr>
            <a:spLocks noGrp="1"/>
          </p:cNvSpPr>
          <p:nvPr>
            <p:ph type="sldNum" sz="quarter" idx="12"/>
          </p:nvPr>
        </p:nvSpPr>
        <p:spPr/>
        <p:txBody>
          <a:bodyPr/>
          <a:lstStyle/>
          <a:p>
            <a:fld id="{C3111FA1-5AF9-0647-B31D-D6250D4530A3}" type="slidenum">
              <a:rPr lang="en-US" smtClean="0"/>
              <a:t>18</a:t>
            </a:fld>
            <a:endParaRPr lang="en-US"/>
          </a:p>
        </p:txBody>
      </p:sp>
    </p:spTree>
    <p:extLst>
      <p:ext uri="{BB962C8B-B14F-4D97-AF65-F5344CB8AC3E}">
        <p14:creationId xmlns:p14="http://schemas.microsoft.com/office/powerpoint/2010/main" val="17575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Introductions</a:t>
            </a:r>
          </a:p>
        </p:txBody>
      </p:sp>
      <p:sp>
        <p:nvSpPr>
          <p:cNvPr id="3" name="Content Placeholder 2"/>
          <p:cNvSpPr>
            <a:spLocks noGrp="1"/>
          </p:cNvSpPr>
          <p:nvPr>
            <p:ph idx="1"/>
          </p:nvPr>
        </p:nvSpPr>
        <p:spPr>
          <a:xfrm>
            <a:off x="457200" y="1527243"/>
            <a:ext cx="8229600" cy="4263957"/>
          </a:xfrm>
          <a:solidFill>
            <a:schemeClr val="bg2"/>
          </a:solidFill>
        </p:spPr>
        <p:txBody>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CORE HIV MEDICAL SERVICES FOR PERSONS LIVING WITH HIV RFP No. 2024-008 Proposer’s Conference</a:t>
            </a:r>
          </a:p>
          <a:p>
            <a:pPr marL="0" indent="0">
              <a:buNone/>
            </a:pPr>
            <a:endParaRPr lang="en-US" sz="1800" b="1" dirty="0"/>
          </a:p>
          <a:p>
            <a:pPr marL="0" indent="0">
              <a:spcBef>
                <a:spcPts val="0"/>
              </a:spcBef>
              <a:buNone/>
            </a:pPr>
            <a:r>
              <a:rPr lang="en-US" sz="1800" b="1" dirty="0">
                <a:solidFill>
                  <a:schemeClr val="tx2">
                    <a:lumMod val="60000"/>
                    <a:lumOff val="40000"/>
                  </a:schemeClr>
                </a:solidFill>
              </a:rPr>
              <a:t>Mandy Leung, Contract Analyst</a:t>
            </a:r>
          </a:p>
          <a:p>
            <a:pPr marL="0" indent="0">
              <a:spcBef>
                <a:spcPts val="0"/>
              </a:spcBef>
              <a:buNone/>
            </a:pPr>
            <a:r>
              <a:rPr lang="en-US" sz="1800" b="1" dirty="0">
                <a:solidFill>
                  <a:schemeClr val="tx2">
                    <a:lumMod val="60000"/>
                    <a:lumOff val="40000"/>
                  </a:schemeClr>
                </a:solidFill>
              </a:rPr>
              <a:t>Division of Contracts and Grants</a:t>
            </a:r>
          </a:p>
          <a:p>
            <a:pPr marL="0" indent="0">
              <a:spcBef>
                <a:spcPts val="0"/>
              </a:spcBef>
              <a:buNone/>
            </a:pPr>
            <a:r>
              <a:rPr lang="en-US" sz="1800" b="1" dirty="0">
                <a:solidFill>
                  <a:schemeClr val="tx2">
                    <a:lumMod val="60000"/>
                    <a:lumOff val="40000"/>
                  </a:schemeClr>
                </a:solidFill>
              </a:rPr>
              <a:t>County of Los Angeles Department of Public Health</a:t>
            </a:r>
          </a:p>
          <a:p>
            <a:pPr marL="0" indent="0">
              <a:buNone/>
            </a:pPr>
            <a:endParaRPr lang="en-US" sz="1800" dirty="0"/>
          </a:p>
        </p:txBody>
      </p:sp>
      <p:sp>
        <p:nvSpPr>
          <p:cNvPr id="5" name="Slide Number Placeholder 4"/>
          <p:cNvSpPr>
            <a:spLocks noGrp="1"/>
          </p:cNvSpPr>
          <p:nvPr>
            <p:ph type="sldNum" sz="quarter" idx="12"/>
          </p:nvPr>
        </p:nvSpPr>
        <p:spPr/>
        <p:txBody>
          <a:bodyPr/>
          <a:lstStyle/>
          <a:p>
            <a:fld id="{C3111FA1-5AF9-0647-B31D-D6250D4530A3}" type="slidenum">
              <a:rPr lang="en-US" smtClean="0"/>
              <a:t>1</a:t>
            </a:fld>
            <a:endParaRPr lang="en-US" dirty="0"/>
          </a:p>
        </p:txBody>
      </p:sp>
      <p:pic>
        <p:nvPicPr>
          <p:cNvPr id="7" name="Picture 4" descr="Image result for welcome to meeting">
            <a:extLst>
              <a:ext uri="{FF2B5EF4-FFF2-40B4-BE49-F238E27FC236}">
                <a16:creationId xmlns:a16="http://schemas.microsoft.com/office/drawing/2014/main" id="{B2484A6B-CBCA-49FE-909F-6E9F42C6B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259" y="1527243"/>
            <a:ext cx="5233481" cy="206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4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606553"/>
            <a:ext cx="8140700" cy="395604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endParaRPr lang="en-US">
              <a:solidFill>
                <a:schemeClr val="bg1"/>
              </a:solidFill>
              <a:latin typeface="Calibri" pitchFamily="34" charset="0"/>
              <a:cs typeface="Calibri" pitchFamily="34" charset="0"/>
            </a:endParaRPr>
          </a:p>
        </p:txBody>
      </p:sp>
      <p:sp>
        <p:nvSpPr>
          <p:cNvPr id="7" name="Title 6"/>
          <p:cNvSpPr>
            <a:spLocks noGrp="1"/>
          </p:cNvSpPr>
          <p:nvPr>
            <p:ph type="title"/>
          </p:nvPr>
        </p:nvSpPr>
        <p:spPr/>
        <p:txBody>
          <a:bodyPr/>
          <a:lstStyle/>
          <a:p>
            <a:r>
              <a:rPr lang="en-US"/>
              <a:t>Overview of Services </a:t>
            </a:r>
          </a:p>
        </p:txBody>
      </p:sp>
      <p:sp>
        <p:nvSpPr>
          <p:cNvPr id="10" name="Content Placeholder 9"/>
          <p:cNvSpPr>
            <a:spLocks noGrp="1"/>
          </p:cNvSpPr>
          <p:nvPr>
            <p:ph idx="1"/>
          </p:nvPr>
        </p:nvSpPr>
        <p:spPr>
          <a:xfrm>
            <a:off x="457200" y="1600201"/>
            <a:ext cx="8229600" cy="3417569"/>
          </a:xfrm>
        </p:spPr>
        <p:txBody>
          <a:bodyPr anchor="ctr"/>
          <a:lstStyle/>
          <a:p>
            <a:pPr marL="0" indent="0" algn="just">
              <a:buNone/>
            </a:pPr>
            <a:r>
              <a:rPr lang="en-US" sz="1400" dirty="0"/>
              <a:t>	</a:t>
            </a:r>
          </a:p>
          <a:p>
            <a:pPr marL="0" indent="0" algn="just">
              <a:buNone/>
            </a:pPr>
            <a:endParaRPr lang="en-US" sz="1400" dirty="0"/>
          </a:p>
          <a:p>
            <a:pPr marL="0" indent="0" algn="just">
              <a:buNone/>
            </a:pPr>
            <a:r>
              <a:rPr lang="en-US" b="1" dirty="0">
                <a:solidFill>
                  <a:schemeClr val="accent1"/>
                </a:solidFill>
              </a:rPr>
              <a:t>	Paulina Zamudio, MPA</a:t>
            </a:r>
          </a:p>
          <a:p>
            <a:pPr marL="0" indent="0" algn="just">
              <a:buNone/>
            </a:pPr>
            <a:r>
              <a:rPr lang="en-US" b="1" dirty="0">
                <a:solidFill>
                  <a:schemeClr val="accent1"/>
                </a:solidFill>
              </a:rPr>
              <a:t>       Chief</a:t>
            </a:r>
          </a:p>
          <a:p>
            <a:pPr marL="0" indent="0" algn="just">
              <a:buNone/>
            </a:pPr>
            <a:r>
              <a:rPr lang="en-US" b="1" dirty="0">
                <a:solidFill>
                  <a:schemeClr val="accent1"/>
                </a:solidFill>
              </a:rPr>
              <a:t>	Contracted Community Services </a:t>
            </a:r>
          </a:p>
          <a:p>
            <a:pPr marL="0" indent="0" algn="just">
              <a:buNone/>
            </a:pPr>
            <a:r>
              <a:rPr lang="en-US" b="1" dirty="0">
                <a:solidFill>
                  <a:schemeClr val="accent1"/>
                </a:solidFill>
              </a:rPr>
              <a:t>	Division of HIV and STD Programs (DHSP)</a:t>
            </a:r>
          </a:p>
          <a:p>
            <a:pPr marL="0" indent="0" algn="just">
              <a:buNone/>
            </a:pPr>
            <a:r>
              <a:rPr lang="en-US" b="1" dirty="0">
                <a:solidFill>
                  <a:schemeClr val="accent1"/>
                </a:solidFill>
              </a:rPr>
              <a:t>	County of Los Angeles Department of Public Health</a:t>
            </a:r>
          </a:p>
          <a:p>
            <a:pPr marL="0" indent="0" algn="just">
              <a:buNone/>
            </a:pPr>
            <a:endParaRPr lang="en-US" sz="2000" dirty="0">
              <a:solidFill>
                <a:schemeClr val="accent1"/>
              </a:solidFill>
            </a:endParaRPr>
          </a:p>
          <a:p>
            <a:pPr marL="0" indent="0" algn="just">
              <a:buNone/>
            </a:pPr>
            <a:r>
              <a:rPr lang="en-US" sz="2000" dirty="0">
                <a:solidFill>
                  <a:srgbClr val="FF0000"/>
                </a:solidFill>
              </a:rPr>
              <a:t>	</a:t>
            </a:r>
            <a:endParaRPr lang="en-US" sz="1400" dirty="0"/>
          </a:p>
          <a:p>
            <a:pPr marL="301752" lvl="1" indent="0" algn="just">
              <a:buNone/>
            </a:pPr>
            <a:endParaRPr lang="en-US" sz="1800" dirty="0"/>
          </a:p>
        </p:txBody>
      </p:sp>
      <p:sp>
        <p:nvSpPr>
          <p:cNvPr id="4" name="Slide Number Placeholder 3"/>
          <p:cNvSpPr>
            <a:spLocks noGrp="1"/>
          </p:cNvSpPr>
          <p:nvPr>
            <p:ph type="sldNum" sz="quarter" idx="12"/>
          </p:nvPr>
        </p:nvSpPr>
        <p:spPr/>
        <p:txBody>
          <a:bodyPr/>
          <a:lstStyle/>
          <a:p>
            <a:fld id="{C3111FA1-5AF9-0647-B31D-D6250D4530A3}" type="slidenum">
              <a:rPr lang="en-US" smtClean="0"/>
              <a:t>19</a:t>
            </a:fld>
            <a:endParaRPr lang="en-US"/>
          </a:p>
        </p:txBody>
      </p:sp>
    </p:spTree>
    <p:extLst>
      <p:ext uri="{BB962C8B-B14F-4D97-AF65-F5344CB8AC3E}">
        <p14:creationId xmlns:p14="http://schemas.microsoft.com/office/powerpoint/2010/main" val="313776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br>
              <a:rPr lang="en-US"/>
            </a:br>
            <a:r>
              <a:rPr lang="en-US"/>
              <a:t>Brief Overview of Services</a:t>
            </a:r>
            <a:br>
              <a:rPr lang="en-US"/>
            </a:br>
            <a:endParaRPr lang="en-US"/>
          </a:p>
        </p:txBody>
      </p:sp>
      <p:sp>
        <p:nvSpPr>
          <p:cNvPr id="10" name="Content Placeholder 9"/>
          <p:cNvSpPr>
            <a:spLocks noGrp="1"/>
          </p:cNvSpPr>
          <p:nvPr>
            <p:ph idx="1"/>
          </p:nvPr>
        </p:nvSpPr>
        <p:spPr>
          <a:xfrm>
            <a:off x="457200" y="1600201"/>
            <a:ext cx="8229600" cy="3417569"/>
          </a:xfrm>
        </p:spPr>
        <p:txBody>
          <a:bodyPr anchor="ctr"/>
          <a:lstStyle/>
          <a:p>
            <a:pPr marL="0" indent="0" algn="just">
              <a:buNone/>
            </a:pPr>
            <a:r>
              <a:rPr lang="en-US" sz="1400"/>
              <a:t>	</a:t>
            </a:r>
          </a:p>
          <a:p>
            <a:pPr marL="0" indent="0" algn="just">
              <a:buNone/>
            </a:pPr>
            <a:endParaRPr lang="en-US" sz="1400"/>
          </a:p>
          <a:p>
            <a:pPr marL="0" indent="0" algn="just">
              <a:buNone/>
            </a:pPr>
            <a:r>
              <a:rPr lang="en-US" sz="2000">
                <a:solidFill>
                  <a:srgbClr val="FF0000"/>
                </a:solidFill>
              </a:rPr>
              <a:t>	</a:t>
            </a:r>
            <a:endParaRPr lang="en-US" sz="1400"/>
          </a:p>
          <a:p>
            <a:pPr marL="301752" lvl="1" indent="0" algn="just">
              <a:buNone/>
            </a:pPr>
            <a:endParaRPr lang="en-US" sz="1800"/>
          </a:p>
        </p:txBody>
      </p:sp>
      <p:sp>
        <p:nvSpPr>
          <p:cNvPr id="4" name="Slide Number Placeholder 3"/>
          <p:cNvSpPr>
            <a:spLocks noGrp="1"/>
          </p:cNvSpPr>
          <p:nvPr>
            <p:ph type="sldNum" sz="quarter" idx="12"/>
          </p:nvPr>
        </p:nvSpPr>
        <p:spPr/>
        <p:txBody>
          <a:bodyPr/>
          <a:lstStyle/>
          <a:p>
            <a:fld id="{C3111FA1-5AF9-0647-B31D-D6250D4530A3}" type="slidenum">
              <a:rPr lang="en-US" smtClean="0"/>
              <a:t>20</a:t>
            </a:fld>
            <a:endParaRPr lang="en-US"/>
          </a:p>
        </p:txBody>
      </p:sp>
      <p:sp>
        <p:nvSpPr>
          <p:cNvPr id="3" name="TextBox 2">
            <a:extLst>
              <a:ext uri="{FF2B5EF4-FFF2-40B4-BE49-F238E27FC236}">
                <a16:creationId xmlns:a16="http://schemas.microsoft.com/office/drawing/2014/main" id="{BE8317AB-ABD3-AAC2-0F52-F3474FBC448E}"/>
              </a:ext>
            </a:extLst>
          </p:cNvPr>
          <p:cNvSpPr txBox="1"/>
          <p:nvPr/>
        </p:nvSpPr>
        <p:spPr>
          <a:xfrm>
            <a:off x="457200" y="1923990"/>
            <a:ext cx="7460673" cy="1569660"/>
          </a:xfrm>
          <a:prstGeom prst="rect">
            <a:avLst/>
          </a:prstGeom>
          <a:noFill/>
        </p:spPr>
        <p:txBody>
          <a:bodyPr wrap="square">
            <a:spAutoFit/>
          </a:bodyPr>
          <a:lstStyle/>
          <a:p>
            <a:pPr marL="457200" indent="-457200">
              <a:buClr>
                <a:srgbClr val="4F81BD"/>
              </a:buClr>
              <a:buFont typeface="Wingdings" panose="05000000000000000000" pitchFamily="2" charset="2"/>
              <a:buChar char="Ø"/>
            </a:pPr>
            <a:r>
              <a:rPr lang="en-US" sz="3200" dirty="0"/>
              <a:t>Ambulatory Outpatient Medical Services</a:t>
            </a:r>
          </a:p>
          <a:p>
            <a:pPr marL="457200" indent="-457200">
              <a:buClr>
                <a:srgbClr val="4F81BD"/>
              </a:buClr>
              <a:buFont typeface="Wingdings" panose="05000000000000000000" pitchFamily="2" charset="2"/>
              <a:buChar char="Ø"/>
            </a:pPr>
            <a:r>
              <a:rPr lang="en-US" sz="3200" dirty="0"/>
              <a:t>Medical Care Coordination Services</a:t>
            </a:r>
          </a:p>
          <a:p>
            <a:pPr marL="457200" indent="-457200">
              <a:buClr>
                <a:schemeClr val="accent1"/>
              </a:buClr>
              <a:buFont typeface="Wingdings" panose="05000000000000000000" pitchFamily="2" charset="2"/>
              <a:buChar char="Ø"/>
            </a:pPr>
            <a:r>
              <a:rPr lang="en-US" sz="3200" dirty="0"/>
              <a:t>Patient Support Services</a:t>
            </a:r>
          </a:p>
        </p:txBody>
      </p:sp>
      <p:pic>
        <p:nvPicPr>
          <p:cNvPr id="1032" name="Picture 8">
            <a:extLst>
              <a:ext uri="{FF2B5EF4-FFF2-40B4-BE49-F238E27FC236}">
                <a16:creationId xmlns:a16="http://schemas.microsoft.com/office/drawing/2014/main" id="{077C0980-8BB5-1ED1-805E-31C29EDE3C39}"/>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893618" y="3607588"/>
            <a:ext cx="6905142" cy="2172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784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Ambulatory Outpatient Medical (AOM) Services</a:t>
            </a:r>
          </a:p>
        </p:txBody>
      </p:sp>
      <p:sp>
        <p:nvSpPr>
          <p:cNvPr id="10" name="Content Placeholder 9"/>
          <p:cNvSpPr>
            <a:spLocks noGrp="1"/>
          </p:cNvSpPr>
          <p:nvPr>
            <p:ph idx="1"/>
          </p:nvPr>
        </p:nvSpPr>
        <p:spPr>
          <a:xfrm>
            <a:off x="457200" y="1600201"/>
            <a:ext cx="8001000" cy="4265577"/>
          </a:xfrm>
        </p:spPr>
        <p:txBody>
          <a:bodyPr/>
          <a:lstStyle/>
          <a:p>
            <a:pPr marL="0" indent="0" algn="just">
              <a:buNone/>
            </a:pPr>
            <a:endParaRPr lang="en-US" sz="1400" dirty="0"/>
          </a:p>
          <a:p>
            <a:pPr algn="just"/>
            <a:r>
              <a:rPr lang="en-US" sz="2000" dirty="0"/>
              <a:t>AOM Services provide evidence-based preventive, diagnostic, and therapeutic HIV medical services through outpatient medical visits by licensed health care professionals to Ryan White Program (RWP) eligible HIV-positive clients. </a:t>
            </a:r>
          </a:p>
          <a:p>
            <a:pPr algn="just"/>
            <a:endParaRPr lang="en-US" sz="2000" dirty="0"/>
          </a:p>
          <a:p>
            <a:pPr algn="just"/>
            <a:r>
              <a:rPr lang="en-US" sz="2000" dirty="0"/>
              <a:t>AOM Services are expected to interrupt or delay the progression of HIV disease; promote timely access to care; prevent and treat opportunistic infections; promote optimal health and quality of life; and reduce further HIV transmission by providing clients the education and support for appropriate risk reduction strategies.</a:t>
            </a:r>
          </a:p>
          <a:p>
            <a:pPr marL="0" indent="0" algn="just">
              <a:buNone/>
            </a:pPr>
            <a:endParaRPr lang="en-US" sz="1400" dirty="0"/>
          </a:p>
          <a:p>
            <a:pPr marL="0" indent="0" algn="just">
              <a:buNone/>
            </a:pPr>
            <a:endParaRPr lang="en-US" sz="1400" dirty="0"/>
          </a:p>
        </p:txBody>
      </p:sp>
      <p:sp>
        <p:nvSpPr>
          <p:cNvPr id="4" name="Slide Number Placeholder 3"/>
          <p:cNvSpPr>
            <a:spLocks noGrp="1"/>
          </p:cNvSpPr>
          <p:nvPr>
            <p:ph type="sldNum" sz="quarter" idx="12"/>
          </p:nvPr>
        </p:nvSpPr>
        <p:spPr/>
        <p:txBody>
          <a:bodyPr/>
          <a:lstStyle/>
          <a:p>
            <a:fld id="{C3111FA1-5AF9-0647-B31D-D6250D4530A3}" type="slidenum">
              <a:rPr lang="en-US" smtClean="0"/>
              <a:t>21</a:t>
            </a:fld>
            <a:endParaRPr lang="en-US"/>
          </a:p>
        </p:txBody>
      </p:sp>
    </p:spTree>
    <p:extLst>
      <p:ext uri="{BB962C8B-B14F-4D97-AF65-F5344CB8AC3E}">
        <p14:creationId xmlns:p14="http://schemas.microsoft.com/office/powerpoint/2010/main" val="1020071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39F9-02F5-4C5C-AA85-3A3DC5988B54}"/>
              </a:ext>
            </a:extLst>
          </p:cNvPr>
          <p:cNvSpPr>
            <a:spLocks noGrp="1"/>
          </p:cNvSpPr>
          <p:nvPr>
            <p:ph type="title"/>
          </p:nvPr>
        </p:nvSpPr>
        <p:spPr/>
        <p:txBody>
          <a:bodyPr/>
          <a:lstStyle/>
          <a:p>
            <a:r>
              <a:rPr lang="en-US"/>
              <a:t>AOM Fee-For-Service Rates</a:t>
            </a:r>
          </a:p>
        </p:txBody>
      </p:sp>
      <p:sp>
        <p:nvSpPr>
          <p:cNvPr id="3" name="Content Placeholder 2">
            <a:extLst>
              <a:ext uri="{FF2B5EF4-FFF2-40B4-BE49-F238E27FC236}">
                <a16:creationId xmlns:a16="http://schemas.microsoft.com/office/drawing/2014/main" id="{8087B568-F728-442E-ADD5-40D2F2F98F2D}"/>
              </a:ext>
            </a:extLst>
          </p:cNvPr>
          <p:cNvSpPr>
            <a:spLocks noGrp="1"/>
          </p:cNvSpPr>
          <p:nvPr>
            <p:ph idx="1"/>
          </p:nvPr>
        </p:nvSpPr>
        <p:spPr>
          <a:xfrm>
            <a:off x="457200" y="1600201"/>
            <a:ext cx="8229600" cy="4756149"/>
          </a:xfrm>
        </p:spPr>
        <p:txBody>
          <a:bodyPr/>
          <a:lstStyle/>
          <a:p>
            <a:pPr lvl="1" algn="just">
              <a:buClr>
                <a:schemeClr val="accent1"/>
              </a:buClr>
              <a:buFont typeface="Wingdings" panose="05000000000000000000" pitchFamily="2" charset="2"/>
              <a:buChar char="Ø"/>
            </a:pPr>
            <a:r>
              <a:rPr lang="en-US" dirty="0"/>
              <a:t>The Fee-For-Service rates have been updated:</a:t>
            </a:r>
          </a:p>
          <a:p>
            <a:pPr lvl="2" algn="just">
              <a:buFont typeface="Arial" panose="020B0604020202020204" pitchFamily="34" charset="0"/>
              <a:buChar char="•"/>
            </a:pPr>
            <a:r>
              <a:rPr lang="en-US" sz="2400" dirty="0"/>
              <a:t>The standard daily rate is increased to $600 per visit.</a:t>
            </a:r>
          </a:p>
          <a:p>
            <a:pPr marL="914400" lvl="2" indent="0" algn="just">
              <a:buNone/>
            </a:pPr>
            <a:endParaRPr lang="en-US" sz="2400" dirty="0"/>
          </a:p>
          <a:p>
            <a:pPr lvl="2" algn="just">
              <a:buFont typeface="Arial" panose="020B0604020202020204" pitchFamily="34" charset="0"/>
              <a:buChar char="•"/>
            </a:pPr>
            <a:r>
              <a:rPr lang="en-US" sz="2400" dirty="0"/>
              <a:t>Additional Rate: $800 per visit when clients are seen during evening (after 5.p.m. Monday-Friday), or anytime on Saturday or Sunday.</a:t>
            </a:r>
          </a:p>
          <a:p>
            <a:pPr lvl="2" algn="just">
              <a:buFont typeface="Arial" panose="020B0604020202020204" pitchFamily="34" charset="0"/>
              <a:buChar char="•"/>
            </a:pPr>
            <a:endParaRPr lang="en-US" sz="2400" dirty="0"/>
          </a:p>
          <a:p>
            <a:pPr lvl="2" algn="just">
              <a:buFont typeface="Arial" panose="020B0604020202020204" pitchFamily="34" charset="0"/>
              <a:buChar char="•"/>
            </a:pPr>
            <a:r>
              <a:rPr lang="en-US" sz="2400" dirty="0"/>
              <a:t>All clients must be screened for MediCal enrollment. For clients not enrolled, clinic staff must assist and/or connect the client to a Benefits Specialist to apply for this benefit.</a:t>
            </a:r>
          </a:p>
          <a:p>
            <a:pPr marL="0" indent="0">
              <a:buNone/>
            </a:pPr>
            <a:endParaRPr lang="en-US" dirty="0"/>
          </a:p>
        </p:txBody>
      </p:sp>
      <p:sp>
        <p:nvSpPr>
          <p:cNvPr id="5" name="Slide Number Placeholder 4">
            <a:extLst>
              <a:ext uri="{FF2B5EF4-FFF2-40B4-BE49-F238E27FC236}">
                <a16:creationId xmlns:a16="http://schemas.microsoft.com/office/drawing/2014/main" id="{8B998B0B-F3EA-41B9-93DC-CA30DFAF2977}"/>
              </a:ext>
            </a:extLst>
          </p:cNvPr>
          <p:cNvSpPr>
            <a:spLocks noGrp="1"/>
          </p:cNvSpPr>
          <p:nvPr>
            <p:ph type="sldNum" sz="quarter" idx="12"/>
          </p:nvPr>
        </p:nvSpPr>
        <p:spPr/>
        <p:txBody>
          <a:bodyPr/>
          <a:lstStyle/>
          <a:p>
            <a:fld id="{C3111FA1-5AF9-0647-B31D-D6250D4530A3}" type="slidenum">
              <a:rPr lang="en-US" smtClean="0"/>
              <a:t>22</a:t>
            </a:fld>
            <a:endParaRPr lang="en-US"/>
          </a:p>
        </p:txBody>
      </p:sp>
    </p:spTree>
    <p:extLst>
      <p:ext uri="{BB962C8B-B14F-4D97-AF65-F5344CB8AC3E}">
        <p14:creationId xmlns:p14="http://schemas.microsoft.com/office/powerpoint/2010/main" val="928069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8526-AB75-4CB9-A824-7763F20EDCB6}"/>
              </a:ext>
            </a:extLst>
          </p:cNvPr>
          <p:cNvSpPr>
            <a:spLocks noGrp="1"/>
          </p:cNvSpPr>
          <p:nvPr>
            <p:ph type="title"/>
          </p:nvPr>
        </p:nvSpPr>
        <p:spPr>
          <a:xfrm>
            <a:off x="457200" y="970955"/>
            <a:ext cx="8229600" cy="634985"/>
          </a:xfrm>
        </p:spPr>
        <p:txBody>
          <a:bodyPr/>
          <a:lstStyle/>
          <a:p>
            <a:r>
              <a:rPr lang="en-US" dirty="0"/>
              <a:t>Medical Care Coordination (MCC) Services</a:t>
            </a:r>
            <a:br>
              <a:rPr lang="en-US" dirty="0"/>
            </a:br>
            <a:endParaRPr lang="en-US" dirty="0"/>
          </a:p>
        </p:txBody>
      </p:sp>
      <p:sp>
        <p:nvSpPr>
          <p:cNvPr id="3" name="Content Placeholder 2">
            <a:extLst>
              <a:ext uri="{FF2B5EF4-FFF2-40B4-BE49-F238E27FC236}">
                <a16:creationId xmlns:a16="http://schemas.microsoft.com/office/drawing/2014/main" id="{98E12513-4C41-44B9-A1CD-33E474965ABE}"/>
              </a:ext>
            </a:extLst>
          </p:cNvPr>
          <p:cNvSpPr>
            <a:spLocks noGrp="1"/>
          </p:cNvSpPr>
          <p:nvPr>
            <p:ph idx="1"/>
          </p:nvPr>
        </p:nvSpPr>
        <p:spPr>
          <a:xfrm>
            <a:off x="457200" y="1562184"/>
            <a:ext cx="8229600" cy="4537946"/>
          </a:xfrm>
        </p:spPr>
        <p:txBody>
          <a:bodyPr vert="horz" lIns="91440" tIns="45720" rIns="91440" bIns="45720" rtlCol="0" anchor="t">
            <a:noAutofit/>
          </a:bodyPr>
          <a:lstStyle/>
          <a:p>
            <a:pPr algn="just"/>
            <a:r>
              <a:rPr lang="en-US" sz="2000" dirty="0"/>
              <a:t>MCC Services provide interventions via a multi-disciplinary team approach to facilitate behavioral interventions, conduct outreach, and coordinate support services to promote improved health outcomes for PLWH. </a:t>
            </a:r>
            <a:endParaRPr lang="en-US" dirty="0"/>
          </a:p>
          <a:p>
            <a:pPr algn="just"/>
            <a:endParaRPr lang="en-US" sz="2000" dirty="0"/>
          </a:p>
          <a:p>
            <a:pPr algn="just"/>
            <a:r>
              <a:rPr lang="en-US" sz="2000" dirty="0"/>
              <a:t>MCC team members deliver trauma-informed, client-centered activities, that focus on addressing social determinants of health, engagement, and retention in care, adherence to antiretroviral therapy (ART), and coordination and integration of all services along the continuum of care for RWP eligible clients with the aim of improving an individual’s health functioning and overall well-being.</a:t>
            </a:r>
            <a:endParaRPr lang="en-US" sz="2000" dirty="0">
              <a:ea typeface="Calibri"/>
              <a:cs typeface="Calibri"/>
            </a:endParaRPr>
          </a:p>
          <a:p>
            <a:pPr algn="just"/>
            <a:endParaRPr lang="en-US" sz="2000" dirty="0"/>
          </a:p>
          <a:p>
            <a:pPr algn="just"/>
            <a:r>
              <a:rPr lang="en-US" sz="2000" dirty="0"/>
              <a:t>MCC is a Cost Reimbursement Service.</a:t>
            </a:r>
            <a:endParaRPr lang="en-US" sz="2000" dirty="0">
              <a:ea typeface="Calibri"/>
              <a:cs typeface="Calibri"/>
            </a:endParaRPr>
          </a:p>
        </p:txBody>
      </p:sp>
      <p:sp>
        <p:nvSpPr>
          <p:cNvPr id="5" name="Slide Number Placeholder 4">
            <a:extLst>
              <a:ext uri="{FF2B5EF4-FFF2-40B4-BE49-F238E27FC236}">
                <a16:creationId xmlns:a16="http://schemas.microsoft.com/office/drawing/2014/main" id="{26D2FC42-116E-4B09-A09C-009E7F9EADEF}"/>
              </a:ext>
            </a:extLst>
          </p:cNvPr>
          <p:cNvSpPr>
            <a:spLocks noGrp="1"/>
          </p:cNvSpPr>
          <p:nvPr>
            <p:ph type="sldNum" sz="quarter" idx="12"/>
          </p:nvPr>
        </p:nvSpPr>
        <p:spPr/>
        <p:txBody>
          <a:bodyPr/>
          <a:lstStyle/>
          <a:p>
            <a:fld id="{C3111FA1-5AF9-0647-B31D-D6250D4530A3}" type="slidenum">
              <a:rPr lang="en-US" smtClean="0"/>
              <a:t>23</a:t>
            </a:fld>
            <a:endParaRPr lang="en-US"/>
          </a:p>
        </p:txBody>
      </p:sp>
      <p:sp>
        <p:nvSpPr>
          <p:cNvPr id="7" name="Content Placeholder 2">
            <a:extLst>
              <a:ext uri="{FF2B5EF4-FFF2-40B4-BE49-F238E27FC236}">
                <a16:creationId xmlns:a16="http://schemas.microsoft.com/office/drawing/2014/main" id="{533E519E-FB46-4C74-99BD-C5B034B0EBE6}"/>
              </a:ext>
            </a:extLst>
          </p:cNvPr>
          <p:cNvSpPr txBox="1">
            <a:spLocks/>
          </p:cNvSpPr>
          <p:nvPr/>
        </p:nvSpPr>
        <p:spPr>
          <a:xfrm>
            <a:off x="37934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124127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DEAB-F501-0CCD-3EAC-2F60B5753306}"/>
              </a:ext>
            </a:extLst>
          </p:cNvPr>
          <p:cNvSpPr>
            <a:spLocks noGrp="1"/>
          </p:cNvSpPr>
          <p:nvPr>
            <p:ph type="title"/>
          </p:nvPr>
        </p:nvSpPr>
        <p:spPr/>
        <p:txBody>
          <a:bodyPr/>
          <a:lstStyle/>
          <a:p>
            <a:r>
              <a:rPr lang="en-US"/>
              <a:t>MCC Team Members - Updated</a:t>
            </a:r>
          </a:p>
        </p:txBody>
      </p:sp>
      <p:sp>
        <p:nvSpPr>
          <p:cNvPr id="3" name="Content Placeholder 2">
            <a:extLst>
              <a:ext uri="{FF2B5EF4-FFF2-40B4-BE49-F238E27FC236}">
                <a16:creationId xmlns:a16="http://schemas.microsoft.com/office/drawing/2014/main" id="{8C489A71-290C-0878-3FAB-67CB4F15DCED}"/>
              </a:ext>
            </a:extLst>
          </p:cNvPr>
          <p:cNvSpPr>
            <a:spLocks noGrp="1"/>
          </p:cNvSpPr>
          <p:nvPr>
            <p:ph idx="1"/>
          </p:nvPr>
        </p:nvSpPr>
        <p:spPr/>
        <p:txBody>
          <a:bodyPr/>
          <a:lstStyle/>
          <a:p>
            <a:pPr>
              <a:buFont typeface="Wingdings" panose="05000000000000000000" pitchFamily="2" charset="2"/>
              <a:buChar char="Ø"/>
            </a:pPr>
            <a:r>
              <a:rPr lang="en-US" sz="2800" dirty="0"/>
              <a:t>Medical Care Manager (MCM)</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Patient Care Manager (PCM) </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Case Worker (CW) </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endParaRPr lang="en-US" dirty="0"/>
          </a:p>
        </p:txBody>
      </p:sp>
      <p:sp>
        <p:nvSpPr>
          <p:cNvPr id="4" name="Footer Placeholder 3">
            <a:extLst>
              <a:ext uri="{FF2B5EF4-FFF2-40B4-BE49-F238E27FC236}">
                <a16:creationId xmlns:a16="http://schemas.microsoft.com/office/drawing/2014/main" id="{886FC280-F561-D691-941E-85E77B7B6A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BE4C65-A046-3C35-6D7C-9EBB91110429}"/>
              </a:ext>
            </a:extLst>
          </p:cNvPr>
          <p:cNvSpPr>
            <a:spLocks noGrp="1"/>
          </p:cNvSpPr>
          <p:nvPr>
            <p:ph type="sldNum" sz="quarter" idx="12"/>
          </p:nvPr>
        </p:nvSpPr>
        <p:spPr/>
        <p:txBody>
          <a:bodyPr/>
          <a:lstStyle/>
          <a:p>
            <a:fld id="{C3111FA1-5AF9-0647-B31D-D6250D4530A3}" type="slidenum">
              <a:rPr lang="en-US" smtClean="0"/>
              <a:t>24</a:t>
            </a:fld>
            <a:endParaRPr lang="en-US"/>
          </a:p>
        </p:txBody>
      </p:sp>
      <p:sp>
        <p:nvSpPr>
          <p:cNvPr id="6" name="Text Placeholder 5">
            <a:extLst>
              <a:ext uri="{FF2B5EF4-FFF2-40B4-BE49-F238E27FC236}">
                <a16:creationId xmlns:a16="http://schemas.microsoft.com/office/drawing/2014/main" id="{E20FC906-9EF7-F484-8145-4403388D8A8B}"/>
              </a:ext>
            </a:extLst>
          </p:cNvPr>
          <p:cNvSpPr>
            <a:spLocks noGrp="1"/>
          </p:cNvSpPr>
          <p:nvPr>
            <p:ph type="body" sz="quarter" idx="13"/>
          </p:nvPr>
        </p:nvSpPr>
        <p:spPr/>
        <p:txBody>
          <a:bodyPr/>
          <a:lstStyle/>
          <a:p>
            <a:endParaRPr lang="en-US"/>
          </a:p>
        </p:txBody>
      </p:sp>
      <p:pic>
        <p:nvPicPr>
          <p:cNvPr id="2052" name="Picture 4" descr="Teamwork Clipart Stock Illustrations, Royalty-Free Vector Graphics ...">
            <a:extLst>
              <a:ext uri="{FF2B5EF4-FFF2-40B4-BE49-F238E27FC236}">
                <a16:creationId xmlns:a16="http://schemas.microsoft.com/office/drawing/2014/main" id="{99BC3DD8-D720-4D1D-9439-C38E587676F9}"/>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5256519" y="1093556"/>
            <a:ext cx="3320146" cy="332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981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8526-AB75-4CB9-A824-7763F20EDCB6}"/>
              </a:ext>
            </a:extLst>
          </p:cNvPr>
          <p:cNvSpPr>
            <a:spLocks noGrp="1"/>
          </p:cNvSpPr>
          <p:nvPr>
            <p:ph type="title"/>
          </p:nvPr>
        </p:nvSpPr>
        <p:spPr>
          <a:xfrm>
            <a:off x="457200" y="970955"/>
            <a:ext cx="8229600" cy="915929"/>
          </a:xfrm>
        </p:spPr>
        <p:txBody>
          <a:bodyPr/>
          <a:lstStyle/>
          <a:p>
            <a:r>
              <a:rPr lang="en-US" dirty="0"/>
              <a:t>MCC Team Member – Medical Care Manager (MCM)</a:t>
            </a:r>
            <a:br>
              <a:rPr lang="en-US" dirty="0"/>
            </a:br>
            <a:endParaRPr lang="en-US" dirty="0"/>
          </a:p>
        </p:txBody>
      </p:sp>
      <p:sp>
        <p:nvSpPr>
          <p:cNvPr id="3" name="Content Placeholder 2">
            <a:extLst>
              <a:ext uri="{FF2B5EF4-FFF2-40B4-BE49-F238E27FC236}">
                <a16:creationId xmlns:a16="http://schemas.microsoft.com/office/drawing/2014/main" id="{98E12513-4C41-44B9-A1CD-33E474965ABE}"/>
              </a:ext>
            </a:extLst>
          </p:cNvPr>
          <p:cNvSpPr>
            <a:spLocks noGrp="1"/>
          </p:cNvSpPr>
          <p:nvPr>
            <p:ph idx="1"/>
          </p:nvPr>
        </p:nvSpPr>
        <p:spPr>
          <a:xfrm>
            <a:off x="457200" y="1886884"/>
            <a:ext cx="8229600" cy="4537946"/>
          </a:xfrm>
        </p:spPr>
        <p:txBody>
          <a:bodyPr/>
          <a:lstStyle/>
          <a:p>
            <a:pPr algn="just"/>
            <a:r>
              <a:rPr lang="en-US" dirty="0"/>
              <a:t>Must possess a current license to practice as a registered nurse (RN).</a:t>
            </a:r>
          </a:p>
          <a:p>
            <a:pPr algn="just"/>
            <a:endParaRPr lang="en-US" dirty="0"/>
          </a:p>
          <a:p>
            <a:pPr algn="just"/>
            <a:r>
              <a:rPr lang="en-US" dirty="0"/>
              <a:t>Conducts assessments and integrated care planning in conjunction with the other MCC services team members.</a:t>
            </a:r>
          </a:p>
          <a:p>
            <a:pPr algn="just"/>
            <a:endParaRPr lang="en-US" dirty="0"/>
          </a:p>
          <a:p>
            <a:pPr algn="just"/>
            <a:r>
              <a:rPr lang="en-US" dirty="0"/>
              <a:t>Can also perform clinical nursing duties upon approval by DHSP, ensuring flexibility in alignment with program goals and meeting the diverse needs of clients.</a:t>
            </a:r>
          </a:p>
          <a:p>
            <a:pPr marL="0" indent="0">
              <a:buNone/>
            </a:pPr>
            <a:endParaRPr lang="en-US" sz="1600" dirty="0"/>
          </a:p>
        </p:txBody>
      </p:sp>
      <p:sp>
        <p:nvSpPr>
          <p:cNvPr id="5" name="Slide Number Placeholder 4">
            <a:extLst>
              <a:ext uri="{FF2B5EF4-FFF2-40B4-BE49-F238E27FC236}">
                <a16:creationId xmlns:a16="http://schemas.microsoft.com/office/drawing/2014/main" id="{26D2FC42-116E-4B09-A09C-009E7F9EADEF}"/>
              </a:ext>
            </a:extLst>
          </p:cNvPr>
          <p:cNvSpPr>
            <a:spLocks noGrp="1"/>
          </p:cNvSpPr>
          <p:nvPr>
            <p:ph type="sldNum" sz="quarter" idx="12"/>
          </p:nvPr>
        </p:nvSpPr>
        <p:spPr/>
        <p:txBody>
          <a:bodyPr/>
          <a:lstStyle/>
          <a:p>
            <a:fld id="{C3111FA1-5AF9-0647-B31D-D6250D4530A3}" type="slidenum">
              <a:rPr lang="en-US" smtClean="0"/>
              <a:t>25</a:t>
            </a:fld>
            <a:endParaRPr lang="en-US"/>
          </a:p>
        </p:txBody>
      </p:sp>
      <p:sp>
        <p:nvSpPr>
          <p:cNvPr id="7" name="Content Placeholder 2">
            <a:extLst>
              <a:ext uri="{FF2B5EF4-FFF2-40B4-BE49-F238E27FC236}">
                <a16:creationId xmlns:a16="http://schemas.microsoft.com/office/drawing/2014/main" id="{533E519E-FB46-4C74-99BD-C5B034B0EBE6}"/>
              </a:ext>
            </a:extLst>
          </p:cNvPr>
          <p:cNvSpPr txBox="1">
            <a:spLocks/>
          </p:cNvSpPr>
          <p:nvPr/>
        </p:nvSpPr>
        <p:spPr>
          <a:xfrm>
            <a:off x="37934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1727628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D7E4-B0BA-4DF8-A14E-1D2F544EF88F}"/>
              </a:ext>
            </a:extLst>
          </p:cNvPr>
          <p:cNvSpPr>
            <a:spLocks noGrp="1"/>
          </p:cNvSpPr>
          <p:nvPr>
            <p:ph type="title"/>
          </p:nvPr>
        </p:nvSpPr>
        <p:spPr/>
        <p:txBody>
          <a:bodyPr/>
          <a:lstStyle/>
          <a:p>
            <a:r>
              <a:rPr lang="en-US"/>
              <a:t>MCC Team Member – Patient Care Manager (PCM)</a:t>
            </a:r>
          </a:p>
        </p:txBody>
      </p:sp>
      <p:sp>
        <p:nvSpPr>
          <p:cNvPr id="3" name="Content Placeholder 2">
            <a:extLst>
              <a:ext uri="{FF2B5EF4-FFF2-40B4-BE49-F238E27FC236}">
                <a16:creationId xmlns:a16="http://schemas.microsoft.com/office/drawing/2014/main" id="{B6979266-14AB-4721-9245-504DE47A22A8}"/>
              </a:ext>
            </a:extLst>
          </p:cNvPr>
          <p:cNvSpPr>
            <a:spLocks noGrp="1"/>
          </p:cNvSpPr>
          <p:nvPr>
            <p:ph idx="1"/>
          </p:nvPr>
        </p:nvSpPr>
        <p:spPr>
          <a:xfrm>
            <a:off x="457200" y="1677644"/>
            <a:ext cx="8229600" cy="4190999"/>
          </a:xfrm>
        </p:spPr>
        <p:txBody>
          <a:bodyPr/>
          <a:lstStyle/>
          <a:p>
            <a:pPr algn="just"/>
            <a:r>
              <a:rPr lang="en-US" sz="2800" dirty="0"/>
              <a:t>Must possess a Master’s degree in one of the following disciplines: 1) Social Work, 2) Counseling, 3) Psychology, 4) Marriage and Family Counseling, or 5) Human and Social Services.</a:t>
            </a:r>
          </a:p>
          <a:p>
            <a:pPr algn="just"/>
            <a:endParaRPr lang="en-US" sz="2800" dirty="0"/>
          </a:p>
          <a:p>
            <a:pPr algn="just"/>
            <a:r>
              <a:rPr lang="en-US" sz="2800" dirty="0"/>
              <a:t>PCM cannot perform psychotherapy or mental health counseling duties.</a:t>
            </a:r>
          </a:p>
          <a:p>
            <a:pPr marL="0" indent="0">
              <a:buNone/>
            </a:pPr>
            <a:endParaRPr lang="en-US" dirty="0"/>
          </a:p>
        </p:txBody>
      </p:sp>
      <p:sp>
        <p:nvSpPr>
          <p:cNvPr id="5" name="Slide Number Placeholder 4">
            <a:extLst>
              <a:ext uri="{FF2B5EF4-FFF2-40B4-BE49-F238E27FC236}">
                <a16:creationId xmlns:a16="http://schemas.microsoft.com/office/drawing/2014/main" id="{97C77DD1-17EA-48CD-A4E6-10F4E087A09A}"/>
              </a:ext>
            </a:extLst>
          </p:cNvPr>
          <p:cNvSpPr>
            <a:spLocks noGrp="1"/>
          </p:cNvSpPr>
          <p:nvPr>
            <p:ph type="sldNum" sz="quarter" idx="12"/>
          </p:nvPr>
        </p:nvSpPr>
        <p:spPr/>
        <p:txBody>
          <a:bodyPr/>
          <a:lstStyle/>
          <a:p>
            <a:fld id="{C3111FA1-5AF9-0647-B31D-D6250D4530A3}" type="slidenum">
              <a:rPr lang="en-US" smtClean="0"/>
              <a:t>26</a:t>
            </a:fld>
            <a:endParaRPr lang="en-US"/>
          </a:p>
        </p:txBody>
      </p:sp>
      <p:sp>
        <p:nvSpPr>
          <p:cNvPr id="7" name="Content Placeholder 2">
            <a:extLst>
              <a:ext uri="{FF2B5EF4-FFF2-40B4-BE49-F238E27FC236}">
                <a16:creationId xmlns:a16="http://schemas.microsoft.com/office/drawing/2014/main" id="{25F7A199-B4D5-4B86-AAAD-A8ACE140CC1C}"/>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173787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A8A-A04A-4A4A-8440-18DE258294CC}"/>
              </a:ext>
            </a:extLst>
          </p:cNvPr>
          <p:cNvSpPr>
            <a:spLocks noGrp="1"/>
          </p:cNvSpPr>
          <p:nvPr>
            <p:ph type="title"/>
          </p:nvPr>
        </p:nvSpPr>
        <p:spPr/>
        <p:txBody>
          <a:bodyPr/>
          <a:lstStyle/>
          <a:p>
            <a:r>
              <a:rPr lang="en-US"/>
              <a:t>MCC Team Member – Case Worker (CW)</a:t>
            </a:r>
          </a:p>
        </p:txBody>
      </p:sp>
      <p:sp>
        <p:nvSpPr>
          <p:cNvPr id="3" name="Content Placeholder 2">
            <a:extLst>
              <a:ext uri="{FF2B5EF4-FFF2-40B4-BE49-F238E27FC236}">
                <a16:creationId xmlns:a16="http://schemas.microsoft.com/office/drawing/2014/main" id="{66D265DA-3CEA-4C8A-BFA9-8701133DBE5B}"/>
              </a:ext>
            </a:extLst>
          </p:cNvPr>
          <p:cNvSpPr>
            <a:spLocks noGrp="1"/>
          </p:cNvSpPr>
          <p:nvPr>
            <p:ph idx="1"/>
          </p:nvPr>
        </p:nvSpPr>
        <p:spPr>
          <a:xfrm>
            <a:off x="441977" y="1808025"/>
            <a:ext cx="8229600" cy="4190999"/>
          </a:xfrm>
        </p:spPr>
        <p:txBody>
          <a:bodyPr vert="horz" lIns="91440" tIns="45720" rIns="91440" bIns="45720" rtlCol="0" anchor="t">
            <a:noAutofit/>
          </a:bodyPr>
          <a:lstStyle/>
          <a:p>
            <a:pPr algn="just"/>
            <a:r>
              <a:rPr lang="en-US" sz="2000" dirty="0"/>
              <a:t>CW must possess:</a:t>
            </a:r>
            <a:endParaRPr lang="en-US" dirty="0"/>
          </a:p>
          <a:p>
            <a:pPr marL="614680" lvl="1" indent="-342900" algn="just">
              <a:buClr>
                <a:schemeClr val="accent6"/>
              </a:buClr>
            </a:pPr>
            <a:r>
              <a:rPr lang="en-US" sz="2000" dirty="0"/>
              <a:t>A Bachelor’s degree; </a:t>
            </a:r>
            <a:r>
              <a:rPr lang="en-US" sz="2000" b="1" dirty="0"/>
              <a:t>OR </a:t>
            </a:r>
            <a:endParaRPr lang="en-US" sz="2000" b="1" dirty="0">
              <a:ea typeface="Calibri"/>
              <a:cs typeface="Calibri"/>
            </a:endParaRPr>
          </a:p>
          <a:p>
            <a:pPr marL="614680" lvl="1" indent="-342900" algn="just">
              <a:buClr>
                <a:schemeClr val="accent6"/>
              </a:buClr>
            </a:pPr>
            <a:r>
              <a:rPr lang="en-US" sz="2000" dirty="0"/>
              <a:t>Be a licensed vocational nurse (LVN) in good standing and licensed by the California Board of Nursing; </a:t>
            </a:r>
            <a:r>
              <a:rPr lang="en-US" sz="2000" b="1" dirty="0"/>
              <a:t>OR</a:t>
            </a:r>
            <a:endParaRPr lang="en-US" sz="2000" b="1" dirty="0">
              <a:ea typeface="Calibri"/>
              <a:cs typeface="Calibri"/>
            </a:endParaRPr>
          </a:p>
          <a:p>
            <a:pPr marL="614680" lvl="1" indent="-342900" algn="just">
              <a:buClr>
                <a:schemeClr val="accent6"/>
              </a:buClr>
            </a:pPr>
            <a:r>
              <a:rPr lang="en-US" sz="2000" dirty="0"/>
              <a:t>Have demonstrated a minimum of two (2) years of experience, such as provision of case management or community health worker services in the context of HIV programs, public health, or community, social, medical, or behavioral health services. </a:t>
            </a:r>
            <a:endParaRPr lang="en-US" sz="2000" dirty="0">
              <a:ea typeface="Calibri"/>
              <a:cs typeface="Calibri"/>
            </a:endParaRPr>
          </a:p>
          <a:p>
            <a:pPr marL="271780" lvl="1" indent="0" algn="just">
              <a:buNone/>
            </a:pPr>
            <a:endParaRPr lang="en-US" sz="2000" dirty="0">
              <a:ea typeface="Calibri"/>
              <a:cs typeface="Calibri"/>
            </a:endParaRPr>
          </a:p>
          <a:p>
            <a:pPr algn="just"/>
            <a:r>
              <a:rPr lang="en-US" sz="2000" dirty="0"/>
              <a:t>Be the liaison between HIV Counseling and Testing sites and the medical team to ensure that new clients are enrolled in medical care seamlessly and in a timely fashion. </a:t>
            </a:r>
            <a:endParaRPr lang="en-US" sz="2000" dirty="0">
              <a:ea typeface="Calibri"/>
              <a:cs typeface="Calibri"/>
            </a:endParaRPr>
          </a:p>
        </p:txBody>
      </p:sp>
      <p:sp>
        <p:nvSpPr>
          <p:cNvPr id="5" name="Slide Number Placeholder 4">
            <a:extLst>
              <a:ext uri="{FF2B5EF4-FFF2-40B4-BE49-F238E27FC236}">
                <a16:creationId xmlns:a16="http://schemas.microsoft.com/office/drawing/2014/main" id="{4E67A78C-B505-48F7-8987-2961EB9E6139}"/>
              </a:ext>
            </a:extLst>
          </p:cNvPr>
          <p:cNvSpPr>
            <a:spLocks noGrp="1"/>
          </p:cNvSpPr>
          <p:nvPr>
            <p:ph type="sldNum" sz="quarter" idx="12"/>
          </p:nvPr>
        </p:nvSpPr>
        <p:spPr/>
        <p:txBody>
          <a:bodyPr/>
          <a:lstStyle/>
          <a:p>
            <a:fld id="{C3111FA1-5AF9-0647-B31D-D6250D4530A3}" type="slidenum">
              <a:rPr lang="en-US" smtClean="0"/>
              <a:t>27</a:t>
            </a:fld>
            <a:endParaRPr lang="en-US"/>
          </a:p>
        </p:txBody>
      </p:sp>
      <p:sp>
        <p:nvSpPr>
          <p:cNvPr id="7" name="Content Placeholder 2">
            <a:extLst>
              <a:ext uri="{FF2B5EF4-FFF2-40B4-BE49-F238E27FC236}">
                <a16:creationId xmlns:a16="http://schemas.microsoft.com/office/drawing/2014/main" id="{21C55344-1827-44DF-AD0D-D5FCA6C34074}"/>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2611185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346B-FBE6-0827-C120-BDB7BFA52236}"/>
              </a:ext>
            </a:extLst>
          </p:cNvPr>
          <p:cNvSpPr>
            <a:spLocks noGrp="1"/>
          </p:cNvSpPr>
          <p:nvPr>
            <p:ph type="title"/>
          </p:nvPr>
        </p:nvSpPr>
        <p:spPr/>
        <p:txBody>
          <a:bodyPr/>
          <a:lstStyle/>
          <a:p>
            <a:r>
              <a:rPr lang="en-US"/>
              <a:t>Patient Support Services (PSS) – New Category</a:t>
            </a:r>
          </a:p>
        </p:txBody>
      </p:sp>
      <p:sp>
        <p:nvSpPr>
          <p:cNvPr id="3" name="Content Placeholder 2">
            <a:extLst>
              <a:ext uri="{FF2B5EF4-FFF2-40B4-BE49-F238E27FC236}">
                <a16:creationId xmlns:a16="http://schemas.microsoft.com/office/drawing/2014/main" id="{EF07832E-B3E5-8DFD-D907-DAC1AFBE169A}"/>
              </a:ext>
            </a:extLst>
          </p:cNvPr>
          <p:cNvSpPr>
            <a:spLocks noGrp="1"/>
          </p:cNvSpPr>
          <p:nvPr>
            <p:ph idx="1"/>
          </p:nvPr>
        </p:nvSpPr>
        <p:spPr/>
        <p:txBody>
          <a:bodyPr/>
          <a:lstStyle/>
          <a:p>
            <a:pPr algn="just"/>
            <a:r>
              <a:rPr lang="en-US" sz="2000" b="0" dirty="0">
                <a:solidFill>
                  <a:schemeClr val="tx1"/>
                </a:solidFill>
                <a:cs typeface="Calibri" pitchFamily="34" charset="0"/>
              </a:rPr>
              <a:t>PSS provides interventions that target behavioral, emotional, social, or environmental factors that negatively affect health outcomes for RWP eligible clients with the aim of improving an individual’s health, functioning and overall well-being.</a:t>
            </a:r>
          </a:p>
          <a:p>
            <a:pPr algn="just"/>
            <a:endParaRPr lang="en-US" sz="2000" b="0" dirty="0">
              <a:solidFill>
                <a:schemeClr val="tx1"/>
              </a:solidFill>
              <a:cs typeface="Calibri" pitchFamily="34" charset="0"/>
            </a:endParaRPr>
          </a:p>
          <a:p>
            <a:pPr algn="just"/>
            <a:r>
              <a:rPr lang="en-US" sz="2000" b="0" dirty="0">
                <a:solidFill>
                  <a:schemeClr val="tx1"/>
                </a:solidFill>
                <a:cs typeface="Calibri" pitchFamily="34" charset="0"/>
              </a:rPr>
              <a:t>PSS staff are intended to offer support to clients who need more specialized assistance than what MCC can offer and/or for clients not enrolled in MCC. PSS staff work closely with AOM and MCC providers/staff to identify clients who would benefit from these services. </a:t>
            </a:r>
          </a:p>
          <a:p>
            <a:pPr algn="just"/>
            <a:endParaRPr lang="en-US" sz="2000" b="0" dirty="0">
              <a:solidFill>
                <a:schemeClr val="tx1"/>
              </a:solidFill>
              <a:cs typeface="Calibri" pitchFamily="34" charset="0"/>
            </a:endParaRPr>
          </a:p>
          <a:p>
            <a:pPr algn="just"/>
            <a:r>
              <a:rPr lang="en-US" sz="2000" b="0" dirty="0">
                <a:solidFill>
                  <a:schemeClr val="tx1"/>
                </a:solidFill>
                <a:cs typeface="Calibri" pitchFamily="34" charset="0"/>
              </a:rPr>
              <a:t>PSS is a Cost Reimbursement Service.</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43CEEF34-DDB0-8466-0107-3E0EEAE72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57CF50-A0BF-0C41-BCA4-7063456CEE63}"/>
              </a:ext>
            </a:extLst>
          </p:cNvPr>
          <p:cNvSpPr>
            <a:spLocks noGrp="1"/>
          </p:cNvSpPr>
          <p:nvPr>
            <p:ph type="sldNum" sz="quarter" idx="12"/>
          </p:nvPr>
        </p:nvSpPr>
        <p:spPr/>
        <p:txBody>
          <a:bodyPr/>
          <a:lstStyle/>
          <a:p>
            <a:fld id="{C3111FA1-5AF9-0647-B31D-D6250D4530A3}" type="slidenum">
              <a:rPr lang="en-US" smtClean="0"/>
              <a:t>28</a:t>
            </a:fld>
            <a:endParaRPr lang="en-US"/>
          </a:p>
        </p:txBody>
      </p:sp>
      <p:sp>
        <p:nvSpPr>
          <p:cNvPr id="6" name="Text Placeholder 5">
            <a:extLst>
              <a:ext uri="{FF2B5EF4-FFF2-40B4-BE49-F238E27FC236}">
                <a16:creationId xmlns:a16="http://schemas.microsoft.com/office/drawing/2014/main" id="{BDEB160B-7C74-CBBA-A9BC-2BCF8FB8B54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6418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111FA1-5AF9-0647-B31D-D6250D4530A3}" type="slidenum">
              <a:rPr lang="en-US" smtClean="0"/>
              <a:t>2</a:t>
            </a:fld>
            <a:endParaRPr lang="en-US" dirty="0"/>
          </a:p>
        </p:txBody>
      </p:sp>
      <p:sp>
        <p:nvSpPr>
          <p:cNvPr id="17" name="Rectangle 16">
            <a:extLst>
              <a:ext uri="{FF2B5EF4-FFF2-40B4-BE49-F238E27FC236}">
                <a16:creationId xmlns:a16="http://schemas.microsoft.com/office/drawing/2014/main" id="{AF3C9724-8E9F-41E2-B761-B8AFF4886C2E}"/>
              </a:ext>
            </a:extLst>
          </p:cNvPr>
          <p:cNvSpPr/>
          <p:nvPr/>
        </p:nvSpPr>
        <p:spPr>
          <a:xfrm>
            <a:off x="325315" y="1071623"/>
            <a:ext cx="6484047" cy="5232202"/>
          </a:xfrm>
          <a:prstGeom prst="rect">
            <a:avLst/>
          </a:prstGeom>
        </p:spPr>
        <p:txBody>
          <a:bodyPr wrap="square">
            <a:spAutoFit/>
          </a:bodyPr>
          <a:lstStyle/>
          <a:p>
            <a:r>
              <a:rPr lang="en-US" sz="2800" b="1" dirty="0">
                <a:solidFill>
                  <a:prstClr val="black"/>
                </a:solidFill>
                <a:ea typeface="+mj-ea"/>
                <a:cs typeface="+mj-cs"/>
              </a:rPr>
              <a:t>Agenda</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Conference Guidelines and Housekeeping</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Proposer’s Conference Overview</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Director’s Remarks</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Associate Medical Director’s Remarks </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Overview of Services</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Overview of Program and Technical Requirements</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Selection Process and Evaluation Criteria</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Q &amp; A Session</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RFP Timeline – Next Events</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Proposal Submission Guidelines</a:t>
            </a:r>
          </a:p>
          <a:p>
            <a:pPr marL="914400" lvl="1" indent="-457200">
              <a:buClr>
                <a:srgbClr val="4F81BD"/>
              </a:buClr>
              <a:buFont typeface="Arial" panose="020B0604020202020204" pitchFamily="34" charset="0"/>
              <a:buChar char="•"/>
            </a:pPr>
            <a:r>
              <a:rPr lang="en-US" sz="2400" dirty="0">
                <a:solidFill>
                  <a:prstClr val="black"/>
                </a:solidFill>
                <a:ea typeface="+mj-ea"/>
                <a:cs typeface="+mj-cs"/>
              </a:rPr>
              <a:t>Conclusion</a:t>
            </a:r>
            <a:br>
              <a:rPr lang="en-US" sz="2800" b="1" dirty="0">
                <a:solidFill>
                  <a:prstClr val="black"/>
                </a:solidFill>
                <a:ea typeface="+mj-ea"/>
                <a:cs typeface="+mj-cs"/>
              </a:rPr>
            </a:br>
            <a:endParaRPr lang="en-US" dirty="0"/>
          </a:p>
        </p:txBody>
      </p:sp>
      <p:pic>
        <p:nvPicPr>
          <p:cNvPr id="4" name="Picture 2" descr="Related image">
            <a:extLst>
              <a:ext uri="{FF2B5EF4-FFF2-40B4-BE49-F238E27FC236}">
                <a16:creationId xmlns:a16="http://schemas.microsoft.com/office/drawing/2014/main" id="{AC7D6ECA-AEC0-4AAB-ADF8-1AA1C9372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070" y="2072261"/>
            <a:ext cx="2640330" cy="184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09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346B-FBE6-0827-C120-BDB7BFA52236}"/>
              </a:ext>
            </a:extLst>
          </p:cNvPr>
          <p:cNvSpPr>
            <a:spLocks noGrp="1"/>
          </p:cNvSpPr>
          <p:nvPr>
            <p:ph type="title"/>
          </p:nvPr>
        </p:nvSpPr>
        <p:spPr/>
        <p:txBody>
          <a:bodyPr/>
          <a:lstStyle/>
          <a:p>
            <a:r>
              <a:rPr lang="en-US"/>
              <a:t>PSS Team Members</a:t>
            </a:r>
          </a:p>
        </p:txBody>
      </p:sp>
      <p:sp>
        <p:nvSpPr>
          <p:cNvPr id="3" name="Content Placeholder 2">
            <a:extLst>
              <a:ext uri="{FF2B5EF4-FFF2-40B4-BE49-F238E27FC236}">
                <a16:creationId xmlns:a16="http://schemas.microsoft.com/office/drawing/2014/main" id="{EF07832E-B3E5-8DFD-D907-DAC1AFBE169A}"/>
              </a:ext>
            </a:extLst>
          </p:cNvPr>
          <p:cNvSpPr>
            <a:spLocks noGrp="1"/>
          </p:cNvSpPr>
          <p:nvPr>
            <p:ph idx="1"/>
          </p:nvPr>
        </p:nvSpPr>
        <p:spPr/>
        <p:txBody>
          <a:bodyPr/>
          <a:lstStyle/>
          <a:p>
            <a:pPr algn="just">
              <a:buFont typeface="Wingdings" panose="05000000000000000000" pitchFamily="2" charset="2"/>
              <a:buChar char="Ø"/>
            </a:pPr>
            <a:r>
              <a:rPr lang="en-US" dirty="0"/>
              <a:t>Contractor has the option to select one or more of the following support specialists:</a:t>
            </a:r>
          </a:p>
          <a:p>
            <a:pPr lvl="1" algn="just">
              <a:buClr>
                <a:schemeClr val="accent6"/>
              </a:buClr>
              <a:buFont typeface="Arial" panose="020B0604020202020204" pitchFamily="34" charset="0"/>
              <a:buChar char="•"/>
            </a:pPr>
            <a:r>
              <a:rPr lang="en-US" dirty="0"/>
              <a:t>Retention Outreach Specialist </a:t>
            </a:r>
          </a:p>
          <a:p>
            <a:pPr lvl="1" algn="just">
              <a:buClr>
                <a:schemeClr val="accent6"/>
              </a:buClr>
              <a:buFont typeface="Arial" panose="020B0604020202020204" pitchFamily="34" charset="0"/>
              <a:buChar char="•"/>
            </a:pPr>
            <a:r>
              <a:rPr lang="en-US" dirty="0"/>
              <a:t>Social Worker  (for non-MCC clients)</a:t>
            </a:r>
          </a:p>
          <a:p>
            <a:pPr lvl="1" algn="just">
              <a:buClr>
                <a:schemeClr val="accent6"/>
              </a:buClr>
              <a:buFont typeface="Arial" panose="020B0604020202020204" pitchFamily="34" charset="0"/>
              <a:buChar char="•"/>
            </a:pPr>
            <a:r>
              <a:rPr lang="en-US" dirty="0"/>
              <a:t>Benefits Specialist </a:t>
            </a:r>
          </a:p>
          <a:p>
            <a:pPr lvl="1" algn="just">
              <a:buClr>
                <a:schemeClr val="accent6"/>
              </a:buClr>
              <a:buFont typeface="Arial" panose="020B0604020202020204" pitchFamily="34" charset="0"/>
              <a:buChar char="•"/>
            </a:pPr>
            <a:r>
              <a:rPr lang="en-US" dirty="0"/>
              <a:t>Housing Specialist </a:t>
            </a:r>
          </a:p>
          <a:p>
            <a:pPr lvl="1" algn="just">
              <a:buClr>
                <a:schemeClr val="accent6"/>
              </a:buClr>
              <a:buFont typeface="Arial" panose="020B0604020202020204" pitchFamily="34" charset="0"/>
              <a:buChar char="•"/>
            </a:pPr>
            <a:r>
              <a:rPr lang="en-US" dirty="0"/>
              <a:t>Substance Use Disorder Specialist</a:t>
            </a:r>
          </a:p>
          <a:p>
            <a:pPr lvl="1" algn="just">
              <a:buClr>
                <a:schemeClr val="accent6"/>
              </a:buClr>
              <a:buFont typeface="Arial" panose="020B0604020202020204" pitchFamily="34" charset="0"/>
              <a:buChar char="•"/>
            </a:pPr>
            <a:r>
              <a:rPr lang="en-US" dirty="0"/>
              <a:t>Nursing Support Specialist </a:t>
            </a:r>
          </a:p>
          <a:p>
            <a:pPr lvl="1" algn="just">
              <a:buClr>
                <a:schemeClr val="accent6"/>
              </a:buClr>
              <a:buFont typeface="Arial" panose="020B0604020202020204" pitchFamily="34" charset="0"/>
              <a:buChar char="•"/>
            </a:pPr>
            <a:r>
              <a:rPr lang="en-US" dirty="0"/>
              <a:t>Peer Navigator</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43CEEF34-DDB0-8466-0107-3E0EEAE72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57CF50-A0BF-0C41-BCA4-7063456CEE63}"/>
              </a:ext>
            </a:extLst>
          </p:cNvPr>
          <p:cNvSpPr>
            <a:spLocks noGrp="1"/>
          </p:cNvSpPr>
          <p:nvPr>
            <p:ph type="sldNum" sz="quarter" idx="12"/>
          </p:nvPr>
        </p:nvSpPr>
        <p:spPr/>
        <p:txBody>
          <a:bodyPr/>
          <a:lstStyle/>
          <a:p>
            <a:fld id="{C3111FA1-5AF9-0647-B31D-D6250D4530A3}" type="slidenum">
              <a:rPr lang="en-US" smtClean="0"/>
              <a:t>29</a:t>
            </a:fld>
            <a:endParaRPr lang="en-US"/>
          </a:p>
        </p:txBody>
      </p:sp>
      <p:sp>
        <p:nvSpPr>
          <p:cNvPr id="6" name="Text Placeholder 5">
            <a:extLst>
              <a:ext uri="{FF2B5EF4-FFF2-40B4-BE49-F238E27FC236}">
                <a16:creationId xmlns:a16="http://schemas.microsoft.com/office/drawing/2014/main" id="{BDEB160B-7C74-CBBA-A9BC-2BCF8FB8B54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97117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A8A-A04A-4A4A-8440-18DE258294CC}"/>
              </a:ext>
            </a:extLst>
          </p:cNvPr>
          <p:cNvSpPr>
            <a:spLocks noGrp="1"/>
          </p:cNvSpPr>
          <p:nvPr>
            <p:ph type="title"/>
          </p:nvPr>
        </p:nvSpPr>
        <p:spPr>
          <a:xfrm>
            <a:off x="441977" y="966450"/>
            <a:ext cx="8229600" cy="634985"/>
          </a:xfrm>
        </p:spPr>
        <p:txBody>
          <a:bodyPr/>
          <a:lstStyle/>
          <a:p>
            <a:r>
              <a:rPr lang="en-US" dirty="0"/>
              <a:t>PSS  Team Member: Retention Outreach Specialist (ROS)</a:t>
            </a:r>
          </a:p>
        </p:txBody>
      </p:sp>
      <p:sp>
        <p:nvSpPr>
          <p:cNvPr id="3" name="Content Placeholder 2">
            <a:extLst>
              <a:ext uri="{FF2B5EF4-FFF2-40B4-BE49-F238E27FC236}">
                <a16:creationId xmlns:a16="http://schemas.microsoft.com/office/drawing/2014/main" id="{66D265DA-3CEA-4C8A-BFA9-8701133DBE5B}"/>
              </a:ext>
            </a:extLst>
          </p:cNvPr>
          <p:cNvSpPr>
            <a:spLocks noGrp="1"/>
          </p:cNvSpPr>
          <p:nvPr>
            <p:ph idx="1"/>
          </p:nvPr>
        </p:nvSpPr>
        <p:spPr>
          <a:xfrm>
            <a:off x="441977" y="1808025"/>
            <a:ext cx="8229600" cy="4190999"/>
          </a:xfrm>
        </p:spPr>
        <p:txBody>
          <a:bodyPr/>
          <a:lstStyle/>
          <a:p>
            <a:pPr algn="just">
              <a:buFont typeface="Arial" panose="020B0604020202020204" pitchFamily="34" charset="0"/>
              <a:buChar char="•"/>
            </a:pPr>
            <a:r>
              <a:rPr lang="en-US" dirty="0"/>
              <a:t>ROS must have a High School Diploma or successful completion of GED.</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Integrates with other HIV clinic team members to effectively identify, locate, and re-engage clients who have lapsed in their HIV care.</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Conducts field outreach operations to efficiently locate and assist clients who have disengaged from HIV care.</a:t>
            </a:r>
          </a:p>
          <a:p>
            <a:pPr marL="0" indent="0">
              <a:buNone/>
            </a:pPr>
            <a:endParaRPr lang="en-US" sz="1600" dirty="0"/>
          </a:p>
        </p:txBody>
      </p:sp>
      <p:sp>
        <p:nvSpPr>
          <p:cNvPr id="5" name="Slide Number Placeholder 4">
            <a:extLst>
              <a:ext uri="{FF2B5EF4-FFF2-40B4-BE49-F238E27FC236}">
                <a16:creationId xmlns:a16="http://schemas.microsoft.com/office/drawing/2014/main" id="{4E67A78C-B505-48F7-8987-2961EB9E6139}"/>
              </a:ext>
            </a:extLst>
          </p:cNvPr>
          <p:cNvSpPr>
            <a:spLocks noGrp="1"/>
          </p:cNvSpPr>
          <p:nvPr>
            <p:ph type="sldNum" sz="quarter" idx="12"/>
          </p:nvPr>
        </p:nvSpPr>
        <p:spPr/>
        <p:txBody>
          <a:bodyPr/>
          <a:lstStyle/>
          <a:p>
            <a:fld id="{C3111FA1-5AF9-0647-B31D-D6250D4530A3}" type="slidenum">
              <a:rPr lang="en-US" smtClean="0"/>
              <a:t>30</a:t>
            </a:fld>
            <a:endParaRPr lang="en-US"/>
          </a:p>
        </p:txBody>
      </p:sp>
      <p:sp>
        <p:nvSpPr>
          <p:cNvPr id="7" name="Content Placeholder 2">
            <a:extLst>
              <a:ext uri="{FF2B5EF4-FFF2-40B4-BE49-F238E27FC236}">
                <a16:creationId xmlns:a16="http://schemas.microsoft.com/office/drawing/2014/main" id="{21C55344-1827-44DF-AD0D-D5FCA6C34074}"/>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3051598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A8A-A04A-4A4A-8440-18DE258294CC}"/>
              </a:ext>
            </a:extLst>
          </p:cNvPr>
          <p:cNvSpPr>
            <a:spLocks noGrp="1"/>
          </p:cNvSpPr>
          <p:nvPr>
            <p:ph type="title"/>
          </p:nvPr>
        </p:nvSpPr>
        <p:spPr/>
        <p:txBody>
          <a:bodyPr/>
          <a:lstStyle/>
          <a:p>
            <a:r>
              <a:rPr lang="en-US"/>
              <a:t>PSS Team Member: Social Worker (SW)</a:t>
            </a:r>
          </a:p>
        </p:txBody>
      </p:sp>
      <p:sp>
        <p:nvSpPr>
          <p:cNvPr id="3" name="Content Placeholder 2">
            <a:extLst>
              <a:ext uri="{FF2B5EF4-FFF2-40B4-BE49-F238E27FC236}">
                <a16:creationId xmlns:a16="http://schemas.microsoft.com/office/drawing/2014/main" id="{66D265DA-3CEA-4C8A-BFA9-8701133DBE5B}"/>
              </a:ext>
            </a:extLst>
          </p:cNvPr>
          <p:cNvSpPr>
            <a:spLocks noGrp="1"/>
          </p:cNvSpPr>
          <p:nvPr>
            <p:ph idx="1"/>
          </p:nvPr>
        </p:nvSpPr>
        <p:spPr>
          <a:xfrm>
            <a:off x="441977" y="1808025"/>
            <a:ext cx="8229600" cy="4190999"/>
          </a:xfrm>
        </p:spPr>
        <p:txBody>
          <a:bodyPr/>
          <a:lstStyle/>
          <a:p>
            <a:pPr algn="just"/>
            <a:r>
              <a:rPr lang="en-US" dirty="0"/>
              <a:t>SW must have a Master’s Degree in Social Work, Counseling, Psychology, or related field from an accredited social work program.</a:t>
            </a:r>
          </a:p>
          <a:p>
            <a:pPr algn="just"/>
            <a:endParaRPr lang="en-US" dirty="0"/>
          </a:p>
          <a:p>
            <a:pPr algn="just"/>
            <a:r>
              <a:rPr lang="en-US" dirty="0"/>
              <a:t>Holds counseling and psychotherapy sessions for individuals, couples and families.</a:t>
            </a:r>
          </a:p>
          <a:p>
            <a:pPr algn="just"/>
            <a:endParaRPr lang="en-US" dirty="0"/>
          </a:p>
          <a:p>
            <a:pPr algn="just"/>
            <a:r>
              <a:rPr lang="en-US" dirty="0"/>
              <a:t>Provides support services utilizing housing-first, harm-reduction, and trauma-informed care principles.</a:t>
            </a:r>
          </a:p>
          <a:p>
            <a:pPr marL="0" indent="0">
              <a:buNone/>
            </a:pPr>
            <a:endParaRPr lang="en-US" sz="1600" dirty="0"/>
          </a:p>
        </p:txBody>
      </p:sp>
      <p:sp>
        <p:nvSpPr>
          <p:cNvPr id="5" name="Slide Number Placeholder 4">
            <a:extLst>
              <a:ext uri="{FF2B5EF4-FFF2-40B4-BE49-F238E27FC236}">
                <a16:creationId xmlns:a16="http://schemas.microsoft.com/office/drawing/2014/main" id="{4E67A78C-B505-48F7-8987-2961EB9E6139}"/>
              </a:ext>
            </a:extLst>
          </p:cNvPr>
          <p:cNvSpPr>
            <a:spLocks noGrp="1"/>
          </p:cNvSpPr>
          <p:nvPr>
            <p:ph type="sldNum" sz="quarter" idx="12"/>
          </p:nvPr>
        </p:nvSpPr>
        <p:spPr/>
        <p:txBody>
          <a:bodyPr/>
          <a:lstStyle/>
          <a:p>
            <a:fld id="{C3111FA1-5AF9-0647-B31D-D6250D4530A3}" type="slidenum">
              <a:rPr lang="en-US" smtClean="0"/>
              <a:t>31</a:t>
            </a:fld>
            <a:endParaRPr lang="en-US"/>
          </a:p>
        </p:txBody>
      </p:sp>
      <p:sp>
        <p:nvSpPr>
          <p:cNvPr id="7" name="Content Placeholder 2">
            <a:extLst>
              <a:ext uri="{FF2B5EF4-FFF2-40B4-BE49-F238E27FC236}">
                <a16:creationId xmlns:a16="http://schemas.microsoft.com/office/drawing/2014/main" id="{21C55344-1827-44DF-AD0D-D5FCA6C34074}"/>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281067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A8A-A04A-4A4A-8440-18DE258294CC}"/>
              </a:ext>
            </a:extLst>
          </p:cNvPr>
          <p:cNvSpPr>
            <a:spLocks noGrp="1"/>
          </p:cNvSpPr>
          <p:nvPr>
            <p:ph type="title"/>
          </p:nvPr>
        </p:nvSpPr>
        <p:spPr/>
        <p:txBody>
          <a:bodyPr/>
          <a:lstStyle/>
          <a:p>
            <a:r>
              <a:rPr lang="en-US"/>
              <a:t>PSS Team Member: Benefits Specialist (BS)</a:t>
            </a:r>
          </a:p>
        </p:txBody>
      </p:sp>
      <p:sp>
        <p:nvSpPr>
          <p:cNvPr id="3" name="Content Placeholder 2">
            <a:extLst>
              <a:ext uri="{FF2B5EF4-FFF2-40B4-BE49-F238E27FC236}">
                <a16:creationId xmlns:a16="http://schemas.microsoft.com/office/drawing/2014/main" id="{66D265DA-3CEA-4C8A-BFA9-8701133DBE5B}"/>
              </a:ext>
            </a:extLst>
          </p:cNvPr>
          <p:cNvSpPr>
            <a:spLocks noGrp="1"/>
          </p:cNvSpPr>
          <p:nvPr>
            <p:ph idx="1"/>
          </p:nvPr>
        </p:nvSpPr>
        <p:spPr>
          <a:xfrm>
            <a:off x="441977" y="1808025"/>
            <a:ext cx="8229600" cy="4190999"/>
          </a:xfrm>
        </p:spPr>
        <p:txBody>
          <a:bodyPr/>
          <a:lstStyle/>
          <a:p>
            <a:pPr algn="just"/>
            <a:r>
              <a:rPr lang="en-US" dirty="0"/>
              <a:t>BS must have a High School diploma (or GED equivalent); and have at least one year of paid or volunteer experience making eligibility determinations and assisting clients in accessing public benefits or public assistance programs.</a:t>
            </a:r>
          </a:p>
          <a:p>
            <a:pPr algn="just"/>
            <a:endParaRPr lang="en-US" dirty="0"/>
          </a:p>
          <a:p>
            <a:pPr algn="just"/>
            <a:r>
              <a:rPr lang="en-US" dirty="0"/>
              <a:t>Conducts client-centered activities and assessments that facilitate access to public benefits and programs.</a:t>
            </a:r>
          </a:p>
          <a:p>
            <a:pPr>
              <a:buFont typeface="Wingdings" panose="05000000000000000000" pitchFamily="2" charset="2"/>
              <a:buChar char="§"/>
            </a:pPr>
            <a:endParaRPr lang="en-US" sz="1600" dirty="0"/>
          </a:p>
        </p:txBody>
      </p:sp>
      <p:sp>
        <p:nvSpPr>
          <p:cNvPr id="5" name="Slide Number Placeholder 4">
            <a:extLst>
              <a:ext uri="{FF2B5EF4-FFF2-40B4-BE49-F238E27FC236}">
                <a16:creationId xmlns:a16="http://schemas.microsoft.com/office/drawing/2014/main" id="{4E67A78C-B505-48F7-8987-2961EB9E6139}"/>
              </a:ext>
            </a:extLst>
          </p:cNvPr>
          <p:cNvSpPr>
            <a:spLocks noGrp="1"/>
          </p:cNvSpPr>
          <p:nvPr>
            <p:ph type="sldNum" sz="quarter" idx="12"/>
          </p:nvPr>
        </p:nvSpPr>
        <p:spPr/>
        <p:txBody>
          <a:bodyPr/>
          <a:lstStyle/>
          <a:p>
            <a:fld id="{C3111FA1-5AF9-0647-B31D-D6250D4530A3}" type="slidenum">
              <a:rPr lang="en-US" smtClean="0"/>
              <a:t>32</a:t>
            </a:fld>
            <a:endParaRPr lang="en-US"/>
          </a:p>
        </p:txBody>
      </p:sp>
      <p:sp>
        <p:nvSpPr>
          <p:cNvPr id="7" name="Content Placeholder 2">
            <a:extLst>
              <a:ext uri="{FF2B5EF4-FFF2-40B4-BE49-F238E27FC236}">
                <a16:creationId xmlns:a16="http://schemas.microsoft.com/office/drawing/2014/main" id="{21C55344-1827-44DF-AD0D-D5FCA6C34074}"/>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2200285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A8A-A04A-4A4A-8440-18DE258294CC}"/>
              </a:ext>
            </a:extLst>
          </p:cNvPr>
          <p:cNvSpPr>
            <a:spLocks noGrp="1"/>
          </p:cNvSpPr>
          <p:nvPr>
            <p:ph type="title"/>
          </p:nvPr>
        </p:nvSpPr>
        <p:spPr/>
        <p:txBody>
          <a:bodyPr/>
          <a:lstStyle/>
          <a:p>
            <a:r>
              <a:rPr lang="en-US"/>
              <a:t>PSS Team Member: Housing Specialist (HS)</a:t>
            </a:r>
          </a:p>
        </p:txBody>
      </p:sp>
      <p:sp>
        <p:nvSpPr>
          <p:cNvPr id="3" name="Content Placeholder 2">
            <a:extLst>
              <a:ext uri="{FF2B5EF4-FFF2-40B4-BE49-F238E27FC236}">
                <a16:creationId xmlns:a16="http://schemas.microsoft.com/office/drawing/2014/main" id="{66D265DA-3CEA-4C8A-BFA9-8701133DBE5B}"/>
              </a:ext>
            </a:extLst>
          </p:cNvPr>
          <p:cNvSpPr>
            <a:spLocks noGrp="1"/>
          </p:cNvSpPr>
          <p:nvPr>
            <p:ph idx="1"/>
          </p:nvPr>
        </p:nvSpPr>
        <p:spPr>
          <a:xfrm>
            <a:off x="441977" y="1808025"/>
            <a:ext cx="8229600" cy="4190999"/>
          </a:xfrm>
        </p:spPr>
        <p:txBody>
          <a:bodyPr/>
          <a:lstStyle/>
          <a:p>
            <a:pPr algn="just"/>
            <a:r>
              <a:rPr lang="en-US" sz="2000" dirty="0"/>
              <a:t>HS must have a Bachelor’s degree, or minimum of two years’ experience in social services, case management, or other related work.</a:t>
            </a:r>
          </a:p>
          <a:p>
            <a:pPr algn="just"/>
            <a:endParaRPr lang="en-US" sz="2000" dirty="0"/>
          </a:p>
          <a:p>
            <a:pPr algn="just"/>
            <a:r>
              <a:rPr lang="en-US" sz="2000" dirty="0"/>
              <a:t>Develops and maintains expert knowledge of, and contacts at, local housing programs and resources including specialized programs available to PLWH.</a:t>
            </a:r>
          </a:p>
          <a:p>
            <a:pPr algn="just"/>
            <a:endParaRPr lang="en-US" sz="2000" dirty="0"/>
          </a:p>
          <a:p>
            <a:pPr algn="just"/>
            <a:r>
              <a:rPr lang="en-US" sz="2000" dirty="0"/>
              <a:t>Assists clients with applications to housing support services, such as Emergency Financial Assistance, referral and linkage to Legal Services (for issues such as tenant’s rights, evictions), and navigation to Housing Opportunities for Persons with AIDS (HOPWA) programs.</a:t>
            </a:r>
          </a:p>
          <a:p>
            <a:pPr marL="0" indent="0">
              <a:buNone/>
            </a:pPr>
            <a:endParaRPr lang="en-US" sz="1600" dirty="0"/>
          </a:p>
        </p:txBody>
      </p:sp>
      <p:sp>
        <p:nvSpPr>
          <p:cNvPr id="5" name="Slide Number Placeholder 4">
            <a:extLst>
              <a:ext uri="{FF2B5EF4-FFF2-40B4-BE49-F238E27FC236}">
                <a16:creationId xmlns:a16="http://schemas.microsoft.com/office/drawing/2014/main" id="{4E67A78C-B505-48F7-8987-2961EB9E6139}"/>
              </a:ext>
            </a:extLst>
          </p:cNvPr>
          <p:cNvSpPr>
            <a:spLocks noGrp="1"/>
          </p:cNvSpPr>
          <p:nvPr>
            <p:ph type="sldNum" sz="quarter" idx="12"/>
          </p:nvPr>
        </p:nvSpPr>
        <p:spPr/>
        <p:txBody>
          <a:bodyPr/>
          <a:lstStyle/>
          <a:p>
            <a:fld id="{C3111FA1-5AF9-0647-B31D-D6250D4530A3}" type="slidenum">
              <a:rPr lang="en-US" smtClean="0"/>
              <a:t>33</a:t>
            </a:fld>
            <a:endParaRPr lang="en-US"/>
          </a:p>
        </p:txBody>
      </p:sp>
      <p:sp>
        <p:nvSpPr>
          <p:cNvPr id="7" name="Content Placeholder 2">
            <a:extLst>
              <a:ext uri="{FF2B5EF4-FFF2-40B4-BE49-F238E27FC236}">
                <a16:creationId xmlns:a16="http://schemas.microsoft.com/office/drawing/2014/main" id="{21C55344-1827-44DF-AD0D-D5FCA6C34074}"/>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1276175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A8A-A04A-4A4A-8440-18DE258294CC}"/>
              </a:ext>
            </a:extLst>
          </p:cNvPr>
          <p:cNvSpPr>
            <a:spLocks noGrp="1"/>
          </p:cNvSpPr>
          <p:nvPr>
            <p:ph type="title"/>
          </p:nvPr>
        </p:nvSpPr>
        <p:spPr>
          <a:xfrm>
            <a:off x="457200" y="977859"/>
            <a:ext cx="8229600" cy="634985"/>
          </a:xfrm>
        </p:spPr>
        <p:txBody>
          <a:bodyPr/>
          <a:lstStyle/>
          <a:p>
            <a:r>
              <a:rPr lang="en-US"/>
              <a:t>PSS Team Member: Substance Use Disorder Specialist (SUD)</a:t>
            </a:r>
          </a:p>
        </p:txBody>
      </p:sp>
      <p:sp>
        <p:nvSpPr>
          <p:cNvPr id="3" name="Content Placeholder 2">
            <a:extLst>
              <a:ext uri="{FF2B5EF4-FFF2-40B4-BE49-F238E27FC236}">
                <a16:creationId xmlns:a16="http://schemas.microsoft.com/office/drawing/2014/main" id="{66D265DA-3CEA-4C8A-BFA9-8701133DBE5B}"/>
              </a:ext>
            </a:extLst>
          </p:cNvPr>
          <p:cNvSpPr>
            <a:spLocks noGrp="1"/>
          </p:cNvSpPr>
          <p:nvPr>
            <p:ph idx="1"/>
          </p:nvPr>
        </p:nvSpPr>
        <p:spPr>
          <a:xfrm>
            <a:off x="441977" y="1806172"/>
            <a:ext cx="8229600" cy="4190999"/>
          </a:xfrm>
        </p:spPr>
        <p:txBody>
          <a:bodyPr/>
          <a:lstStyle/>
          <a:p>
            <a:pPr algn="just"/>
            <a:r>
              <a:rPr lang="en-US" sz="2000" dirty="0"/>
              <a:t>SUD specialist must be certified as a Substance Use Counselor; and have at least one year of experience in a substance use disorder program with experience providing counseling to individuals, families and groups.</a:t>
            </a:r>
          </a:p>
          <a:p>
            <a:pPr algn="just"/>
            <a:endParaRPr lang="en-US" sz="2000" dirty="0"/>
          </a:p>
          <a:p>
            <a:pPr algn="just"/>
            <a:r>
              <a:rPr lang="en-US" sz="2000" dirty="0"/>
              <a:t>Provides 1:1 counseling to prevent and/or support clients through recurrence by assisting and recognizing causal factors of substance use and developing coping behaviors.</a:t>
            </a:r>
          </a:p>
          <a:p>
            <a:pPr algn="just"/>
            <a:endParaRPr lang="en-US" sz="2000" dirty="0"/>
          </a:p>
          <a:p>
            <a:pPr algn="just"/>
            <a:r>
              <a:rPr lang="en-US" sz="2000" dirty="0"/>
              <a:t>Connects clients to harm reduction resources, medications for addiction treatment, cognitive behavioral therapy, and other SUD treatment services available to reduce substance use, and prevent or cope with recurrence.</a:t>
            </a:r>
          </a:p>
          <a:p>
            <a:pPr>
              <a:buFont typeface="Wingdings" panose="05000000000000000000" pitchFamily="2" charset="2"/>
              <a:buChar char="§"/>
            </a:pPr>
            <a:endParaRPr lang="en-US" sz="1600" dirty="0"/>
          </a:p>
        </p:txBody>
      </p:sp>
      <p:sp>
        <p:nvSpPr>
          <p:cNvPr id="5" name="Slide Number Placeholder 4">
            <a:extLst>
              <a:ext uri="{FF2B5EF4-FFF2-40B4-BE49-F238E27FC236}">
                <a16:creationId xmlns:a16="http://schemas.microsoft.com/office/drawing/2014/main" id="{4E67A78C-B505-48F7-8987-2961EB9E6139}"/>
              </a:ext>
            </a:extLst>
          </p:cNvPr>
          <p:cNvSpPr>
            <a:spLocks noGrp="1"/>
          </p:cNvSpPr>
          <p:nvPr>
            <p:ph type="sldNum" sz="quarter" idx="12"/>
          </p:nvPr>
        </p:nvSpPr>
        <p:spPr/>
        <p:txBody>
          <a:bodyPr/>
          <a:lstStyle/>
          <a:p>
            <a:fld id="{C3111FA1-5AF9-0647-B31D-D6250D4530A3}" type="slidenum">
              <a:rPr lang="en-US" smtClean="0"/>
              <a:t>34</a:t>
            </a:fld>
            <a:endParaRPr lang="en-US"/>
          </a:p>
        </p:txBody>
      </p:sp>
      <p:sp>
        <p:nvSpPr>
          <p:cNvPr id="7" name="Content Placeholder 2">
            <a:extLst>
              <a:ext uri="{FF2B5EF4-FFF2-40B4-BE49-F238E27FC236}">
                <a16:creationId xmlns:a16="http://schemas.microsoft.com/office/drawing/2014/main" id="{21C55344-1827-44DF-AD0D-D5FCA6C34074}"/>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2014646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A8A-A04A-4A4A-8440-18DE258294CC}"/>
              </a:ext>
            </a:extLst>
          </p:cNvPr>
          <p:cNvSpPr>
            <a:spLocks noGrp="1"/>
          </p:cNvSpPr>
          <p:nvPr>
            <p:ph type="title"/>
          </p:nvPr>
        </p:nvSpPr>
        <p:spPr/>
        <p:txBody>
          <a:bodyPr/>
          <a:lstStyle/>
          <a:p>
            <a:r>
              <a:rPr lang="en-US"/>
              <a:t>PSS Team Member: Nursing Support Specialist (NSS)</a:t>
            </a:r>
          </a:p>
        </p:txBody>
      </p:sp>
      <p:sp>
        <p:nvSpPr>
          <p:cNvPr id="3" name="Content Placeholder 2">
            <a:extLst>
              <a:ext uri="{FF2B5EF4-FFF2-40B4-BE49-F238E27FC236}">
                <a16:creationId xmlns:a16="http://schemas.microsoft.com/office/drawing/2014/main" id="{66D265DA-3CEA-4C8A-BFA9-8701133DBE5B}"/>
              </a:ext>
            </a:extLst>
          </p:cNvPr>
          <p:cNvSpPr>
            <a:spLocks noGrp="1"/>
          </p:cNvSpPr>
          <p:nvPr>
            <p:ph idx="1"/>
          </p:nvPr>
        </p:nvSpPr>
        <p:spPr>
          <a:xfrm>
            <a:off x="472423" y="1586234"/>
            <a:ext cx="8229600" cy="4190999"/>
          </a:xfrm>
        </p:spPr>
        <p:txBody>
          <a:bodyPr/>
          <a:lstStyle/>
          <a:p>
            <a:pPr algn="just"/>
            <a:r>
              <a:rPr lang="en-US" dirty="0"/>
              <a:t>NSS must possess a current license to practice as a registered nurse (RN) issued by the State of California Board of Registered Nursing. </a:t>
            </a:r>
          </a:p>
          <a:p>
            <a:pPr algn="just"/>
            <a:r>
              <a:rPr lang="en-US" dirty="0"/>
              <a:t>Provides enhanced clinical nursing support, performed by a registered nurse to facilitate: </a:t>
            </a:r>
          </a:p>
          <a:p>
            <a:pPr lvl="1" algn="just">
              <a:buClr>
                <a:schemeClr val="accent6"/>
              </a:buClr>
            </a:pPr>
            <a:r>
              <a:rPr lang="en-US" sz="1800" dirty="0"/>
              <a:t>Administration and supervision of patients’ injectable medications and vaccinations;</a:t>
            </a:r>
          </a:p>
          <a:p>
            <a:pPr lvl="1" algn="just">
              <a:buClr>
                <a:schemeClr val="accent6"/>
              </a:buClr>
            </a:pPr>
            <a:r>
              <a:rPr lang="en-US" sz="1800" dirty="0"/>
              <a:t>Tracking of patients receiving long-acting injectables, multi-dose injectable treatments, or multi-dose vaccine series; monitors patients for side effects; makes appointments for subsequent nursing visits to ensure timely receipt of injections; and</a:t>
            </a:r>
          </a:p>
          <a:p>
            <a:pPr lvl="1" algn="just">
              <a:buClr>
                <a:schemeClr val="accent6"/>
              </a:buClr>
            </a:pPr>
            <a:r>
              <a:rPr lang="en-US" sz="1800" dirty="0"/>
              <a:t>Care coordination activities among care providers.</a:t>
            </a:r>
          </a:p>
          <a:p>
            <a:pPr>
              <a:buFont typeface="Wingdings" panose="05000000000000000000" pitchFamily="2" charset="2"/>
              <a:buChar char="§"/>
            </a:pPr>
            <a:endParaRPr lang="en-US" sz="1600" dirty="0"/>
          </a:p>
        </p:txBody>
      </p:sp>
      <p:sp>
        <p:nvSpPr>
          <p:cNvPr id="5" name="Slide Number Placeholder 4">
            <a:extLst>
              <a:ext uri="{FF2B5EF4-FFF2-40B4-BE49-F238E27FC236}">
                <a16:creationId xmlns:a16="http://schemas.microsoft.com/office/drawing/2014/main" id="{4E67A78C-B505-48F7-8987-2961EB9E6139}"/>
              </a:ext>
            </a:extLst>
          </p:cNvPr>
          <p:cNvSpPr>
            <a:spLocks noGrp="1"/>
          </p:cNvSpPr>
          <p:nvPr>
            <p:ph type="sldNum" sz="quarter" idx="12"/>
          </p:nvPr>
        </p:nvSpPr>
        <p:spPr/>
        <p:txBody>
          <a:bodyPr/>
          <a:lstStyle/>
          <a:p>
            <a:fld id="{C3111FA1-5AF9-0647-B31D-D6250D4530A3}" type="slidenum">
              <a:rPr lang="en-US" smtClean="0"/>
              <a:t>35</a:t>
            </a:fld>
            <a:endParaRPr lang="en-US"/>
          </a:p>
        </p:txBody>
      </p:sp>
      <p:sp>
        <p:nvSpPr>
          <p:cNvPr id="7" name="Content Placeholder 2">
            <a:extLst>
              <a:ext uri="{FF2B5EF4-FFF2-40B4-BE49-F238E27FC236}">
                <a16:creationId xmlns:a16="http://schemas.microsoft.com/office/drawing/2014/main" id="{21C55344-1827-44DF-AD0D-D5FCA6C34074}"/>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377774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DA8A-A04A-4A4A-8440-18DE258294CC}"/>
              </a:ext>
            </a:extLst>
          </p:cNvPr>
          <p:cNvSpPr>
            <a:spLocks noGrp="1"/>
          </p:cNvSpPr>
          <p:nvPr>
            <p:ph type="title"/>
          </p:nvPr>
        </p:nvSpPr>
        <p:spPr/>
        <p:txBody>
          <a:bodyPr/>
          <a:lstStyle/>
          <a:p>
            <a:r>
              <a:rPr lang="en-US"/>
              <a:t>PSS Team Member: Peer Navigator (PN)</a:t>
            </a:r>
          </a:p>
        </p:txBody>
      </p:sp>
      <p:sp>
        <p:nvSpPr>
          <p:cNvPr id="3" name="Content Placeholder 2">
            <a:extLst>
              <a:ext uri="{FF2B5EF4-FFF2-40B4-BE49-F238E27FC236}">
                <a16:creationId xmlns:a16="http://schemas.microsoft.com/office/drawing/2014/main" id="{66D265DA-3CEA-4C8A-BFA9-8701133DBE5B}"/>
              </a:ext>
            </a:extLst>
          </p:cNvPr>
          <p:cNvSpPr>
            <a:spLocks noGrp="1"/>
          </p:cNvSpPr>
          <p:nvPr>
            <p:ph idx="1"/>
          </p:nvPr>
        </p:nvSpPr>
        <p:spPr>
          <a:xfrm>
            <a:off x="441977" y="1808025"/>
            <a:ext cx="8229600" cy="4190999"/>
          </a:xfrm>
        </p:spPr>
        <p:txBody>
          <a:bodyPr/>
          <a:lstStyle/>
          <a:p>
            <a:pPr algn="just"/>
            <a:r>
              <a:rPr lang="en-US" sz="2000" dirty="0"/>
              <a:t>PN must be reflective of the population and community being served; must have lived experience; and MUST NOT be a current </a:t>
            </a:r>
            <a:r>
              <a:rPr lang="en-US" sz="2000" u="sng" dirty="0"/>
              <a:t>client</a:t>
            </a:r>
            <a:r>
              <a:rPr lang="en-US" sz="2000" dirty="0"/>
              <a:t> of Contractor’s clinic.</a:t>
            </a:r>
          </a:p>
          <a:p>
            <a:pPr algn="just"/>
            <a:endParaRPr lang="en-US" sz="2000" dirty="0"/>
          </a:p>
          <a:p>
            <a:pPr algn="just"/>
            <a:r>
              <a:rPr lang="en-US" sz="2000" dirty="0"/>
              <a:t>Provides client-centered  individual psycho-social support services to assist PLWH by providing a safe space where lived experiences and challenges can be discussed without judgment.</a:t>
            </a:r>
          </a:p>
          <a:p>
            <a:pPr algn="just"/>
            <a:endParaRPr lang="en-US" sz="2000" dirty="0"/>
          </a:p>
          <a:p>
            <a:pPr algn="just"/>
            <a:r>
              <a:rPr lang="en-US" sz="2000" dirty="0"/>
              <a:t>Supports individuals who may be newly diagnosed, newly identified as living with HIV, or who may require additional support to engage in and maintain HIV medical care and support services to ensure that clients are linked to care and continuously supported to remain in care.</a:t>
            </a:r>
          </a:p>
          <a:p>
            <a:pPr>
              <a:buFont typeface="Wingdings" panose="05000000000000000000" pitchFamily="2" charset="2"/>
              <a:buChar char="§"/>
            </a:pPr>
            <a:endParaRPr lang="en-US" sz="1600" dirty="0"/>
          </a:p>
        </p:txBody>
      </p:sp>
      <p:sp>
        <p:nvSpPr>
          <p:cNvPr id="5" name="Slide Number Placeholder 4">
            <a:extLst>
              <a:ext uri="{FF2B5EF4-FFF2-40B4-BE49-F238E27FC236}">
                <a16:creationId xmlns:a16="http://schemas.microsoft.com/office/drawing/2014/main" id="{4E67A78C-B505-48F7-8987-2961EB9E6139}"/>
              </a:ext>
            </a:extLst>
          </p:cNvPr>
          <p:cNvSpPr>
            <a:spLocks noGrp="1"/>
          </p:cNvSpPr>
          <p:nvPr>
            <p:ph type="sldNum" sz="quarter" idx="12"/>
          </p:nvPr>
        </p:nvSpPr>
        <p:spPr/>
        <p:txBody>
          <a:bodyPr/>
          <a:lstStyle/>
          <a:p>
            <a:fld id="{C3111FA1-5AF9-0647-B31D-D6250D4530A3}" type="slidenum">
              <a:rPr lang="en-US" smtClean="0"/>
              <a:t>36</a:t>
            </a:fld>
            <a:endParaRPr lang="en-US"/>
          </a:p>
        </p:txBody>
      </p:sp>
      <p:sp>
        <p:nvSpPr>
          <p:cNvPr id="7" name="Content Placeholder 2">
            <a:extLst>
              <a:ext uri="{FF2B5EF4-FFF2-40B4-BE49-F238E27FC236}">
                <a16:creationId xmlns:a16="http://schemas.microsoft.com/office/drawing/2014/main" id="{21C55344-1827-44DF-AD0D-D5FCA6C34074}"/>
              </a:ext>
            </a:extLst>
          </p:cNvPr>
          <p:cNvSpPr txBox="1">
            <a:spLocks/>
          </p:cNvSpPr>
          <p:nvPr/>
        </p:nvSpPr>
        <p:spPr>
          <a:xfrm>
            <a:off x="441977" y="1474941"/>
            <a:ext cx="8229600" cy="41194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1163735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606553"/>
            <a:ext cx="8140700" cy="395604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endParaRPr lang="en-US">
              <a:solidFill>
                <a:schemeClr val="bg1"/>
              </a:solidFill>
              <a:latin typeface="Calibri" pitchFamily="34" charset="0"/>
              <a:cs typeface="Calibri" pitchFamily="34" charset="0"/>
            </a:endParaRPr>
          </a:p>
        </p:txBody>
      </p:sp>
      <p:sp>
        <p:nvSpPr>
          <p:cNvPr id="7" name="Title 6"/>
          <p:cNvSpPr>
            <a:spLocks noGrp="1"/>
          </p:cNvSpPr>
          <p:nvPr>
            <p:ph type="title"/>
          </p:nvPr>
        </p:nvSpPr>
        <p:spPr/>
        <p:txBody>
          <a:bodyPr/>
          <a:lstStyle/>
          <a:p>
            <a:r>
              <a:rPr lang="en-US">
                <a:solidFill>
                  <a:schemeClr val="tx1"/>
                </a:solidFill>
              </a:rPr>
              <a:t>Overview of Program &amp; Technical Requirements</a:t>
            </a:r>
            <a:endParaRPr lang="en-US"/>
          </a:p>
        </p:txBody>
      </p:sp>
      <p:sp>
        <p:nvSpPr>
          <p:cNvPr id="10" name="Content Placeholder 9"/>
          <p:cNvSpPr>
            <a:spLocks noGrp="1"/>
          </p:cNvSpPr>
          <p:nvPr>
            <p:ph idx="1"/>
          </p:nvPr>
        </p:nvSpPr>
        <p:spPr>
          <a:xfrm>
            <a:off x="457200" y="1600201"/>
            <a:ext cx="8229600" cy="3417569"/>
          </a:xfrm>
        </p:spPr>
        <p:txBody>
          <a:bodyPr anchor="ctr"/>
          <a:lstStyle/>
          <a:p>
            <a:pPr marL="0" indent="0" algn="just">
              <a:buNone/>
            </a:pPr>
            <a:r>
              <a:rPr lang="en-US" sz="1400" dirty="0"/>
              <a:t>	</a:t>
            </a:r>
          </a:p>
          <a:p>
            <a:pPr marL="0" indent="0" algn="just">
              <a:buNone/>
            </a:pPr>
            <a:endParaRPr lang="en-US" sz="1400" dirty="0"/>
          </a:p>
          <a:p>
            <a:pPr marL="0" indent="0" algn="just">
              <a:buNone/>
            </a:pPr>
            <a:r>
              <a:rPr lang="en-US" b="1" dirty="0">
                <a:solidFill>
                  <a:schemeClr val="accent1"/>
                </a:solidFill>
              </a:rPr>
              <a:t>	Michael Green, PhD, MHSA</a:t>
            </a:r>
          </a:p>
          <a:p>
            <a:pPr marL="0" indent="0" algn="just">
              <a:buNone/>
            </a:pPr>
            <a:r>
              <a:rPr lang="en-US" b="1" dirty="0">
                <a:solidFill>
                  <a:schemeClr val="accent1"/>
                </a:solidFill>
              </a:rPr>
              <a:t>      	Chief</a:t>
            </a:r>
          </a:p>
          <a:p>
            <a:pPr marL="0" indent="0" algn="just">
              <a:buNone/>
            </a:pPr>
            <a:r>
              <a:rPr lang="en-US" b="1" dirty="0">
                <a:solidFill>
                  <a:schemeClr val="accent1"/>
                </a:solidFill>
              </a:rPr>
              <a:t>	Planning, Development and Research</a:t>
            </a:r>
          </a:p>
          <a:p>
            <a:pPr marL="0" indent="0" algn="just">
              <a:buNone/>
            </a:pPr>
            <a:r>
              <a:rPr lang="en-US" b="1" dirty="0">
                <a:solidFill>
                  <a:schemeClr val="accent1"/>
                </a:solidFill>
              </a:rPr>
              <a:t>	Division of HIV and STD Programs (DHSP)</a:t>
            </a:r>
          </a:p>
          <a:p>
            <a:pPr marL="0" indent="0" algn="just">
              <a:buNone/>
            </a:pPr>
            <a:r>
              <a:rPr lang="en-US" b="1" dirty="0">
                <a:solidFill>
                  <a:schemeClr val="accent1"/>
                </a:solidFill>
              </a:rPr>
              <a:t>	County of Los Angeles Department of Public Health</a:t>
            </a:r>
          </a:p>
          <a:p>
            <a:pPr marL="0" indent="0" algn="just">
              <a:buNone/>
            </a:pPr>
            <a:endParaRPr lang="en-US" sz="2000" dirty="0">
              <a:solidFill>
                <a:schemeClr val="accent1"/>
              </a:solidFill>
            </a:endParaRPr>
          </a:p>
          <a:p>
            <a:pPr marL="0" indent="0" algn="just">
              <a:buNone/>
            </a:pPr>
            <a:r>
              <a:rPr lang="en-US" sz="2000" dirty="0">
                <a:solidFill>
                  <a:srgbClr val="FF0000"/>
                </a:solidFill>
              </a:rPr>
              <a:t>	</a:t>
            </a:r>
            <a:endParaRPr lang="en-US" sz="1400" dirty="0"/>
          </a:p>
          <a:p>
            <a:pPr marL="301752" lvl="1" indent="0" algn="just">
              <a:buNone/>
            </a:pPr>
            <a:endParaRPr lang="en-US" sz="1800" dirty="0"/>
          </a:p>
        </p:txBody>
      </p:sp>
      <p:sp>
        <p:nvSpPr>
          <p:cNvPr id="4" name="Slide Number Placeholder 3"/>
          <p:cNvSpPr>
            <a:spLocks noGrp="1"/>
          </p:cNvSpPr>
          <p:nvPr>
            <p:ph type="sldNum" sz="quarter" idx="12"/>
          </p:nvPr>
        </p:nvSpPr>
        <p:spPr/>
        <p:txBody>
          <a:bodyPr/>
          <a:lstStyle/>
          <a:p>
            <a:fld id="{C3111FA1-5AF9-0647-B31D-D6250D4530A3}" type="slidenum">
              <a:rPr lang="en-US" smtClean="0"/>
              <a:t>37</a:t>
            </a:fld>
            <a:endParaRPr lang="en-US"/>
          </a:p>
        </p:txBody>
      </p:sp>
    </p:spTree>
    <p:extLst>
      <p:ext uri="{BB962C8B-B14F-4D97-AF65-F5344CB8AC3E}">
        <p14:creationId xmlns:p14="http://schemas.microsoft.com/office/powerpoint/2010/main" val="2618232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15" y="1068755"/>
            <a:ext cx="7772400" cy="876300"/>
          </a:xfrm>
        </p:spPr>
        <p:txBody>
          <a:bodyPr/>
          <a:lstStyle/>
          <a:p>
            <a:r>
              <a:rPr lang="en-US">
                <a:solidFill>
                  <a:schemeClr val="tx1"/>
                </a:solidFill>
              </a:rPr>
              <a:t>Overview of Program &amp; Technical Requirements</a:t>
            </a:r>
          </a:p>
        </p:txBody>
      </p:sp>
      <p:sp>
        <p:nvSpPr>
          <p:cNvPr id="5" name="Slide Number Placeholder 4"/>
          <p:cNvSpPr>
            <a:spLocks noGrp="1"/>
          </p:cNvSpPr>
          <p:nvPr>
            <p:ph type="sldNum" sz="quarter" idx="12"/>
          </p:nvPr>
        </p:nvSpPr>
        <p:spPr/>
        <p:txBody>
          <a:bodyPr/>
          <a:lstStyle/>
          <a:p>
            <a:fld id="{C3111FA1-5AF9-0647-B31D-D6250D4530A3}" type="slidenum">
              <a:rPr lang="en-US" smtClean="0"/>
              <a:t>38</a:t>
            </a:fld>
            <a:endParaRPr lang="en-US"/>
          </a:p>
        </p:txBody>
      </p:sp>
      <p:sp>
        <p:nvSpPr>
          <p:cNvPr id="6" name="Title 1">
            <a:extLst>
              <a:ext uri="{FF2B5EF4-FFF2-40B4-BE49-F238E27FC236}">
                <a16:creationId xmlns:a16="http://schemas.microsoft.com/office/drawing/2014/main" id="{78B1F141-7ECC-473A-85D2-270523B41360}"/>
              </a:ext>
            </a:extLst>
          </p:cNvPr>
          <p:cNvSpPr txBox="1">
            <a:spLocks/>
          </p:cNvSpPr>
          <p:nvPr/>
        </p:nvSpPr>
        <p:spPr>
          <a:xfrm>
            <a:off x="249115" y="2712184"/>
            <a:ext cx="7772400" cy="1562636"/>
          </a:xfrm>
          <a:prstGeom prst="rect">
            <a:avLst/>
          </a:prstGeom>
        </p:spPr>
        <p:txBody>
          <a:bodyPr vert="horz" lIns="91440" tIns="45720" rIns="91440" bIns="45720" rtlCol="0" anchor="t">
            <a:noAutofit/>
          </a:bodyPr>
          <a:lstStyle>
            <a:lvl1pPr algn="l" defTabSz="457200" rtl="0" eaLnBrk="1" latinLnBrk="0" hangingPunct="1">
              <a:lnSpc>
                <a:spcPts val="2900"/>
              </a:lnSpc>
              <a:spcBef>
                <a:spcPct val="0"/>
              </a:spcBef>
              <a:buNone/>
              <a:defRPr sz="2800" b="1" kern="1200" cap="none" spc="100">
                <a:solidFill>
                  <a:srgbClr val="FFFFFF"/>
                </a:solidFill>
                <a:latin typeface="+mj-lt"/>
                <a:ea typeface="+mj-ea"/>
                <a:cs typeface="+mj-cs"/>
              </a:defRPr>
            </a:lvl1pPr>
          </a:lstStyle>
          <a:p>
            <a:pPr marL="457200" indent="-457200">
              <a:buFont typeface="Wingdings" panose="05000000000000000000" pitchFamily="2" charset="2"/>
              <a:buChar char="Ø"/>
            </a:pPr>
            <a:r>
              <a:rPr lang="en-US">
                <a:solidFill>
                  <a:schemeClr val="accent1">
                    <a:lumMod val="40000"/>
                    <a:lumOff val="60000"/>
                  </a:schemeClr>
                </a:solidFill>
              </a:rPr>
              <a:t>Location of Services</a:t>
            </a:r>
          </a:p>
          <a:p>
            <a:pPr marL="457200" indent="-457200">
              <a:buFont typeface="Wingdings" panose="05000000000000000000" pitchFamily="2" charset="2"/>
              <a:buChar char="Ø"/>
            </a:pPr>
            <a:r>
              <a:rPr lang="en-US">
                <a:solidFill>
                  <a:schemeClr val="accent1">
                    <a:lumMod val="40000"/>
                    <a:lumOff val="60000"/>
                  </a:schemeClr>
                </a:solidFill>
              </a:rPr>
              <a:t>Availability of Funding</a:t>
            </a:r>
          </a:p>
          <a:p>
            <a:pPr marL="457200" indent="-457200">
              <a:buFont typeface="Wingdings" panose="05000000000000000000" pitchFamily="2" charset="2"/>
              <a:buChar char="Ø"/>
            </a:pPr>
            <a:r>
              <a:rPr lang="en-US">
                <a:solidFill>
                  <a:schemeClr val="accent1">
                    <a:lumMod val="40000"/>
                    <a:lumOff val="60000"/>
                  </a:schemeClr>
                </a:solidFill>
              </a:rPr>
              <a:t>Ryan White Program Eligibility</a:t>
            </a:r>
          </a:p>
        </p:txBody>
      </p:sp>
    </p:spTree>
    <p:extLst>
      <p:ext uri="{BB962C8B-B14F-4D97-AF65-F5344CB8AC3E}">
        <p14:creationId xmlns:p14="http://schemas.microsoft.com/office/powerpoint/2010/main" val="314017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377953"/>
            <a:ext cx="8140700" cy="497839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endParaRPr lang="en-US" dirty="0">
              <a:solidFill>
                <a:schemeClr val="bg1"/>
              </a:solidFill>
              <a:latin typeface="Calibri" pitchFamily="34" charset="0"/>
              <a:cs typeface="Calibri" pitchFamily="34" charset="0"/>
            </a:endParaRPr>
          </a:p>
        </p:txBody>
      </p:sp>
      <p:sp>
        <p:nvSpPr>
          <p:cNvPr id="7" name="Title 6"/>
          <p:cNvSpPr>
            <a:spLocks noGrp="1"/>
          </p:cNvSpPr>
          <p:nvPr>
            <p:ph type="title"/>
          </p:nvPr>
        </p:nvSpPr>
        <p:spPr>
          <a:xfrm>
            <a:off x="457200" y="742968"/>
            <a:ext cx="8229600" cy="634985"/>
          </a:xfrm>
        </p:spPr>
        <p:txBody>
          <a:bodyPr/>
          <a:lstStyle/>
          <a:p>
            <a:r>
              <a:rPr lang="en-US" dirty="0"/>
              <a:t>Conference Guidelines and Housekeeping</a:t>
            </a:r>
          </a:p>
        </p:txBody>
      </p:sp>
      <p:sp>
        <p:nvSpPr>
          <p:cNvPr id="10" name="Content Placeholder 9"/>
          <p:cNvSpPr>
            <a:spLocks noGrp="1"/>
          </p:cNvSpPr>
          <p:nvPr>
            <p:ph idx="1"/>
          </p:nvPr>
        </p:nvSpPr>
        <p:spPr>
          <a:xfrm>
            <a:off x="317500" y="1270736"/>
            <a:ext cx="8229600" cy="5305162"/>
          </a:xfrm>
        </p:spPr>
        <p:txBody>
          <a:bodyPr/>
          <a:lstStyle/>
          <a:p>
            <a:pPr marL="457200" indent="-457200" algn="just">
              <a:buFont typeface="+mj-lt"/>
              <a:buAutoNum type="arabicPeriod"/>
            </a:pPr>
            <a:endParaRPr lang="en-US" sz="2000" dirty="0"/>
          </a:p>
          <a:p>
            <a:pPr marL="457200" indent="-457200" algn="just">
              <a:buFont typeface="+mj-lt"/>
              <a:buAutoNum type="arabicPeriod"/>
            </a:pPr>
            <a:r>
              <a:rPr lang="en-US" sz="2000" dirty="0"/>
              <a:t>Each agency representative must check-in and sign/complete the conference attendance sign-in sheet</a:t>
            </a:r>
          </a:p>
          <a:p>
            <a:pPr marL="457200" indent="-457200" algn="just">
              <a:buFont typeface="+mj-lt"/>
              <a:buAutoNum type="arabicPeriod"/>
            </a:pPr>
            <a:r>
              <a:rPr lang="en-US" sz="2000" dirty="0"/>
              <a:t>Recording and/or video taping of the conference is not permitted. </a:t>
            </a:r>
            <a:r>
              <a:rPr lang="en-US" sz="2000" b="1" dirty="0"/>
              <a:t>All attendees must put electronic devices (cellphones, etc.) on “silent” mode during the conference</a:t>
            </a:r>
            <a:r>
              <a:rPr lang="en-US" sz="2000" dirty="0"/>
              <a:t>. If you need to take a call, please step out into the hallway</a:t>
            </a:r>
          </a:p>
          <a:p>
            <a:pPr marL="457200" indent="-457200" algn="just">
              <a:buFont typeface="+mj-lt"/>
              <a:buAutoNum type="arabicPeriod"/>
            </a:pPr>
            <a:r>
              <a:rPr lang="en-US" sz="1800" dirty="0">
                <a:effectLst/>
                <a:latin typeface="Arial" panose="020B0604020202020204" pitchFamily="34" charset="0"/>
                <a:ea typeface="Times New Roman" panose="02020603050405020304" pitchFamily="18" charset="0"/>
              </a:rPr>
              <a:t>If submitting a written question, please print legibly when completing the question cards</a:t>
            </a:r>
            <a:r>
              <a:rPr lang="en-US" sz="1800" b="1" dirty="0">
                <a:effectLst/>
                <a:latin typeface="Arial" panose="020B0604020202020204" pitchFamily="34" charset="0"/>
                <a:ea typeface="Times New Roman" panose="02020603050405020304" pitchFamily="18" charset="0"/>
              </a:rPr>
              <a:t>.</a:t>
            </a:r>
            <a:r>
              <a:rPr lang="en-US" sz="2000" dirty="0"/>
              <a:t> The facilitator will collect the question cards before the break.</a:t>
            </a:r>
          </a:p>
          <a:p>
            <a:pPr marL="457200" indent="-457200" algn="just">
              <a:buFont typeface="+mj-lt"/>
              <a:buAutoNum type="arabicPeriod"/>
            </a:pPr>
            <a:r>
              <a:rPr lang="en-US" sz="2000" dirty="0"/>
              <a:t>County staff will respond to questions during the Q&amp;A session; however, those questions that require further research and/or discussion will be deferred and released in the subsequent Q&amp;A Addendum on October 1, 2024. </a:t>
            </a:r>
          </a:p>
          <a:p>
            <a:pPr marL="457200" indent="-457200" algn="just">
              <a:buFont typeface="+mj-lt"/>
              <a:buAutoNum type="arabicPeriod"/>
            </a:pPr>
            <a:endParaRPr lang="en-US" sz="1400" dirty="0"/>
          </a:p>
        </p:txBody>
      </p:sp>
      <p:sp>
        <p:nvSpPr>
          <p:cNvPr id="4" name="Slide Number Placeholder 3"/>
          <p:cNvSpPr>
            <a:spLocks noGrp="1"/>
          </p:cNvSpPr>
          <p:nvPr>
            <p:ph type="sldNum" sz="quarter" idx="12"/>
          </p:nvPr>
        </p:nvSpPr>
        <p:spPr/>
        <p:txBody>
          <a:bodyPr/>
          <a:lstStyle/>
          <a:p>
            <a:fld id="{C3111FA1-5AF9-0647-B31D-D6250D4530A3}" type="slidenum">
              <a:rPr lang="en-US" smtClean="0"/>
              <a:t>3</a:t>
            </a:fld>
            <a:endParaRPr lang="en-US" dirty="0"/>
          </a:p>
        </p:txBody>
      </p:sp>
    </p:spTree>
    <p:extLst>
      <p:ext uri="{BB962C8B-B14F-4D97-AF65-F5344CB8AC3E}">
        <p14:creationId xmlns:p14="http://schemas.microsoft.com/office/powerpoint/2010/main" val="3134794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1082-007E-5854-4726-AEFCF6A53137}"/>
              </a:ext>
            </a:extLst>
          </p:cNvPr>
          <p:cNvSpPr>
            <a:spLocks noGrp="1"/>
          </p:cNvSpPr>
          <p:nvPr>
            <p:ph type="title"/>
          </p:nvPr>
        </p:nvSpPr>
        <p:spPr/>
        <p:txBody>
          <a:bodyPr/>
          <a:lstStyle/>
          <a:p>
            <a:r>
              <a:rPr lang="en-US"/>
              <a:t>Location of Services</a:t>
            </a:r>
          </a:p>
        </p:txBody>
      </p:sp>
      <p:sp>
        <p:nvSpPr>
          <p:cNvPr id="3" name="Content Placeholder 2">
            <a:extLst>
              <a:ext uri="{FF2B5EF4-FFF2-40B4-BE49-F238E27FC236}">
                <a16:creationId xmlns:a16="http://schemas.microsoft.com/office/drawing/2014/main" id="{868AF4F5-2B5F-1318-1D33-3426D842DFCB}"/>
              </a:ext>
            </a:extLst>
          </p:cNvPr>
          <p:cNvSpPr>
            <a:spLocks noGrp="1"/>
          </p:cNvSpPr>
          <p:nvPr>
            <p:ph idx="1"/>
          </p:nvPr>
        </p:nvSpPr>
        <p:spPr/>
        <p:txBody>
          <a:bodyPr/>
          <a:lstStyle/>
          <a:p>
            <a:pPr algn="just" fontAlgn="base"/>
            <a:r>
              <a:rPr lang="en-US" sz="2400" b="0" i="0" dirty="0">
                <a:solidFill>
                  <a:srgbClr val="000000"/>
                </a:solidFill>
                <a:effectLst/>
              </a:rPr>
              <a:t>To ensure that services are available and accessible to HIV-positive RWP-eligible clients, Contractor(s) should strive to provide services in the health districts with high HIV/STD morbidity. </a:t>
            </a:r>
          </a:p>
          <a:p>
            <a:pPr algn="just" fontAlgn="base"/>
            <a:endParaRPr lang="en-US" sz="2400" b="0" i="0" dirty="0">
              <a:solidFill>
                <a:srgbClr val="000000"/>
              </a:solidFill>
              <a:effectLst/>
            </a:endParaRPr>
          </a:p>
          <a:p>
            <a:pPr algn="just" fontAlgn="base"/>
            <a:r>
              <a:rPr lang="en-US" sz="2400" b="0" i="0" dirty="0">
                <a:solidFill>
                  <a:srgbClr val="000000"/>
                </a:solidFill>
                <a:effectLst/>
              </a:rPr>
              <a:t>Contractor(s) must indicate in the Proposal which HD and SPA within the County the Proposer’s services will be provided.</a:t>
            </a:r>
          </a:p>
          <a:p>
            <a:pPr>
              <a:buFont typeface="Wingdings" panose="05000000000000000000" pitchFamily="2" charset="2"/>
              <a:buChar char="Ø"/>
            </a:pPr>
            <a:endParaRPr lang="en-US" dirty="0"/>
          </a:p>
          <a:p>
            <a:pPr marL="272034" lvl="1" indent="0">
              <a:buNone/>
            </a:pPr>
            <a:endParaRPr lang="en-US" dirty="0"/>
          </a:p>
        </p:txBody>
      </p:sp>
      <p:sp>
        <p:nvSpPr>
          <p:cNvPr id="4" name="Footer Placeholder 3">
            <a:extLst>
              <a:ext uri="{FF2B5EF4-FFF2-40B4-BE49-F238E27FC236}">
                <a16:creationId xmlns:a16="http://schemas.microsoft.com/office/drawing/2014/main" id="{7A91181D-DBC4-BAAF-ECDF-9A0314D06C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EA7783-8774-0B69-7B2A-4C72C7325418}"/>
              </a:ext>
            </a:extLst>
          </p:cNvPr>
          <p:cNvSpPr>
            <a:spLocks noGrp="1"/>
          </p:cNvSpPr>
          <p:nvPr>
            <p:ph type="sldNum" sz="quarter" idx="12"/>
          </p:nvPr>
        </p:nvSpPr>
        <p:spPr/>
        <p:txBody>
          <a:bodyPr/>
          <a:lstStyle/>
          <a:p>
            <a:fld id="{C3111FA1-5AF9-0647-B31D-D6250D4530A3}" type="slidenum">
              <a:rPr lang="en-US" smtClean="0"/>
              <a:t>39</a:t>
            </a:fld>
            <a:endParaRPr lang="en-US"/>
          </a:p>
        </p:txBody>
      </p:sp>
      <p:sp>
        <p:nvSpPr>
          <p:cNvPr id="6" name="Text Placeholder 5">
            <a:extLst>
              <a:ext uri="{FF2B5EF4-FFF2-40B4-BE49-F238E27FC236}">
                <a16:creationId xmlns:a16="http://schemas.microsoft.com/office/drawing/2014/main" id="{76DA4CD5-4F49-7A20-11C7-B5A4F91E6D5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23541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7DC0-8B3A-43C8-9491-5E778E252F4D}"/>
              </a:ext>
            </a:extLst>
          </p:cNvPr>
          <p:cNvSpPr>
            <a:spLocks noGrp="1"/>
          </p:cNvSpPr>
          <p:nvPr>
            <p:ph type="title"/>
          </p:nvPr>
        </p:nvSpPr>
        <p:spPr/>
        <p:txBody>
          <a:bodyPr/>
          <a:lstStyle/>
          <a:p>
            <a:r>
              <a:rPr lang="en-US"/>
              <a:t>Health Districts on the DHSP Website</a:t>
            </a:r>
          </a:p>
        </p:txBody>
      </p:sp>
      <p:pic>
        <p:nvPicPr>
          <p:cNvPr id="7" name="Content Placeholder 6">
            <a:extLst>
              <a:ext uri="{FF2B5EF4-FFF2-40B4-BE49-F238E27FC236}">
                <a16:creationId xmlns:a16="http://schemas.microsoft.com/office/drawing/2014/main" id="{B212B8EB-2710-47AC-9178-713F64DD2DED}"/>
              </a:ext>
            </a:extLst>
          </p:cNvPr>
          <p:cNvPicPr>
            <a:picLocks noGrp="1" noChangeAspect="1"/>
          </p:cNvPicPr>
          <p:nvPr>
            <p:ph idx="1"/>
          </p:nvPr>
        </p:nvPicPr>
        <p:blipFill rotWithShape="1">
          <a:blip r:embed="rId2"/>
          <a:srcRect l="60235" t="12523" r="11568" b="-1"/>
          <a:stretch/>
        </p:blipFill>
        <p:spPr>
          <a:xfrm>
            <a:off x="1653702" y="1930392"/>
            <a:ext cx="5282119" cy="4608809"/>
          </a:xfrm>
          <a:prstGeom prst="rect">
            <a:avLst/>
          </a:prstGeom>
        </p:spPr>
      </p:pic>
      <p:sp>
        <p:nvSpPr>
          <p:cNvPr id="5" name="Slide Number Placeholder 4">
            <a:extLst>
              <a:ext uri="{FF2B5EF4-FFF2-40B4-BE49-F238E27FC236}">
                <a16:creationId xmlns:a16="http://schemas.microsoft.com/office/drawing/2014/main" id="{A828622E-85BC-4BE3-A8B4-32CE4CC502AA}"/>
              </a:ext>
            </a:extLst>
          </p:cNvPr>
          <p:cNvSpPr>
            <a:spLocks noGrp="1"/>
          </p:cNvSpPr>
          <p:nvPr>
            <p:ph type="sldNum" sz="quarter" idx="12"/>
          </p:nvPr>
        </p:nvSpPr>
        <p:spPr/>
        <p:txBody>
          <a:bodyPr/>
          <a:lstStyle/>
          <a:p>
            <a:fld id="{C3111FA1-5AF9-0647-B31D-D6250D4530A3}" type="slidenum">
              <a:rPr lang="en-US" smtClean="0"/>
              <a:t>40</a:t>
            </a:fld>
            <a:endParaRPr lang="en-US"/>
          </a:p>
        </p:txBody>
      </p:sp>
      <p:sp>
        <p:nvSpPr>
          <p:cNvPr id="8" name="Rectangle 7">
            <a:extLst>
              <a:ext uri="{FF2B5EF4-FFF2-40B4-BE49-F238E27FC236}">
                <a16:creationId xmlns:a16="http://schemas.microsoft.com/office/drawing/2014/main" id="{0A20429E-F066-4C83-B634-9F6F21470EDB}"/>
              </a:ext>
            </a:extLst>
          </p:cNvPr>
          <p:cNvSpPr/>
          <p:nvPr/>
        </p:nvSpPr>
        <p:spPr>
          <a:xfrm>
            <a:off x="488004" y="1425406"/>
            <a:ext cx="7665396" cy="400110"/>
          </a:xfrm>
          <a:prstGeom prst="rect">
            <a:avLst/>
          </a:prstGeom>
        </p:spPr>
        <p:txBody>
          <a:bodyPr wrap="square">
            <a:spAutoFit/>
          </a:bodyPr>
          <a:lstStyle/>
          <a:p>
            <a:r>
              <a:rPr lang="en-US" sz="2000" b="1"/>
              <a:t>Health Districts: http://publichealth.lacounty.gov/dhsp/Mapping.htm</a:t>
            </a:r>
          </a:p>
        </p:txBody>
      </p:sp>
    </p:spTree>
    <p:extLst>
      <p:ext uri="{BB962C8B-B14F-4D97-AF65-F5344CB8AC3E}">
        <p14:creationId xmlns:p14="http://schemas.microsoft.com/office/powerpoint/2010/main" val="247878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Location of Services</a:t>
            </a:r>
          </a:p>
        </p:txBody>
      </p:sp>
      <p:sp>
        <p:nvSpPr>
          <p:cNvPr id="10" name="Content Placeholder 9"/>
          <p:cNvSpPr>
            <a:spLocks noGrp="1"/>
          </p:cNvSpPr>
          <p:nvPr>
            <p:ph idx="1"/>
          </p:nvPr>
        </p:nvSpPr>
        <p:spPr>
          <a:xfrm>
            <a:off x="520700" y="1932186"/>
            <a:ext cx="8229600" cy="3735070"/>
          </a:xfrm>
        </p:spPr>
        <p:txBody>
          <a:bodyPr/>
          <a:lstStyle/>
          <a:p>
            <a:r>
              <a:rPr lang="en-US" dirty="0"/>
              <a:t>To determine Proposer’s health district visit </a:t>
            </a:r>
            <a:r>
              <a:rPr lang="en-US" u="sng" dirty="0">
                <a:hlinkClick r:id="rId3"/>
              </a:rPr>
              <a:t>http://publichealth.lacounty.gov/dhsp/HealthDistricts.htm</a:t>
            </a:r>
            <a:endParaRPr lang="en-US" dirty="0"/>
          </a:p>
          <a:p>
            <a:endParaRPr lang="en-US" dirty="0"/>
          </a:p>
          <a:p>
            <a:r>
              <a:rPr lang="en-US" dirty="0"/>
              <a:t>To determine which SPA your agency is located in visit </a:t>
            </a:r>
            <a:r>
              <a:rPr lang="en-US" u="sng" dirty="0">
                <a:hlinkClick r:id="rId4"/>
              </a:rPr>
              <a:t>http://gis.lacounty.gov/districtlocator/</a:t>
            </a:r>
            <a:endParaRPr lang="en-US" dirty="0"/>
          </a:p>
          <a:p>
            <a:pPr marL="0" indent="0">
              <a:buNone/>
            </a:pPr>
            <a:endParaRPr lang="en-US" sz="1000" dirty="0"/>
          </a:p>
        </p:txBody>
      </p:sp>
      <p:sp>
        <p:nvSpPr>
          <p:cNvPr id="4" name="Slide Number Placeholder 3"/>
          <p:cNvSpPr>
            <a:spLocks noGrp="1"/>
          </p:cNvSpPr>
          <p:nvPr>
            <p:ph type="sldNum" sz="quarter" idx="12"/>
          </p:nvPr>
        </p:nvSpPr>
        <p:spPr/>
        <p:txBody>
          <a:bodyPr/>
          <a:lstStyle/>
          <a:p>
            <a:fld id="{C3111FA1-5AF9-0647-B31D-D6250D4530A3}" type="slidenum">
              <a:rPr lang="en-US" smtClean="0"/>
              <a:t>41</a:t>
            </a:fld>
            <a:endParaRPr lang="en-US"/>
          </a:p>
        </p:txBody>
      </p:sp>
    </p:spTree>
    <p:extLst>
      <p:ext uri="{BB962C8B-B14F-4D97-AF65-F5344CB8AC3E}">
        <p14:creationId xmlns:p14="http://schemas.microsoft.com/office/powerpoint/2010/main" val="1870646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600201"/>
            <a:ext cx="8089900" cy="4756149"/>
          </a:xfrm>
        </p:spPr>
        <p:txBody>
          <a:bodyPr vert="horz" lIns="91440" tIns="45720" rIns="91440" bIns="45720" rtlCol="0" anchor="t">
            <a:noAutofit/>
          </a:bodyPr>
          <a:lstStyle/>
          <a:p>
            <a:pPr algn="just"/>
            <a:r>
              <a:rPr lang="en-US" dirty="0"/>
              <a:t>The total estimated funding available for Core HIV Medical Services under this RFP is approximately $20 million annually and will be distributed geographically across LAC based on the existing size of the proposed HIV patient panel and number of average patient visits per clinic. </a:t>
            </a:r>
          </a:p>
          <a:p>
            <a:pPr algn="just"/>
            <a:r>
              <a:rPr lang="en-US" dirty="0"/>
              <a:t>Funds available for Core HIV Medical Services are distributed as follows:</a:t>
            </a:r>
            <a:endParaRPr lang="en-US" dirty="0">
              <a:ea typeface="Calibri"/>
              <a:cs typeface="Calibri"/>
            </a:endParaRPr>
          </a:p>
          <a:p>
            <a:pPr marL="614680" lvl="1" indent="-342900" algn="just">
              <a:buClr>
                <a:schemeClr val="accent6"/>
              </a:buClr>
            </a:pPr>
            <a:r>
              <a:rPr lang="en-US" dirty="0"/>
              <a:t>$7.5 million annually for AOM Services;</a:t>
            </a:r>
            <a:endParaRPr lang="en-US" dirty="0">
              <a:ea typeface="Calibri"/>
              <a:cs typeface="Calibri"/>
            </a:endParaRPr>
          </a:p>
          <a:p>
            <a:pPr marL="614680" lvl="1" indent="-342900" algn="just">
              <a:buClr>
                <a:schemeClr val="accent6"/>
              </a:buClr>
            </a:pPr>
            <a:r>
              <a:rPr lang="en-US" dirty="0"/>
              <a:t>$7.5 million annually for MCC Services; and</a:t>
            </a:r>
            <a:endParaRPr lang="en-US" dirty="0">
              <a:ea typeface="Calibri"/>
              <a:cs typeface="Calibri"/>
            </a:endParaRPr>
          </a:p>
          <a:p>
            <a:pPr marL="614680" lvl="1" indent="-342900" algn="just">
              <a:buClr>
                <a:schemeClr val="accent6"/>
              </a:buClr>
            </a:pPr>
            <a:r>
              <a:rPr lang="en-US" dirty="0"/>
              <a:t>$5.0 million annually for PSS.</a:t>
            </a:r>
            <a:endParaRPr lang="en-US" dirty="0">
              <a:ea typeface="Calibri"/>
              <a:cs typeface="Calibri"/>
            </a:endParaRPr>
          </a:p>
          <a:p>
            <a:pPr marL="557530" lvl="1">
              <a:buFont typeface="Arial" panose="020B0604020202020204" pitchFamily="34" charset="0"/>
              <a:buChar char="•"/>
            </a:pPr>
            <a:endParaRPr lang="en-US" dirty="0">
              <a:ea typeface="Calibri"/>
              <a:cs typeface="Calibri"/>
            </a:endParaRPr>
          </a:p>
          <a:p>
            <a:pPr marL="0" indent="0">
              <a:buNone/>
            </a:pPr>
            <a:endParaRPr lang="en-US" dirty="0"/>
          </a:p>
          <a:p>
            <a:pPr marL="457200" indent="-457200">
              <a:buAutoNum type="arabicPeriod" startAt="3"/>
            </a:pPr>
            <a:endParaRPr lang="en-US" sz="1000" dirty="0"/>
          </a:p>
        </p:txBody>
      </p:sp>
      <p:sp>
        <p:nvSpPr>
          <p:cNvPr id="7" name="Title 6"/>
          <p:cNvSpPr>
            <a:spLocks noGrp="1"/>
          </p:cNvSpPr>
          <p:nvPr>
            <p:ph type="title"/>
          </p:nvPr>
        </p:nvSpPr>
        <p:spPr/>
        <p:txBody>
          <a:bodyPr/>
          <a:lstStyle/>
          <a:p>
            <a:r>
              <a:rPr lang="en-US"/>
              <a:t>Availability of Funding</a:t>
            </a:r>
          </a:p>
        </p:txBody>
      </p:sp>
      <p:sp>
        <p:nvSpPr>
          <p:cNvPr id="4" name="Slide Number Placeholder 3"/>
          <p:cNvSpPr>
            <a:spLocks noGrp="1"/>
          </p:cNvSpPr>
          <p:nvPr>
            <p:ph type="sldNum" sz="quarter" idx="12"/>
          </p:nvPr>
        </p:nvSpPr>
        <p:spPr/>
        <p:txBody>
          <a:bodyPr/>
          <a:lstStyle/>
          <a:p>
            <a:fld id="{C3111FA1-5AF9-0647-B31D-D6250D4530A3}" type="slidenum">
              <a:rPr lang="en-US" smtClean="0"/>
              <a:t>42</a:t>
            </a:fld>
            <a:endParaRPr lang="en-US"/>
          </a:p>
        </p:txBody>
      </p:sp>
    </p:spTree>
    <p:extLst>
      <p:ext uri="{BB962C8B-B14F-4D97-AF65-F5344CB8AC3E}">
        <p14:creationId xmlns:p14="http://schemas.microsoft.com/office/powerpoint/2010/main" val="1272469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606552"/>
            <a:ext cx="8089900" cy="4636566"/>
          </a:xfrm>
        </p:spPr>
        <p:txBody>
          <a:bodyPr/>
          <a:lstStyle/>
          <a:p>
            <a:r>
              <a:rPr lang="en-US" sz="2800" dirty="0"/>
              <a:t>RWP services provided in LAC are intended solely for clients who lack a third-party payer source and have no ability to pay for HIV medical care services and/or medical care coordination services. RWP is the payer of last resort. </a:t>
            </a:r>
          </a:p>
          <a:p>
            <a:pPr marL="0" indent="0">
              <a:buNone/>
            </a:pPr>
            <a:endParaRPr lang="en-US" sz="1000" dirty="0"/>
          </a:p>
        </p:txBody>
      </p:sp>
      <p:sp>
        <p:nvSpPr>
          <p:cNvPr id="7" name="Title 6"/>
          <p:cNvSpPr>
            <a:spLocks noGrp="1"/>
          </p:cNvSpPr>
          <p:nvPr>
            <p:ph type="title"/>
          </p:nvPr>
        </p:nvSpPr>
        <p:spPr/>
        <p:txBody>
          <a:bodyPr/>
          <a:lstStyle/>
          <a:p>
            <a:r>
              <a:rPr lang="en-US"/>
              <a:t>Ryan White Program Eligibility</a:t>
            </a:r>
          </a:p>
        </p:txBody>
      </p:sp>
      <p:sp>
        <p:nvSpPr>
          <p:cNvPr id="4" name="Slide Number Placeholder 3"/>
          <p:cNvSpPr>
            <a:spLocks noGrp="1"/>
          </p:cNvSpPr>
          <p:nvPr>
            <p:ph type="sldNum" sz="quarter" idx="12"/>
          </p:nvPr>
        </p:nvSpPr>
        <p:spPr/>
        <p:txBody>
          <a:bodyPr/>
          <a:lstStyle/>
          <a:p>
            <a:fld id="{C3111FA1-5AF9-0647-B31D-D6250D4530A3}" type="slidenum">
              <a:rPr lang="en-US" smtClean="0"/>
              <a:t>43</a:t>
            </a:fld>
            <a:endParaRPr lang="en-US"/>
          </a:p>
        </p:txBody>
      </p:sp>
      <p:pic>
        <p:nvPicPr>
          <p:cNvPr id="2" name="Picture 2" descr="Aids Poster, People With Hiv, Aids Awareness, Positive Living, Support Group, Hiv Aids, Diy ...">
            <a:extLst>
              <a:ext uri="{FF2B5EF4-FFF2-40B4-BE49-F238E27FC236}">
                <a16:creationId xmlns:a16="http://schemas.microsoft.com/office/drawing/2014/main" id="{EC7E4FA8-9C1F-8EC8-205F-E0E71432723F}"/>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3384544" y="3335407"/>
            <a:ext cx="2683747" cy="271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180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606552"/>
            <a:ext cx="8089900" cy="4636566"/>
          </a:xfrm>
        </p:spPr>
        <p:txBody>
          <a:bodyPr/>
          <a:lstStyle/>
          <a:p>
            <a:r>
              <a:rPr lang="en-US" sz="1800" dirty="0"/>
              <a:t>RWP services are available only for eligible clients who meet all of the following criteria:</a:t>
            </a:r>
          </a:p>
          <a:p>
            <a:pPr marL="587502" lvl="1" algn="just">
              <a:buClr>
                <a:schemeClr val="accent6"/>
              </a:buClr>
            </a:pPr>
            <a:r>
              <a:rPr lang="en-US" sz="1800" dirty="0"/>
              <a:t>HIV Status: A documented diagnosis of HIV is required once at entry into care. </a:t>
            </a:r>
            <a:endParaRPr lang="en-US" sz="1800" strike="sngStrike" dirty="0"/>
          </a:p>
          <a:p>
            <a:pPr marL="587502" lvl="1" algn="just">
              <a:buClr>
                <a:schemeClr val="accent6"/>
              </a:buClr>
            </a:pPr>
            <a:r>
              <a:rPr lang="en-US" sz="1800" dirty="0"/>
              <a:t>Proof of Los Angeles County residency (annually);</a:t>
            </a:r>
          </a:p>
          <a:p>
            <a:pPr marL="587502" lvl="1" algn="just">
              <a:buClr>
                <a:schemeClr val="accent6"/>
              </a:buClr>
            </a:pPr>
            <a:r>
              <a:rPr lang="en-US" sz="1800" dirty="0"/>
              <a:t>Verification of client's income (annually);</a:t>
            </a:r>
          </a:p>
          <a:p>
            <a:pPr marL="587502" lvl="1" algn="just">
              <a:buClr>
                <a:schemeClr val="accent6"/>
              </a:buClr>
            </a:pPr>
            <a:r>
              <a:rPr lang="en-US" sz="1800" dirty="0"/>
              <a:t>A voluntarily signed and dated HIPAA-compliant Release of Information form (clients may refuse to sign a Release of Information, but services cannot be refused for otherwise eligible clients) (annually); and </a:t>
            </a:r>
          </a:p>
          <a:p>
            <a:pPr marL="587502" lvl="1" algn="just">
              <a:buClr>
                <a:schemeClr val="accent6"/>
              </a:buClr>
            </a:pPr>
            <a:r>
              <a:rPr lang="en-US" sz="1800" dirty="0"/>
              <a:t>A signed and dated Limits of Confidentiality form in compliance with state and federal law (annually).</a:t>
            </a:r>
          </a:p>
          <a:p>
            <a:pPr marL="587502" lvl="1" algn="just"/>
            <a:endParaRPr lang="en-US" sz="1800" dirty="0"/>
          </a:p>
          <a:p>
            <a:pPr marL="315468" indent="-285750" algn="just"/>
            <a:r>
              <a:rPr lang="en-US" sz="1800" dirty="0"/>
              <a:t>Contractor must conduct a formal eligibility determination within </a:t>
            </a:r>
            <a:r>
              <a:rPr lang="en-US" sz="1800" b="1" dirty="0"/>
              <a:t>60-days of enrollment/treatment</a:t>
            </a:r>
            <a:r>
              <a:rPr lang="en-US" sz="1800" dirty="0"/>
              <a:t>.</a:t>
            </a:r>
          </a:p>
          <a:p>
            <a:pPr marL="0" indent="0">
              <a:buNone/>
            </a:pPr>
            <a:endParaRPr lang="en-US" sz="1600" dirty="0"/>
          </a:p>
          <a:p>
            <a:pPr marL="0" indent="0">
              <a:buNone/>
            </a:pPr>
            <a:endParaRPr lang="en-US" sz="1600" dirty="0"/>
          </a:p>
          <a:p>
            <a:pPr marL="0" indent="0">
              <a:buNone/>
            </a:pPr>
            <a:endParaRPr lang="en-US" sz="1000" dirty="0"/>
          </a:p>
        </p:txBody>
      </p:sp>
      <p:sp>
        <p:nvSpPr>
          <p:cNvPr id="7" name="Title 6"/>
          <p:cNvSpPr>
            <a:spLocks noGrp="1"/>
          </p:cNvSpPr>
          <p:nvPr>
            <p:ph type="title"/>
          </p:nvPr>
        </p:nvSpPr>
        <p:spPr/>
        <p:txBody>
          <a:bodyPr/>
          <a:lstStyle/>
          <a:p>
            <a:r>
              <a:rPr lang="en-US"/>
              <a:t>Ryan White Program Eligibility</a:t>
            </a:r>
          </a:p>
        </p:txBody>
      </p:sp>
      <p:sp>
        <p:nvSpPr>
          <p:cNvPr id="4" name="Slide Number Placeholder 3"/>
          <p:cNvSpPr>
            <a:spLocks noGrp="1"/>
          </p:cNvSpPr>
          <p:nvPr>
            <p:ph type="sldNum" sz="quarter" idx="12"/>
          </p:nvPr>
        </p:nvSpPr>
        <p:spPr/>
        <p:txBody>
          <a:bodyPr/>
          <a:lstStyle/>
          <a:p>
            <a:fld id="{C3111FA1-5AF9-0647-B31D-D6250D4530A3}" type="slidenum">
              <a:rPr lang="en-US" smtClean="0"/>
              <a:t>44</a:t>
            </a:fld>
            <a:endParaRPr lang="en-US"/>
          </a:p>
        </p:txBody>
      </p:sp>
      <p:pic>
        <p:nvPicPr>
          <p:cNvPr id="2" name="Picture 2" descr="Icon_Reporting _ Compliance - illuminance Solutions">
            <a:extLst>
              <a:ext uri="{FF2B5EF4-FFF2-40B4-BE49-F238E27FC236}">
                <a16:creationId xmlns:a16="http://schemas.microsoft.com/office/drawing/2014/main" id="{18133C7B-1871-0CC3-BAE3-3EFD2A297521}"/>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138213" y="957482"/>
            <a:ext cx="2281887" cy="228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7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Ryan White Program Eligibility</a:t>
            </a:r>
          </a:p>
        </p:txBody>
      </p:sp>
      <p:sp>
        <p:nvSpPr>
          <p:cNvPr id="4" name="Slide Number Placeholder 3"/>
          <p:cNvSpPr>
            <a:spLocks noGrp="1"/>
          </p:cNvSpPr>
          <p:nvPr>
            <p:ph type="sldNum" sz="quarter" idx="12"/>
          </p:nvPr>
        </p:nvSpPr>
        <p:spPr/>
        <p:txBody>
          <a:bodyPr/>
          <a:lstStyle/>
          <a:p>
            <a:fld id="{C3111FA1-5AF9-0647-B31D-D6250D4530A3}" type="slidenum">
              <a:rPr lang="en-US" smtClean="0"/>
              <a:t>45</a:t>
            </a:fld>
            <a:endParaRPr lang="en-US"/>
          </a:p>
        </p:txBody>
      </p:sp>
      <p:graphicFrame>
        <p:nvGraphicFramePr>
          <p:cNvPr id="19" name="Content Placeholder 18">
            <a:extLst>
              <a:ext uri="{FF2B5EF4-FFF2-40B4-BE49-F238E27FC236}">
                <a16:creationId xmlns:a16="http://schemas.microsoft.com/office/drawing/2014/main" id="{4A81B81E-673C-96DE-8836-53303BEE0EC5}"/>
              </a:ext>
            </a:extLst>
          </p:cNvPr>
          <p:cNvGraphicFramePr>
            <a:graphicFrameLocks noGrp="1"/>
          </p:cNvGraphicFramePr>
          <p:nvPr>
            <p:ph idx="1"/>
            <p:extLst>
              <p:ext uri="{D42A27DB-BD31-4B8C-83A1-F6EECF244321}">
                <p14:modId xmlns:p14="http://schemas.microsoft.com/office/powerpoint/2010/main" val="3858889396"/>
              </p:ext>
            </p:extLst>
          </p:nvPr>
        </p:nvGraphicFramePr>
        <p:xfrm>
          <a:off x="561975" y="1609750"/>
          <a:ext cx="7875271" cy="4436241"/>
        </p:xfrm>
        <a:graphic>
          <a:graphicData uri="http://schemas.openxmlformats.org/drawingml/2006/table">
            <a:tbl>
              <a:tblPr/>
              <a:tblGrid>
                <a:gridCol w="2915657">
                  <a:extLst>
                    <a:ext uri="{9D8B030D-6E8A-4147-A177-3AD203B41FA5}">
                      <a16:colId xmlns:a16="http://schemas.microsoft.com/office/drawing/2014/main" val="859661749"/>
                    </a:ext>
                  </a:extLst>
                </a:gridCol>
                <a:gridCol w="2678664">
                  <a:extLst>
                    <a:ext uri="{9D8B030D-6E8A-4147-A177-3AD203B41FA5}">
                      <a16:colId xmlns:a16="http://schemas.microsoft.com/office/drawing/2014/main" val="1354626119"/>
                    </a:ext>
                  </a:extLst>
                </a:gridCol>
                <a:gridCol w="2280950">
                  <a:extLst>
                    <a:ext uri="{9D8B030D-6E8A-4147-A177-3AD203B41FA5}">
                      <a16:colId xmlns:a16="http://schemas.microsoft.com/office/drawing/2014/main" val="1533628725"/>
                    </a:ext>
                  </a:extLst>
                </a:gridCol>
              </a:tblGrid>
              <a:tr h="419513">
                <a:tc gridSpan="3">
                  <a:txBody>
                    <a:bodyPr/>
                    <a:lstStyle/>
                    <a:p>
                      <a:pPr marL="67945" marR="132080" fontAlgn="t">
                        <a:lnSpc>
                          <a:spcPts val="1350"/>
                        </a:lnSpc>
                        <a:spcBef>
                          <a:spcPts val="0"/>
                        </a:spcBef>
                        <a:spcAft>
                          <a:spcPts val="0"/>
                        </a:spcAft>
                      </a:pPr>
                      <a:r>
                        <a:rPr lang="en-US" sz="1200" b="1">
                          <a:solidFill>
                            <a:srgbClr val="000000"/>
                          </a:solidFill>
                          <a:effectLst/>
                          <a:highlight>
                            <a:srgbClr val="C6D9F1"/>
                          </a:highlight>
                          <a:latin typeface="inherit"/>
                        </a:rPr>
                        <a:t>Ryan</a:t>
                      </a:r>
                      <a:r>
                        <a:rPr lang="en-US" sz="1200" b="1" spc="-20">
                          <a:solidFill>
                            <a:srgbClr val="000000"/>
                          </a:solidFill>
                          <a:effectLst/>
                          <a:highlight>
                            <a:srgbClr val="C6D9F1"/>
                          </a:highlight>
                          <a:latin typeface="inherit"/>
                        </a:rPr>
                        <a:t> </a:t>
                      </a:r>
                      <a:r>
                        <a:rPr lang="en-US" sz="1200" b="1">
                          <a:solidFill>
                            <a:srgbClr val="000000"/>
                          </a:solidFill>
                          <a:effectLst/>
                          <a:highlight>
                            <a:srgbClr val="C6D9F1"/>
                          </a:highlight>
                          <a:latin typeface="inherit"/>
                        </a:rPr>
                        <a:t>White</a:t>
                      </a:r>
                      <a:r>
                        <a:rPr lang="en-US" sz="1200" b="1" spc="-15">
                          <a:solidFill>
                            <a:srgbClr val="000000"/>
                          </a:solidFill>
                          <a:effectLst/>
                          <a:highlight>
                            <a:srgbClr val="C6D9F1"/>
                          </a:highlight>
                          <a:latin typeface="inherit"/>
                        </a:rPr>
                        <a:t> </a:t>
                      </a:r>
                      <a:r>
                        <a:rPr lang="en-US" sz="1200" b="1">
                          <a:solidFill>
                            <a:srgbClr val="000000"/>
                          </a:solidFill>
                          <a:effectLst/>
                          <a:highlight>
                            <a:srgbClr val="C6D9F1"/>
                          </a:highlight>
                          <a:latin typeface="inherit"/>
                        </a:rPr>
                        <a:t>Program</a:t>
                      </a:r>
                      <a:r>
                        <a:rPr lang="en-US" sz="1200" b="1" spc="-10">
                          <a:solidFill>
                            <a:srgbClr val="000000"/>
                          </a:solidFill>
                          <a:effectLst/>
                          <a:highlight>
                            <a:srgbClr val="C6D9F1"/>
                          </a:highlight>
                          <a:latin typeface="inherit"/>
                        </a:rPr>
                        <a:t> </a:t>
                      </a:r>
                      <a:r>
                        <a:rPr lang="en-US" sz="1200" b="1">
                          <a:solidFill>
                            <a:srgbClr val="000000"/>
                          </a:solidFill>
                          <a:effectLst/>
                          <a:highlight>
                            <a:srgbClr val="C6D9F1"/>
                          </a:highlight>
                          <a:latin typeface="inherit"/>
                        </a:rPr>
                        <a:t>Federal</a:t>
                      </a:r>
                      <a:r>
                        <a:rPr lang="en-US" sz="1200" b="1" spc="-20">
                          <a:solidFill>
                            <a:srgbClr val="000000"/>
                          </a:solidFill>
                          <a:effectLst/>
                          <a:highlight>
                            <a:srgbClr val="C6D9F1"/>
                          </a:highlight>
                          <a:latin typeface="inherit"/>
                        </a:rPr>
                        <a:t> </a:t>
                      </a:r>
                      <a:r>
                        <a:rPr lang="en-US" sz="1200" b="1">
                          <a:solidFill>
                            <a:srgbClr val="000000"/>
                          </a:solidFill>
                          <a:effectLst/>
                          <a:highlight>
                            <a:srgbClr val="C6D9F1"/>
                          </a:highlight>
                          <a:latin typeface="inherit"/>
                        </a:rPr>
                        <a:t>Poverty</a:t>
                      </a:r>
                      <a:r>
                        <a:rPr lang="en-US" sz="1200" b="1" spc="-15">
                          <a:solidFill>
                            <a:srgbClr val="000000"/>
                          </a:solidFill>
                          <a:effectLst/>
                          <a:highlight>
                            <a:srgbClr val="C6D9F1"/>
                          </a:highlight>
                          <a:latin typeface="inherit"/>
                        </a:rPr>
                        <a:t> </a:t>
                      </a:r>
                      <a:r>
                        <a:rPr lang="en-US" sz="1200" b="1">
                          <a:solidFill>
                            <a:srgbClr val="000000"/>
                          </a:solidFill>
                          <a:effectLst/>
                          <a:highlight>
                            <a:srgbClr val="C6D9F1"/>
                          </a:highlight>
                          <a:latin typeface="inherit"/>
                        </a:rPr>
                        <a:t>Level</a:t>
                      </a:r>
                      <a:r>
                        <a:rPr lang="en-US" sz="1200" b="1" spc="-20">
                          <a:solidFill>
                            <a:srgbClr val="000000"/>
                          </a:solidFill>
                          <a:effectLst/>
                          <a:highlight>
                            <a:srgbClr val="C6D9F1"/>
                          </a:highlight>
                          <a:latin typeface="inherit"/>
                        </a:rPr>
                        <a:t> </a:t>
                      </a:r>
                      <a:r>
                        <a:rPr lang="en-US" sz="1200" b="1">
                          <a:solidFill>
                            <a:srgbClr val="000000"/>
                          </a:solidFill>
                          <a:effectLst/>
                          <a:highlight>
                            <a:srgbClr val="C6D9F1"/>
                          </a:highlight>
                          <a:latin typeface="inherit"/>
                        </a:rPr>
                        <a:t>Eligibility </a:t>
                      </a:r>
                      <a:r>
                        <a:rPr lang="en-US" sz="1200" b="1" spc="-10">
                          <a:solidFill>
                            <a:srgbClr val="000000"/>
                          </a:solidFill>
                          <a:effectLst/>
                          <a:highlight>
                            <a:srgbClr val="C6D9F1"/>
                          </a:highlight>
                          <a:latin typeface="inherit"/>
                        </a:rPr>
                        <a:t>Guidelines</a:t>
                      </a:r>
                      <a:endParaRPr lang="en-US" sz="1100">
                        <a:effectLst/>
                        <a:highlight>
                          <a:srgbClr val="C6D9F1"/>
                        </a:highligh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366914"/>
                  </a:ext>
                </a:extLst>
              </a:tr>
              <a:tr h="334795">
                <a:tc>
                  <a:txBody>
                    <a:bodyPr/>
                    <a:lstStyle/>
                    <a:p>
                      <a:pPr marL="6350" marR="0" algn="ctr" fontAlgn="t">
                        <a:lnSpc>
                          <a:spcPts val="1275"/>
                        </a:lnSpc>
                        <a:spcBef>
                          <a:spcPts val="0"/>
                        </a:spcBef>
                        <a:spcAft>
                          <a:spcPts val="0"/>
                        </a:spcAft>
                      </a:pPr>
                      <a:r>
                        <a:rPr lang="en-US" sz="1200" b="1">
                          <a:solidFill>
                            <a:srgbClr val="000000"/>
                          </a:solidFill>
                          <a:effectLst/>
                          <a:highlight>
                            <a:srgbClr val="DADADA"/>
                          </a:highlight>
                          <a:latin typeface="inherit"/>
                        </a:rPr>
                        <a:t>Family</a:t>
                      </a:r>
                      <a:r>
                        <a:rPr lang="en-US" sz="1200" b="1" spc="-40">
                          <a:solidFill>
                            <a:srgbClr val="000000"/>
                          </a:solidFill>
                          <a:effectLst/>
                          <a:highlight>
                            <a:srgbClr val="DADADA"/>
                          </a:highlight>
                          <a:latin typeface="inherit"/>
                        </a:rPr>
                        <a:t> </a:t>
                      </a:r>
                      <a:r>
                        <a:rPr lang="en-US" sz="1200" b="1" spc="-10">
                          <a:solidFill>
                            <a:srgbClr val="000000"/>
                          </a:solidFill>
                          <a:effectLst/>
                          <a:highlight>
                            <a:srgbClr val="DADADA"/>
                          </a:highlight>
                          <a:latin typeface="inherit"/>
                        </a:rPr>
                        <a:t>Members</a:t>
                      </a:r>
                      <a:endParaRPr lang="en-US" sz="1100">
                        <a:effectLst/>
                        <a:highlight>
                          <a:srgbClr val="DADADA"/>
                        </a:highligh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tc>
                  <a:txBody>
                    <a:bodyPr/>
                    <a:lstStyle/>
                    <a:p>
                      <a:pPr marL="3810" marR="635" algn="ctr" fontAlgn="t">
                        <a:lnSpc>
                          <a:spcPts val="1275"/>
                        </a:lnSpc>
                        <a:spcBef>
                          <a:spcPts val="0"/>
                        </a:spcBef>
                        <a:spcAft>
                          <a:spcPts val="0"/>
                        </a:spcAft>
                      </a:pPr>
                      <a:r>
                        <a:rPr lang="en-US" sz="1200" b="1" spc="-10">
                          <a:solidFill>
                            <a:srgbClr val="000000"/>
                          </a:solidFill>
                          <a:effectLst/>
                          <a:highlight>
                            <a:srgbClr val="DADADA"/>
                          </a:highlight>
                          <a:latin typeface="inherit"/>
                        </a:rPr>
                        <a:t>Income</a:t>
                      </a:r>
                      <a:endParaRPr lang="en-US" sz="1100">
                        <a:effectLst/>
                        <a:highlight>
                          <a:srgbClr val="DADADA"/>
                        </a:highligh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tc>
                  <a:txBody>
                    <a:bodyPr/>
                    <a:lstStyle/>
                    <a:p>
                      <a:pPr marL="5080" marR="1270" algn="ctr" fontAlgn="t">
                        <a:lnSpc>
                          <a:spcPts val="1275"/>
                        </a:lnSpc>
                        <a:spcBef>
                          <a:spcPts val="0"/>
                        </a:spcBef>
                        <a:spcAft>
                          <a:spcPts val="0"/>
                        </a:spcAft>
                      </a:pPr>
                      <a:r>
                        <a:rPr lang="en-US" sz="1200" b="1" spc="-10">
                          <a:solidFill>
                            <a:srgbClr val="000000"/>
                          </a:solidFill>
                          <a:effectLst/>
                          <a:highlight>
                            <a:srgbClr val="DADADA"/>
                          </a:highlight>
                          <a:latin typeface="inherit"/>
                        </a:rPr>
                        <a:t>500%</a:t>
                      </a:r>
                      <a:r>
                        <a:rPr lang="en-US" sz="1200" b="1" spc="-70">
                          <a:solidFill>
                            <a:srgbClr val="000000"/>
                          </a:solidFill>
                          <a:effectLst/>
                          <a:highlight>
                            <a:srgbClr val="DADADA"/>
                          </a:highlight>
                          <a:latin typeface="inherit"/>
                        </a:rPr>
                        <a:t> </a:t>
                      </a:r>
                      <a:r>
                        <a:rPr lang="en-US" sz="1200" b="1" spc="-10">
                          <a:solidFill>
                            <a:srgbClr val="000000"/>
                          </a:solidFill>
                          <a:effectLst/>
                          <a:highlight>
                            <a:srgbClr val="DADADA"/>
                          </a:highlight>
                          <a:latin typeface="inherit"/>
                        </a:rPr>
                        <a:t>FPL</a:t>
                      </a:r>
                      <a:r>
                        <a:rPr lang="en-US" sz="1200" b="1" spc="-60">
                          <a:solidFill>
                            <a:srgbClr val="000000"/>
                          </a:solidFill>
                          <a:effectLst/>
                          <a:highlight>
                            <a:srgbClr val="DADADA"/>
                          </a:highlight>
                          <a:latin typeface="inherit"/>
                        </a:rPr>
                        <a:t>  Income*</a:t>
                      </a:r>
                      <a:endParaRPr lang="en-US" sz="1100">
                        <a:effectLst/>
                        <a:highlight>
                          <a:srgbClr val="DADADA"/>
                        </a:highligh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extLst>
                  <a:ext uri="{0D108BD9-81ED-4DB2-BD59-A6C34878D82A}">
                    <a16:rowId xmlns:a16="http://schemas.microsoft.com/office/drawing/2014/main" val="951967958"/>
                  </a:ext>
                </a:extLst>
              </a:tr>
              <a:tr h="334795">
                <a:tc>
                  <a:txBody>
                    <a:bodyPr/>
                    <a:lstStyle/>
                    <a:p>
                      <a:pPr marL="6350" marR="3175" algn="ctr" fontAlgn="t">
                        <a:lnSpc>
                          <a:spcPts val="1275"/>
                        </a:lnSpc>
                        <a:spcBef>
                          <a:spcPts val="0"/>
                        </a:spcBef>
                        <a:spcAft>
                          <a:spcPts val="0"/>
                        </a:spcAft>
                      </a:pPr>
                      <a:r>
                        <a:rPr lang="en-US" sz="1200" b="1" spc="-50">
                          <a:effectLst/>
                          <a:latin typeface="inherit"/>
                        </a:rPr>
                        <a:t>1</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marR="0" algn="ctr" fontAlgn="t">
                        <a:lnSpc>
                          <a:spcPts val="1275"/>
                        </a:lnSpc>
                        <a:spcBef>
                          <a:spcPts val="0"/>
                        </a:spcBef>
                        <a:spcAft>
                          <a:spcPts val="0"/>
                        </a:spcAft>
                      </a:pPr>
                      <a:r>
                        <a:rPr lang="en-US" sz="1100">
                          <a:effectLst/>
                          <a:latin typeface="Arial" panose="020B0604020202020204" pitchFamily="34" charset="0"/>
                        </a:rPr>
                        <a:t>$15,060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marR="635" algn="ctr" fontAlgn="b">
                        <a:lnSpc>
                          <a:spcPts val="1275"/>
                        </a:lnSpc>
                        <a:spcBef>
                          <a:spcPts val="0"/>
                        </a:spcBef>
                        <a:spcAft>
                          <a:spcPts val="0"/>
                        </a:spcAft>
                      </a:pPr>
                      <a:r>
                        <a:rPr lang="en-US" sz="1100">
                          <a:solidFill>
                            <a:srgbClr val="000000"/>
                          </a:solidFill>
                          <a:effectLst/>
                          <a:latin typeface="Arial" panose="020B0604020202020204" pitchFamily="34" charset="0"/>
                        </a:rPr>
                        <a:t>$72,900</a:t>
                      </a:r>
                      <a:endParaRPr lang="en-US" sz="1100">
                        <a:effectLst/>
                        <a:latin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151245"/>
                  </a:ext>
                </a:extLst>
              </a:tr>
              <a:tr h="334795">
                <a:tc>
                  <a:txBody>
                    <a:bodyPr/>
                    <a:lstStyle/>
                    <a:p>
                      <a:pPr marL="6350" marR="3175" algn="ctr" fontAlgn="t">
                        <a:lnSpc>
                          <a:spcPts val="1275"/>
                        </a:lnSpc>
                        <a:spcBef>
                          <a:spcPts val="0"/>
                        </a:spcBef>
                        <a:spcAft>
                          <a:spcPts val="0"/>
                        </a:spcAft>
                      </a:pPr>
                      <a:r>
                        <a:rPr lang="en-US" sz="1200" b="1" spc="-50">
                          <a:effectLst/>
                          <a:latin typeface="inherit"/>
                        </a:rPr>
                        <a:t>2</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marR="0" algn="ctr" fontAlgn="t">
                        <a:lnSpc>
                          <a:spcPts val="1275"/>
                        </a:lnSpc>
                        <a:spcBef>
                          <a:spcPts val="0"/>
                        </a:spcBef>
                        <a:spcAft>
                          <a:spcPts val="0"/>
                        </a:spcAft>
                      </a:pPr>
                      <a:r>
                        <a:rPr lang="en-US" sz="1100">
                          <a:effectLst/>
                          <a:latin typeface="Arial" panose="020B0604020202020204" pitchFamily="34" charset="0"/>
                        </a:rPr>
                        <a:t>$20,440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marR="635" algn="ctr" fontAlgn="b">
                        <a:lnSpc>
                          <a:spcPts val="1275"/>
                        </a:lnSpc>
                        <a:spcBef>
                          <a:spcPts val="0"/>
                        </a:spcBef>
                        <a:spcAft>
                          <a:spcPts val="0"/>
                        </a:spcAft>
                      </a:pPr>
                      <a:r>
                        <a:rPr lang="en-US" sz="1100">
                          <a:solidFill>
                            <a:srgbClr val="000000"/>
                          </a:solidFill>
                          <a:effectLst/>
                          <a:latin typeface="Arial" panose="020B0604020202020204" pitchFamily="34" charset="0"/>
                        </a:rPr>
                        <a:t>$98,600</a:t>
                      </a:r>
                      <a:endParaRPr lang="en-US" sz="1100">
                        <a:effectLst/>
                        <a:latin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641080"/>
                  </a:ext>
                </a:extLst>
              </a:tr>
              <a:tr h="334795">
                <a:tc>
                  <a:txBody>
                    <a:bodyPr/>
                    <a:lstStyle/>
                    <a:p>
                      <a:pPr marL="6350" marR="3175" algn="ctr" fontAlgn="t">
                        <a:lnSpc>
                          <a:spcPts val="1275"/>
                        </a:lnSpc>
                        <a:spcBef>
                          <a:spcPts val="0"/>
                        </a:spcBef>
                        <a:spcAft>
                          <a:spcPts val="0"/>
                        </a:spcAft>
                      </a:pPr>
                      <a:r>
                        <a:rPr lang="en-US" sz="1200" b="1" spc="-50">
                          <a:effectLst/>
                          <a:latin typeface="inherit"/>
                        </a:rPr>
                        <a:t>3</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marR="0" algn="ctr" fontAlgn="t">
                        <a:lnSpc>
                          <a:spcPts val="1275"/>
                        </a:lnSpc>
                        <a:spcBef>
                          <a:spcPts val="0"/>
                        </a:spcBef>
                        <a:spcAft>
                          <a:spcPts val="0"/>
                        </a:spcAft>
                      </a:pPr>
                      <a:r>
                        <a:rPr lang="en-US" sz="1100">
                          <a:effectLst/>
                          <a:latin typeface="Arial" panose="020B0604020202020204" pitchFamily="34" charset="0"/>
                        </a:rPr>
                        <a:t>$25,820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marR="0" algn="ctr" fontAlgn="b">
                        <a:lnSpc>
                          <a:spcPts val="1275"/>
                        </a:lnSpc>
                        <a:spcBef>
                          <a:spcPts val="0"/>
                        </a:spcBef>
                        <a:spcAft>
                          <a:spcPts val="0"/>
                        </a:spcAft>
                      </a:pPr>
                      <a:r>
                        <a:rPr lang="en-US" sz="1100">
                          <a:solidFill>
                            <a:srgbClr val="000000"/>
                          </a:solidFill>
                          <a:effectLst/>
                          <a:latin typeface="Arial" panose="020B0604020202020204" pitchFamily="34" charset="0"/>
                        </a:rPr>
                        <a:t>$124,300</a:t>
                      </a:r>
                      <a:endParaRPr lang="en-US" sz="1100">
                        <a:effectLst/>
                        <a:latin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342880"/>
                  </a:ext>
                </a:extLst>
              </a:tr>
              <a:tr h="334795">
                <a:tc>
                  <a:txBody>
                    <a:bodyPr/>
                    <a:lstStyle/>
                    <a:p>
                      <a:pPr marL="6350" marR="3175" algn="ctr" fontAlgn="t">
                        <a:lnSpc>
                          <a:spcPts val="1275"/>
                        </a:lnSpc>
                        <a:spcBef>
                          <a:spcPts val="0"/>
                        </a:spcBef>
                        <a:spcAft>
                          <a:spcPts val="0"/>
                        </a:spcAft>
                      </a:pPr>
                      <a:r>
                        <a:rPr lang="en-US" sz="1200" b="1" spc="-50">
                          <a:effectLst/>
                          <a:latin typeface="inherit"/>
                        </a:rPr>
                        <a:t>4</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marR="0" algn="ctr" fontAlgn="t">
                        <a:lnSpc>
                          <a:spcPts val="1275"/>
                        </a:lnSpc>
                        <a:spcBef>
                          <a:spcPts val="0"/>
                        </a:spcBef>
                        <a:spcAft>
                          <a:spcPts val="0"/>
                        </a:spcAft>
                      </a:pPr>
                      <a:r>
                        <a:rPr lang="en-US" sz="1100">
                          <a:effectLst/>
                          <a:latin typeface="Arial" panose="020B0604020202020204" pitchFamily="34" charset="0"/>
                        </a:rPr>
                        <a:t>$31,200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ts val="1275"/>
                        </a:lnSpc>
                        <a:spcBef>
                          <a:spcPts val="0"/>
                        </a:spcBef>
                        <a:spcAft>
                          <a:spcPts val="0"/>
                        </a:spcAft>
                      </a:pPr>
                      <a:r>
                        <a:rPr lang="en-US" sz="1100">
                          <a:solidFill>
                            <a:srgbClr val="000000"/>
                          </a:solidFill>
                          <a:effectLst/>
                          <a:latin typeface="Arial" panose="020B0604020202020204" pitchFamily="34" charset="0"/>
                        </a:rPr>
                        <a:t>$150,000</a:t>
                      </a:r>
                      <a:endParaRPr lang="en-US" sz="1100">
                        <a:effectLst/>
                        <a:latin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3251217"/>
                  </a:ext>
                </a:extLst>
              </a:tr>
              <a:tr h="334795">
                <a:tc>
                  <a:txBody>
                    <a:bodyPr/>
                    <a:lstStyle/>
                    <a:p>
                      <a:pPr marL="6350" marR="3175" algn="ctr" fontAlgn="t">
                        <a:lnSpc>
                          <a:spcPts val="1275"/>
                        </a:lnSpc>
                        <a:spcBef>
                          <a:spcPts val="0"/>
                        </a:spcBef>
                        <a:spcAft>
                          <a:spcPts val="0"/>
                        </a:spcAft>
                      </a:pPr>
                      <a:r>
                        <a:rPr lang="en-US" sz="1200" b="1" spc="-50">
                          <a:effectLst/>
                          <a:latin typeface="inherit"/>
                        </a:rPr>
                        <a:t>5</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lgn="ctr" fontAlgn="t">
                        <a:lnSpc>
                          <a:spcPts val="1275"/>
                        </a:lnSpc>
                        <a:spcBef>
                          <a:spcPts val="0"/>
                        </a:spcBef>
                        <a:spcAft>
                          <a:spcPts val="0"/>
                        </a:spcAft>
                      </a:pPr>
                      <a:r>
                        <a:rPr lang="en-US" sz="1100">
                          <a:effectLst/>
                          <a:latin typeface="Arial" panose="020B0604020202020204" pitchFamily="34" charset="0"/>
                        </a:rPr>
                        <a:t>$36,580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marR="0" algn="ctr" fontAlgn="b">
                        <a:lnSpc>
                          <a:spcPts val="1275"/>
                        </a:lnSpc>
                        <a:spcBef>
                          <a:spcPts val="0"/>
                        </a:spcBef>
                        <a:spcAft>
                          <a:spcPts val="0"/>
                        </a:spcAft>
                      </a:pPr>
                      <a:r>
                        <a:rPr lang="en-US" sz="1100">
                          <a:solidFill>
                            <a:srgbClr val="000000"/>
                          </a:solidFill>
                          <a:effectLst/>
                          <a:latin typeface="Arial" panose="020B0604020202020204" pitchFamily="34" charset="0"/>
                        </a:rPr>
                        <a:t>$175,700</a:t>
                      </a:r>
                      <a:endParaRPr lang="en-US" sz="1100">
                        <a:effectLst/>
                        <a:latin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9543076"/>
                  </a:ext>
                </a:extLst>
              </a:tr>
              <a:tr h="334795">
                <a:tc>
                  <a:txBody>
                    <a:bodyPr/>
                    <a:lstStyle/>
                    <a:p>
                      <a:pPr marL="6350" marR="3175" algn="ctr" fontAlgn="t">
                        <a:lnSpc>
                          <a:spcPts val="1275"/>
                        </a:lnSpc>
                        <a:spcBef>
                          <a:spcPts val="0"/>
                        </a:spcBef>
                        <a:spcAft>
                          <a:spcPts val="0"/>
                        </a:spcAft>
                      </a:pPr>
                      <a:r>
                        <a:rPr lang="en-US" sz="1200" b="1" spc="-50">
                          <a:effectLst/>
                          <a:latin typeface="inherit"/>
                        </a:rPr>
                        <a:t>6</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marR="0" algn="ctr" fontAlgn="t">
                        <a:lnSpc>
                          <a:spcPts val="1275"/>
                        </a:lnSpc>
                        <a:spcBef>
                          <a:spcPts val="0"/>
                        </a:spcBef>
                        <a:spcAft>
                          <a:spcPts val="0"/>
                        </a:spcAft>
                      </a:pPr>
                      <a:r>
                        <a:rPr lang="en-US" sz="1100">
                          <a:effectLst/>
                          <a:latin typeface="Arial" panose="020B0604020202020204" pitchFamily="34" charset="0"/>
                        </a:rPr>
                        <a:t>$41,960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ts val="1275"/>
                        </a:lnSpc>
                        <a:spcBef>
                          <a:spcPts val="0"/>
                        </a:spcBef>
                        <a:spcAft>
                          <a:spcPts val="0"/>
                        </a:spcAft>
                      </a:pPr>
                      <a:r>
                        <a:rPr lang="en-US" sz="1100">
                          <a:solidFill>
                            <a:srgbClr val="000000"/>
                          </a:solidFill>
                          <a:effectLst/>
                          <a:latin typeface="Arial" panose="020B0604020202020204" pitchFamily="34" charset="0"/>
                        </a:rPr>
                        <a:t>$201,400</a:t>
                      </a:r>
                      <a:endParaRPr lang="en-US" sz="1100">
                        <a:effectLst/>
                        <a:latin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834168"/>
                  </a:ext>
                </a:extLst>
              </a:tr>
              <a:tr h="334795">
                <a:tc>
                  <a:txBody>
                    <a:bodyPr/>
                    <a:lstStyle/>
                    <a:p>
                      <a:pPr marL="6350" marR="3175" algn="ctr" fontAlgn="t">
                        <a:lnSpc>
                          <a:spcPts val="1275"/>
                        </a:lnSpc>
                        <a:spcBef>
                          <a:spcPts val="0"/>
                        </a:spcBef>
                        <a:spcAft>
                          <a:spcPts val="0"/>
                        </a:spcAft>
                      </a:pPr>
                      <a:r>
                        <a:rPr lang="en-US" sz="1200" b="1" spc="-50">
                          <a:effectLst/>
                          <a:latin typeface="inherit"/>
                        </a:rPr>
                        <a:t>7</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marR="0" algn="ctr" fontAlgn="t">
                        <a:lnSpc>
                          <a:spcPts val="1275"/>
                        </a:lnSpc>
                        <a:spcBef>
                          <a:spcPts val="0"/>
                        </a:spcBef>
                        <a:spcAft>
                          <a:spcPts val="0"/>
                        </a:spcAft>
                      </a:pPr>
                      <a:r>
                        <a:rPr lang="en-US" sz="1100">
                          <a:effectLst/>
                          <a:latin typeface="Arial" panose="020B0604020202020204" pitchFamily="34" charset="0"/>
                        </a:rPr>
                        <a:t>$47,340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lgn="ctr" fontAlgn="b">
                        <a:lnSpc>
                          <a:spcPts val="1275"/>
                        </a:lnSpc>
                        <a:spcBef>
                          <a:spcPts val="0"/>
                        </a:spcBef>
                        <a:spcAft>
                          <a:spcPts val="0"/>
                        </a:spcAft>
                      </a:pPr>
                      <a:r>
                        <a:rPr lang="en-US" sz="1100">
                          <a:solidFill>
                            <a:srgbClr val="000000"/>
                          </a:solidFill>
                          <a:effectLst/>
                          <a:latin typeface="Arial" panose="020B0604020202020204" pitchFamily="34" charset="0"/>
                        </a:rPr>
                        <a:t>$227,100</a:t>
                      </a:r>
                      <a:endParaRPr lang="en-US" sz="1100">
                        <a:effectLst/>
                        <a:latin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428954"/>
                  </a:ext>
                </a:extLst>
              </a:tr>
              <a:tr h="334795">
                <a:tc>
                  <a:txBody>
                    <a:bodyPr/>
                    <a:lstStyle/>
                    <a:p>
                      <a:pPr marL="6350" marR="3175" algn="ctr" fontAlgn="t">
                        <a:lnSpc>
                          <a:spcPts val="1275"/>
                        </a:lnSpc>
                        <a:spcBef>
                          <a:spcPts val="0"/>
                        </a:spcBef>
                        <a:spcAft>
                          <a:spcPts val="0"/>
                        </a:spcAft>
                      </a:pPr>
                      <a:r>
                        <a:rPr lang="en-US" sz="1200" b="1" spc="-50">
                          <a:effectLst/>
                          <a:latin typeface="inherit"/>
                        </a:rPr>
                        <a:t>8</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ts val="1275"/>
                        </a:lnSpc>
                        <a:spcBef>
                          <a:spcPts val="0"/>
                        </a:spcBef>
                        <a:spcAft>
                          <a:spcPts val="0"/>
                        </a:spcAft>
                      </a:pPr>
                      <a:r>
                        <a:rPr lang="en-US" sz="1100">
                          <a:effectLst/>
                          <a:latin typeface="Arial" panose="020B0604020202020204" pitchFamily="34" charset="0"/>
                        </a:rPr>
                        <a:t>$52,720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lgn="ctr" fontAlgn="b">
                        <a:lnSpc>
                          <a:spcPts val="1275"/>
                        </a:lnSpc>
                        <a:spcBef>
                          <a:spcPts val="0"/>
                        </a:spcBef>
                        <a:spcAft>
                          <a:spcPts val="0"/>
                        </a:spcAft>
                      </a:pPr>
                      <a:r>
                        <a:rPr lang="en-US" sz="1100">
                          <a:solidFill>
                            <a:srgbClr val="000000"/>
                          </a:solidFill>
                          <a:effectLst/>
                          <a:latin typeface="Arial" panose="020B0604020202020204" pitchFamily="34" charset="0"/>
                        </a:rPr>
                        <a:t>$252,800</a:t>
                      </a:r>
                      <a:endParaRPr lang="en-US" sz="1100">
                        <a:effectLst/>
                        <a:latin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744197"/>
                  </a:ext>
                </a:extLst>
              </a:tr>
              <a:tr h="575101">
                <a:tc gridSpan="3">
                  <a:txBody>
                    <a:bodyPr/>
                    <a:lstStyle/>
                    <a:p>
                      <a:pPr marL="67945" marR="132080" fontAlgn="t">
                        <a:lnSpc>
                          <a:spcPts val="1350"/>
                        </a:lnSpc>
                        <a:spcBef>
                          <a:spcPts val="0"/>
                        </a:spcBef>
                        <a:spcAft>
                          <a:spcPts val="0"/>
                        </a:spcAft>
                      </a:pPr>
                      <a:r>
                        <a:rPr lang="en-US" sz="1200">
                          <a:effectLst/>
                          <a:latin typeface="inherit"/>
                        </a:rPr>
                        <a:t>For</a:t>
                      </a:r>
                      <a:r>
                        <a:rPr lang="en-US" sz="1200" spc="-25">
                          <a:effectLst/>
                          <a:latin typeface="inherit"/>
                        </a:rPr>
                        <a:t> </a:t>
                      </a:r>
                      <a:r>
                        <a:rPr lang="en-US" sz="1200">
                          <a:effectLst/>
                          <a:latin typeface="inherit"/>
                        </a:rPr>
                        <a:t>families/households</a:t>
                      </a:r>
                      <a:r>
                        <a:rPr lang="en-US" sz="1200" spc="-20">
                          <a:effectLst/>
                          <a:latin typeface="inherit"/>
                        </a:rPr>
                        <a:t> </a:t>
                      </a:r>
                      <a:r>
                        <a:rPr lang="en-US" sz="1200">
                          <a:effectLst/>
                          <a:latin typeface="inherit"/>
                        </a:rPr>
                        <a:t>with</a:t>
                      </a:r>
                      <a:r>
                        <a:rPr lang="en-US" sz="1200" spc="-15">
                          <a:effectLst/>
                          <a:latin typeface="inherit"/>
                        </a:rPr>
                        <a:t> </a:t>
                      </a:r>
                      <a:r>
                        <a:rPr lang="en-US" sz="1200">
                          <a:effectLst/>
                          <a:latin typeface="inherit"/>
                        </a:rPr>
                        <a:t>more</a:t>
                      </a:r>
                      <a:r>
                        <a:rPr lang="en-US" sz="1200" spc="-15">
                          <a:effectLst/>
                          <a:latin typeface="inherit"/>
                        </a:rPr>
                        <a:t> </a:t>
                      </a:r>
                      <a:r>
                        <a:rPr lang="en-US" sz="1200">
                          <a:effectLst/>
                          <a:latin typeface="inherit"/>
                        </a:rPr>
                        <a:t>than</a:t>
                      </a:r>
                      <a:r>
                        <a:rPr lang="en-US" sz="1200" spc="-25">
                          <a:effectLst/>
                          <a:latin typeface="inherit"/>
                        </a:rPr>
                        <a:t> </a:t>
                      </a:r>
                      <a:r>
                        <a:rPr lang="en-US" sz="1200">
                          <a:effectLst/>
                          <a:latin typeface="inherit"/>
                        </a:rPr>
                        <a:t>8</a:t>
                      </a:r>
                      <a:r>
                        <a:rPr lang="en-US" sz="1200" spc="-15">
                          <a:effectLst/>
                          <a:latin typeface="inherit"/>
                        </a:rPr>
                        <a:t> </a:t>
                      </a:r>
                      <a:r>
                        <a:rPr lang="en-US" sz="1200">
                          <a:effectLst/>
                          <a:latin typeface="inherit"/>
                        </a:rPr>
                        <a:t>persons,</a:t>
                      </a:r>
                      <a:r>
                        <a:rPr lang="en-US" sz="1200" spc="-30">
                          <a:effectLst/>
                          <a:latin typeface="inherit"/>
                        </a:rPr>
                        <a:t> </a:t>
                      </a:r>
                      <a:r>
                        <a:rPr lang="en-US" sz="1200">
                          <a:effectLst/>
                          <a:latin typeface="inherit"/>
                        </a:rPr>
                        <a:t>add</a:t>
                      </a:r>
                      <a:r>
                        <a:rPr lang="en-US" sz="1200" spc="-25">
                          <a:effectLst/>
                          <a:latin typeface="inherit"/>
                        </a:rPr>
                        <a:t> </a:t>
                      </a:r>
                      <a:r>
                        <a:rPr lang="en-US" sz="1200">
                          <a:effectLst/>
                          <a:latin typeface="inherit"/>
                        </a:rPr>
                        <a:t>$5,380</a:t>
                      </a:r>
                      <a:r>
                        <a:rPr lang="en-US" sz="1200" spc="-25">
                          <a:effectLst/>
                          <a:latin typeface="inherit"/>
                        </a:rPr>
                        <a:t> </a:t>
                      </a:r>
                      <a:r>
                        <a:rPr lang="en-US" sz="1200">
                          <a:effectLst/>
                          <a:latin typeface="inherit"/>
                        </a:rPr>
                        <a:t>for</a:t>
                      </a:r>
                      <a:r>
                        <a:rPr lang="en-US" sz="1200" spc="-35">
                          <a:effectLst/>
                          <a:latin typeface="inherit"/>
                        </a:rPr>
                        <a:t> </a:t>
                      </a:r>
                      <a:r>
                        <a:rPr lang="en-US" sz="1200">
                          <a:effectLst/>
                          <a:latin typeface="inherit"/>
                        </a:rPr>
                        <a:t>each additional person.</a:t>
                      </a:r>
                      <a:endParaRPr lang="en-US" sz="110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9395761"/>
                  </a:ext>
                </a:extLst>
              </a:tr>
              <a:tr h="428472">
                <a:tc gridSpan="3">
                  <a:txBody>
                    <a:bodyPr/>
                    <a:lstStyle/>
                    <a:p>
                      <a:pPr marL="67945" marR="132080" fontAlgn="t">
                        <a:lnSpc>
                          <a:spcPts val="920"/>
                        </a:lnSpc>
                        <a:spcBef>
                          <a:spcPts val="0"/>
                        </a:spcBef>
                        <a:spcAft>
                          <a:spcPts val="0"/>
                        </a:spcAft>
                      </a:pPr>
                      <a:r>
                        <a:rPr lang="en-US" sz="800">
                          <a:solidFill>
                            <a:srgbClr val="000000"/>
                          </a:solidFill>
                          <a:effectLst/>
                          <a:highlight>
                            <a:srgbClr val="F2F2F2"/>
                          </a:highlight>
                          <a:latin typeface="inherit"/>
                        </a:rPr>
                        <a:t>*All clients with income up to five hundred percent (500%) of the FPL meet RWP income eligibility requirements based on family size. Updated January 2024: </a:t>
                      </a:r>
                      <a:r>
                        <a:rPr lang="en-US" sz="800" u="sng">
                          <a:solidFill>
                            <a:srgbClr val="0563C1"/>
                          </a:solidFill>
                          <a:effectLst/>
                          <a:highlight>
                            <a:srgbClr val="F2F2F2"/>
                          </a:highlight>
                          <a:latin typeface="inherit"/>
                          <a:hlinkClick r:id="rId3"/>
                        </a:rPr>
                        <a:t>Poverty Guidelines | ASPE (hhs.gov)</a:t>
                      </a:r>
                      <a:r>
                        <a:rPr lang="en-US" sz="800">
                          <a:solidFill>
                            <a:srgbClr val="000000"/>
                          </a:solidFill>
                          <a:effectLst/>
                          <a:highlight>
                            <a:srgbClr val="F2F2F2"/>
                          </a:highlight>
                          <a:latin typeface="inherit"/>
                        </a:rPr>
                        <a:t>.</a:t>
                      </a:r>
                      <a:endParaRPr lang="en-US" sz="1100">
                        <a:effectLst/>
                        <a:highlight>
                          <a:srgbClr val="F2F2F2"/>
                        </a:highligh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6047016"/>
                  </a:ext>
                </a:extLst>
              </a:tr>
            </a:tbl>
          </a:graphicData>
        </a:graphic>
      </p:graphicFrame>
      <p:sp>
        <p:nvSpPr>
          <p:cNvPr id="20" name="Rectangle 4">
            <a:extLst>
              <a:ext uri="{FF2B5EF4-FFF2-40B4-BE49-F238E27FC236}">
                <a16:creationId xmlns:a16="http://schemas.microsoft.com/office/drawing/2014/main" id="{55BDBB67-60D9-F660-B594-518B45EA3687}"/>
              </a:ext>
            </a:extLst>
          </p:cNvPr>
          <p:cNvSpPr>
            <a:spLocks noChangeArrowheads="1"/>
          </p:cNvSpPr>
          <p:nvPr/>
        </p:nvSpPr>
        <p:spPr bwMode="auto">
          <a:xfrm>
            <a:off x="1817688" y="1966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8831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Process and Evaluation Criteria</a:t>
            </a:r>
          </a:p>
        </p:txBody>
      </p:sp>
      <p:sp>
        <p:nvSpPr>
          <p:cNvPr id="3" name="Content Placeholder 2"/>
          <p:cNvSpPr>
            <a:spLocks noGrp="1"/>
          </p:cNvSpPr>
          <p:nvPr>
            <p:ph idx="1"/>
          </p:nvPr>
        </p:nvSpPr>
        <p:spPr>
          <a:solidFill>
            <a:schemeClr val="bg2"/>
          </a:solidFill>
        </p:spPr>
        <p:txBody>
          <a:bodyPr/>
          <a:lstStyle/>
          <a:p>
            <a:pPr marL="0" indent="0">
              <a:buNone/>
            </a:pPr>
            <a:endParaRPr lang="en-US" sz="1800" b="1" dirty="0"/>
          </a:p>
          <a:p>
            <a:pPr marL="0" indent="0">
              <a:buNone/>
            </a:pPr>
            <a:endParaRPr lang="en-US" sz="1800" dirty="0">
              <a:solidFill>
                <a:srgbClr val="FF0000"/>
              </a:solidFill>
            </a:endParaRPr>
          </a:p>
          <a:p>
            <a:pPr marL="0" indent="0">
              <a:spcBef>
                <a:spcPts val="0"/>
              </a:spcBef>
              <a:buNone/>
            </a:pPr>
            <a:endParaRPr lang="en-US" sz="1800" b="1" dirty="0">
              <a:solidFill>
                <a:schemeClr val="tx2">
                  <a:lumMod val="40000"/>
                  <a:lumOff val="60000"/>
                </a:schemeClr>
              </a:solidFill>
            </a:endParaRPr>
          </a:p>
          <a:p>
            <a:pPr marL="0" indent="0">
              <a:spcBef>
                <a:spcPts val="0"/>
              </a:spcBef>
              <a:buNone/>
            </a:pPr>
            <a:endParaRPr lang="en-US" b="1" dirty="0">
              <a:solidFill>
                <a:schemeClr val="tx2">
                  <a:lumMod val="60000"/>
                  <a:lumOff val="40000"/>
                </a:schemeClr>
              </a:solidFill>
            </a:endParaRPr>
          </a:p>
          <a:p>
            <a:pPr marL="0" indent="0">
              <a:spcBef>
                <a:spcPts val="0"/>
              </a:spcBef>
              <a:buNone/>
            </a:pPr>
            <a:r>
              <a:rPr lang="en-US" b="1" dirty="0">
                <a:solidFill>
                  <a:schemeClr val="tx2">
                    <a:lumMod val="60000"/>
                    <a:lumOff val="40000"/>
                  </a:schemeClr>
                </a:solidFill>
              </a:rPr>
              <a:t>Mandy Leung, Contract Analyst</a:t>
            </a:r>
          </a:p>
          <a:p>
            <a:pPr marL="0" indent="0">
              <a:spcBef>
                <a:spcPts val="0"/>
              </a:spcBef>
              <a:buNone/>
            </a:pPr>
            <a:r>
              <a:rPr lang="en-US" b="1" dirty="0">
                <a:solidFill>
                  <a:schemeClr val="tx2">
                    <a:lumMod val="60000"/>
                    <a:lumOff val="40000"/>
                  </a:schemeClr>
                </a:solidFill>
              </a:rPr>
              <a:t>County of Los Angeles Department of Public Health</a:t>
            </a:r>
          </a:p>
          <a:p>
            <a:pPr marL="0" indent="0">
              <a:spcBef>
                <a:spcPts val="0"/>
              </a:spcBef>
              <a:buNone/>
            </a:pPr>
            <a:r>
              <a:rPr lang="en-US" b="1" dirty="0">
                <a:solidFill>
                  <a:schemeClr val="tx2">
                    <a:lumMod val="60000"/>
                    <a:lumOff val="40000"/>
                  </a:schemeClr>
                </a:solidFill>
              </a:rPr>
              <a:t>Division of Contracts and Grants</a:t>
            </a:r>
          </a:p>
          <a:p>
            <a:pPr marL="0" indent="0">
              <a:buNone/>
            </a:pPr>
            <a:endParaRPr lang="en-US" sz="1800" dirty="0"/>
          </a:p>
        </p:txBody>
      </p:sp>
      <p:sp>
        <p:nvSpPr>
          <p:cNvPr id="5" name="Slide Number Placeholder 4"/>
          <p:cNvSpPr>
            <a:spLocks noGrp="1"/>
          </p:cNvSpPr>
          <p:nvPr>
            <p:ph type="sldNum" sz="quarter" idx="12"/>
          </p:nvPr>
        </p:nvSpPr>
        <p:spPr/>
        <p:txBody>
          <a:bodyPr/>
          <a:lstStyle/>
          <a:p>
            <a:fld id="{C3111FA1-5AF9-0647-B31D-D6250D4530A3}" type="slidenum">
              <a:rPr lang="en-US" smtClean="0"/>
              <a:t>46</a:t>
            </a:fld>
            <a:endParaRPr lang="en-US" dirty="0"/>
          </a:p>
        </p:txBody>
      </p:sp>
    </p:spTree>
    <p:extLst>
      <p:ext uri="{BB962C8B-B14F-4D97-AF65-F5344CB8AC3E}">
        <p14:creationId xmlns:p14="http://schemas.microsoft.com/office/powerpoint/2010/main" val="4235452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89F5A2-FA2C-4BF5-A37F-14B13F6E65DC}"/>
              </a:ext>
            </a:extLst>
          </p:cNvPr>
          <p:cNvSpPr>
            <a:spLocks noGrp="1"/>
          </p:cNvSpPr>
          <p:nvPr>
            <p:ph type="sldNum" sz="quarter" idx="12"/>
          </p:nvPr>
        </p:nvSpPr>
        <p:spPr/>
        <p:txBody>
          <a:bodyPr/>
          <a:lstStyle/>
          <a:p>
            <a:fld id="{C3111FA1-5AF9-0647-B31D-D6250D4530A3}" type="slidenum">
              <a:rPr lang="en-US" smtClean="0"/>
              <a:t>47</a:t>
            </a:fld>
            <a:endParaRPr lang="en-US"/>
          </a:p>
        </p:txBody>
      </p:sp>
      <p:sp>
        <p:nvSpPr>
          <p:cNvPr id="2" name="Title 1">
            <a:extLst>
              <a:ext uri="{FF2B5EF4-FFF2-40B4-BE49-F238E27FC236}">
                <a16:creationId xmlns:a16="http://schemas.microsoft.com/office/drawing/2014/main" id="{76C87397-98BA-41E4-94AF-E9444D8A32E8}"/>
              </a:ext>
            </a:extLst>
          </p:cNvPr>
          <p:cNvSpPr>
            <a:spLocks noGrp="1"/>
          </p:cNvSpPr>
          <p:nvPr>
            <p:ph type="title" idx="4294967295"/>
          </p:nvPr>
        </p:nvSpPr>
        <p:spPr>
          <a:xfrm>
            <a:off x="457200" y="902135"/>
            <a:ext cx="8229600" cy="633413"/>
          </a:xfrm>
        </p:spPr>
        <p:txBody>
          <a:bodyPr/>
          <a:lstStyle/>
          <a:p>
            <a:r>
              <a:rPr lang="en-US" dirty="0">
                <a:solidFill>
                  <a:schemeClr val="accent1">
                    <a:lumMod val="75000"/>
                  </a:schemeClr>
                </a:solidFill>
              </a:rPr>
              <a:t>Proposal Submission Tips</a:t>
            </a:r>
          </a:p>
        </p:txBody>
      </p:sp>
      <p:sp>
        <p:nvSpPr>
          <p:cNvPr id="3" name="Content Placeholder 2">
            <a:extLst>
              <a:ext uri="{FF2B5EF4-FFF2-40B4-BE49-F238E27FC236}">
                <a16:creationId xmlns:a16="http://schemas.microsoft.com/office/drawing/2014/main" id="{FF0AF43A-ECDB-4D4B-BC76-C0CC431D164F}"/>
              </a:ext>
            </a:extLst>
          </p:cNvPr>
          <p:cNvSpPr>
            <a:spLocks noGrp="1"/>
          </p:cNvSpPr>
          <p:nvPr>
            <p:ph idx="4294967295"/>
          </p:nvPr>
        </p:nvSpPr>
        <p:spPr>
          <a:xfrm>
            <a:off x="457200" y="1519378"/>
            <a:ext cx="8229600" cy="4598988"/>
          </a:xfrm>
        </p:spPr>
        <p:txBody>
          <a:bodyPr/>
          <a:lstStyle/>
          <a:p>
            <a:pPr marL="0" indent="0">
              <a:buNone/>
            </a:pPr>
            <a:r>
              <a:rPr lang="en-US" b="1" dirty="0"/>
              <a:t>Read and Follow Instructions</a:t>
            </a:r>
          </a:p>
          <a:p>
            <a:pPr lvl="1">
              <a:buClr>
                <a:schemeClr val="accent1">
                  <a:lumMod val="75000"/>
                </a:schemeClr>
              </a:buClr>
              <a:buFont typeface="Wingdings" panose="05000000000000000000" pitchFamily="2" charset="2"/>
              <a:buChar char="q"/>
            </a:pPr>
            <a:r>
              <a:rPr lang="en-US" sz="2200" dirty="0"/>
              <a:t>Carefully review all instructions in RFP</a:t>
            </a:r>
            <a:endParaRPr lang="en-US" sz="2200" strike="sngStrike" dirty="0"/>
          </a:p>
          <a:p>
            <a:pPr lvl="1">
              <a:buClr>
                <a:schemeClr val="accent1">
                  <a:lumMod val="75000"/>
                </a:schemeClr>
              </a:buClr>
              <a:buFont typeface="Wingdings" panose="05000000000000000000" pitchFamily="2" charset="2"/>
              <a:buChar char="q"/>
            </a:pPr>
            <a:r>
              <a:rPr lang="en-US" sz="2200" dirty="0"/>
              <a:t>Ensure to include all required documents </a:t>
            </a:r>
          </a:p>
          <a:p>
            <a:pPr marL="0" indent="-29718">
              <a:buNone/>
            </a:pPr>
            <a:r>
              <a:rPr lang="en-US" sz="2200" dirty="0"/>
              <a:t>	  with your proposal</a:t>
            </a:r>
          </a:p>
          <a:p>
            <a:pPr lvl="1">
              <a:buClr>
                <a:schemeClr val="accent1">
                  <a:lumMod val="75000"/>
                </a:schemeClr>
              </a:buClr>
              <a:buFont typeface="Wingdings" panose="05000000000000000000" pitchFamily="2" charset="2"/>
              <a:buChar char="q"/>
            </a:pPr>
            <a:r>
              <a:rPr lang="en-US" sz="2200" dirty="0"/>
              <a:t>Complete all forms in Appendix B and sign where applicable </a:t>
            </a:r>
          </a:p>
          <a:p>
            <a:pPr lvl="1">
              <a:buClr>
                <a:schemeClr val="accent1">
                  <a:lumMod val="75000"/>
                </a:schemeClr>
              </a:buClr>
              <a:buFont typeface="Wingdings" panose="05000000000000000000" pitchFamily="2" charset="2"/>
              <a:buChar char="q"/>
            </a:pPr>
            <a:r>
              <a:rPr lang="en-US" sz="2200" dirty="0"/>
              <a:t>Prepare the budget and budget justification as outlined in budget instructions</a:t>
            </a:r>
          </a:p>
          <a:p>
            <a:pPr lvl="1">
              <a:buClr>
                <a:schemeClr val="accent1">
                  <a:lumMod val="75000"/>
                </a:schemeClr>
              </a:buClr>
              <a:buFont typeface="Wingdings" panose="05000000000000000000" pitchFamily="2" charset="2"/>
              <a:buChar char="q"/>
            </a:pPr>
            <a:r>
              <a:rPr lang="en-US" sz="2200" dirty="0"/>
              <a:t>Use only the Excel templates for Budget Worksheets and Proposer’s Background and Experience </a:t>
            </a:r>
          </a:p>
          <a:p>
            <a:pPr lvl="1">
              <a:buClr>
                <a:schemeClr val="accent1">
                  <a:lumMod val="75000"/>
                </a:schemeClr>
              </a:buClr>
              <a:buFont typeface="Wingdings" panose="05000000000000000000" pitchFamily="2" charset="2"/>
              <a:buChar char="q"/>
            </a:pPr>
            <a:r>
              <a:rPr lang="en-US" sz="2200" dirty="0"/>
              <a:t>Check Public Health Contracts and Grants Division website for RFP Addendums and Excel templates </a:t>
            </a:r>
            <a:r>
              <a:rPr lang="en-US" sz="2200" dirty="0">
                <a:hlinkClick r:id="rId2"/>
              </a:rPr>
              <a:t>http://publichealth.lacounty.gov/cg/index.htm</a:t>
            </a:r>
            <a:endParaRPr lang="en-US" sz="2200" dirty="0"/>
          </a:p>
          <a:p>
            <a:pPr marL="272034" lvl="1" indent="0">
              <a:buClr>
                <a:schemeClr val="accent1">
                  <a:lumMod val="75000"/>
                </a:schemeClr>
              </a:buClr>
              <a:buNone/>
            </a:pPr>
            <a:endParaRPr lang="en-US" sz="2200" dirty="0"/>
          </a:p>
        </p:txBody>
      </p:sp>
      <p:pic>
        <p:nvPicPr>
          <p:cNvPr id="7" name="Picture 6">
            <a:extLst>
              <a:ext uri="{FF2B5EF4-FFF2-40B4-BE49-F238E27FC236}">
                <a16:creationId xmlns:a16="http://schemas.microsoft.com/office/drawing/2014/main" id="{59423558-6755-41EE-B04B-04DE48852A4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976190">
            <a:off x="6642538" y="930698"/>
            <a:ext cx="1585045" cy="1600896"/>
          </a:xfrm>
          <a:prstGeom prst="rect">
            <a:avLst/>
          </a:prstGeom>
        </p:spPr>
      </p:pic>
    </p:spTree>
    <p:extLst>
      <p:ext uri="{BB962C8B-B14F-4D97-AF65-F5344CB8AC3E}">
        <p14:creationId xmlns:p14="http://schemas.microsoft.com/office/powerpoint/2010/main" val="3239607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89F5A2-FA2C-4BF5-A37F-14B13F6E65DC}"/>
              </a:ext>
            </a:extLst>
          </p:cNvPr>
          <p:cNvSpPr>
            <a:spLocks noGrp="1"/>
          </p:cNvSpPr>
          <p:nvPr>
            <p:ph type="sldNum" sz="quarter" idx="12"/>
          </p:nvPr>
        </p:nvSpPr>
        <p:spPr/>
        <p:txBody>
          <a:bodyPr/>
          <a:lstStyle/>
          <a:p>
            <a:fld id="{C3111FA1-5AF9-0647-B31D-D6250D4530A3}" type="slidenum">
              <a:rPr lang="en-US" smtClean="0"/>
              <a:t>48</a:t>
            </a:fld>
            <a:endParaRPr lang="en-US"/>
          </a:p>
        </p:txBody>
      </p:sp>
      <p:sp>
        <p:nvSpPr>
          <p:cNvPr id="2" name="Title 1">
            <a:extLst>
              <a:ext uri="{FF2B5EF4-FFF2-40B4-BE49-F238E27FC236}">
                <a16:creationId xmlns:a16="http://schemas.microsoft.com/office/drawing/2014/main" id="{76C87397-98BA-41E4-94AF-E9444D8A32E8}"/>
              </a:ext>
            </a:extLst>
          </p:cNvPr>
          <p:cNvSpPr>
            <a:spLocks noGrp="1"/>
          </p:cNvSpPr>
          <p:nvPr>
            <p:ph type="title" idx="4294967295"/>
          </p:nvPr>
        </p:nvSpPr>
        <p:spPr>
          <a:xfrm>
            <a:off x="457200" y="902135"/>
            <a:ext cx="8229600" cy="633413"/>
          </a:xfrm>
        </p:spPr>
        <p:txBody>
          <a:bodyPr/>
          <a:lstStyle/>
          <a:p>
            <a:r>
              <a:rPr lang="en-US" dirty="0">
                <a:solidFill>
                  <a:schemeClr val="accent1">
                    <a:lumMod val="75000"/>
                  </a:schemeClr>
                </a:solidFill>
              </a:rPr>
              <a:t>Applying for Service Category(</a:t>
            </a:r>
            <a:r>
              <a:rPr lang="en-US" dirty="0" err="1">
                <a:solidFill>
                  <a:schemeClr val="accent1">
                    <a:lumMod val="75000"/>
                  </a:schemeClr>
                </a:solidFill>
              </a:rPr>
              <a:t>ies</a:t>
            </a:r>
            <a:r>
              <a:rPr lang="en-US" dirty="0">
                <a:solidFill>
                  <a:schemeClr val="accent1">
                    <a:lumMod val="75000"/>
                  </a:schemeClr>
                </a:solidFill>
              </a:rPr>
              <a:t>)</a:t>
            </a:r>
          </a:p>
        </p:txBody>
      </p:sp>
      <p:sp>
        <p:nvSpPr>
          <p:cNvPr id="3" name="Content Placeholder 2">
            <a:extLst>
              <a:ext uri="{FF2B5EF4-FFF2-40B4-BE49-F238E27FC236}">
                <a16:creationId xmlns:a16="http://schemas.microsoft.com/office/drawing/2014/main" id="{FF0AF43A-ECDB-4D4B-BC76-C0CC431D164F}"/>
              </a:ext>
            </a:extLst>
          </p:cNvPr>
          <p:cNvSpPr>
            <a:spLocks noGrp="1"/>
          </p:cNvSpPr>
          <p:nvPr>
            <p:ph idx="4294967295"/>
          </p:nvPr>
        </p:nvSpPr>
        <p:spPr>
          <a:xfrm>
            <a:off x="457200" y="1519378"/>
            <a:ext cx="8229600" cy="4598988"/>
          </a:xfrm>
        </p:spPr>
        <p:txBody>
          <a:bodyPr/>
          <a:lstStyle/>
          <a:p>
            <a:pPr marL="0" indent="0">
              <a:buNone/>
            </a:pPr>
            <a:r>
              <a:rPr lang="en-US" b="1" dirty="0"/>
              <a:t>Read and Follow Instructions</a:t>
            </a:r>
          </a:p>
          <a:p>
            <a:pPr lvl="1">
              <a:buClr>
                <a:schemeClr val="accent1">
                  <a:lumMod val="75000"/>
                </a:schemeClr>
              </a:buClr>
              <a:buFont typeface="Wingdings" panose="05000000000000000000" pitchFamily="2" charset="2"/>
              <a:buChar char="q"/>
            </a:pPr>
            <a:r>
              <a:rPr lang="en-US" sz="2200" dirty="0"/>
              <a:t>Select the service category(</a:t>
            </a:r>
            <a:r>
              <a:rPr lang="en-US" sz="2200" dirty="0" err="1"/>
              <a:t>ies</a:t>
            </a:r>
            <a:r>
              <a:rPr lang="en-US" sz="2200" dirty="0"/>
              <a:t>) you are applying for in Appendix B, Required Forms, Exhibit 6 Minimum Mandatory Requirements</a:t>
            </a:r>
          </a:p>
          <a:p>
            <a:pPr lvl="1">
              <a:buClr>
                <a:schemeClr val="accent1">
                  <a:lumMod val="75000"/>
                </a:schemeClr>
              </a:buClr>
              <a:buFont typeface="Wingdings" panose="05000000000000000000" pitchFamily="2" charset="2"/>
              <a:buChar char="q"/>
            </a:pPr>
            <a:r>
              <a:rPr lang="en-US" sz="2200" dirty="0"/>
              <a:t>Proposers are permitted to apply for any or all service categories</a:t>
            </a:r>
          </a:p>
          <a:p>
            <a:pPr lvl="1">
              <a:buClr>
                <a:schemeClr val="accent1">
                  <a:lumMod val="75000"/>
                </a:schemeClr>
              </a:buClr>
              <a:buFont typeface="Wingdings" panose="05000000000000000000" pitchFamily="2" charset="2"/>
              <a:buChar char="q"/>
            </a:pPr>
            <a:r>
              <a:rPr lang="en-US" sz="2200" dirty="0"/>
              <a:t>Answer the questions applicable for your service category(</a:t>
            </a:r>
            <a:r>
              <a:rPr lang="en-US" sz="2200" dirty="0" err="1"/>
              <a:t>ies</a:t>
            </a:r>
            <a:r>
              <a:rPr lang="en-US" sz="2200" dirty="0"/>
              <a:t>)</a:t>
            </a:r>
          </a:p>
          <a:p>
            <a:pPr lvl="1">
              <a:buClr>
                <a:schemeClr val="accent1">
                  <a:lumMod val="75000"/>
                </a:schemeClr>
              </a:buClr>
              <a:buFont typeface="Wingdings" panose="05000000000000000000" pitchFamily="2" charset="2"/>
              <a:buChar char="q"/>
            </a:pPr>
            <a:r>
              <a:rPr lang="en-US" sz="2200" dirty="0"/>
              <a:t>Submit an organizational chart per service delivery site, detailing the positions to be funded for each service category</a:t>
            </a:r>
          </a:p>
          <a:p>
            <a:pPr lvl="1">
              <a:buClr>
                <a:schemeClr val="accent1">
                  <a:lumMod val="75000"/>
                </a:schemeClr>
              </a:buClr>
              <a:buFont typeface="Wingdings" panose="05000000000000000000" pitchFamily="2" charset="2"/>
              <a:buChar char="q"/>
            </a:pPr>
            <a:r>
              <a:rPr lang="en-US" sz="2200" dirty="0"/>
              <a:t>Submit resumes for team members for each service category</a:t>
            </a:r>
          </a:p>
          <a:p>
            <a:pPr lvl="1">
              <a:buClr>
                <a:schemeClr val="accent1">
                  <a:lumMod val="75000"/>
                </a:schemeClr>
              </a:buClr>
              <a:buFont typeface="Wingdings" panose="05000000000000000000" pitchFamily="2" charset="2"/>
              <a:buChar char="q"/>
            </a:pPr>
            <a:r>
              <a:rPr lang="en-US" sz="2200" dirty="0"/>
              <a:t>Submit budget worksheets and budget justifications (only for MCC Services and PSS) for your service category(</a:t>
            </a:r>
            <a:r>
              <a:rPr lang="en-US" sz="2200" dirty="0" err="1"/>
              <a:t>ies</a:t>
            </a:r>
            <a:r>
              <a:rPr lang="en-US" sz="2200" dirty="0"/>
              <a:t>)</a:t>
            </a:r>
          </a:p>
        </p:txBody>
      </p:sp>
    </p:spTree>
    <p:extLst>
      <p:ext uri="{BB962C8B-B14F-4D97-AF65-F5344CB8AC3E}">
        <p14:creationId xmlns:p14="http://schemas.microsoft.com/office/powerpoint/2010/main" val="67147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606553"/>
            <a:ext cx="8280400" cy="395604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r>
              <a:rPr lang="en-US" dirty="0">
                <a:solidFill>
                  <a:schemeClr val="bg1"/>
                </a:solidFill>
                <a:latin typeface="Calibri" pitchFamily="34" charset="0"/>
                <a:cs typeface="Calibri" pitchFamily="34" charset="0"/>
              </a:rPr>
              <a:t>r</a:t>
            </a:r>
          </a:p>
        </p:txBody>
      </p:sp>
      <p:sp>
        <p:nvSpPr>
          <p:cNvPr id="7" name="Title 6"/>
          <p:cNvSpPr>
            <a:spLocks noGrp="1"/>
          </p:cNvSpPr>
          <p:nvPr>
            <p:ph type="title"/>
          </p:nvPr>
        </p:nvSpPr>
        <p:spPr>
          <a:xfrm>
            <a:off x="457200" y="742968"/>
            <a:ext cx="8229600" cy="634985"/>
          </a:xfrm>
        </p:spPr>
        <p:txBody>
          <a:bodyPr/>
          <a:lstStyle/>
          <a:p>
            <a:r>
              <a:rPr lang="en-US" dirty="0"/>
              <a:t>Proposer’s Conference Overview</a:t>
            </a:r>
          </a:p>
        </p:txBody>
      </p:sp>
      <p:sp>
        <p:nvSpPr>
          <p:cNvPr id="10" name="Content Placeholder 9"/>
          <p:cNvSpPr>
            <a:spLocks noGrp="1"/>
          </p:cNvSpPr>
          <p:nvPr>
            <p:ph idx="1"/>
          </p:nvPr>
        </p:nvSpPr>
        <p:spPr>
          <a:xfrm>
            <a:off x="457200" y="1600201"/>
            <a:ext cx="7949682" cy="4756149"/>
          </a:xfrm>
        </p:spPr>
        <p:txBody>
          <a:bodyPr/>
          <a:lstStyle/>
          <a:p>
            <a:pPr marL="0" indent="0" algn="just">
              <a:buNone/>
            </a:pPr>
            <a:r>
              <a:rPr lang="en-US" sz="2000" b="1" dirty="0">
                <a:solidFill>
                  <a:schemeClr val="accent1"/>
                </a:solidFill>
              </a:rPr>
              <a:t>Conference Goals</a:t>
            </a:r>
            <a:endParaRPr lang="en-US" sz="1600" b="1" dirty="0">
              <a:solidFill>
                <a:schemeClr val="accent1"/>
              </a:solidFill>
            </a:endParaRPr>
          </a:p>
          <a:p>
            <a:pPr lvl="1" algn="just">
              <a:buFont typeface="Wingdings" panose="05000000000000000000" pitchFamily="2" charset="2"/>
              <a:buChar char="§"/>
            </a:pPr>
            <a:r>
              <a:rPr lang="en-US" sz="2000" dirty="0"/>
              <a:t>Provide Proposers insight into the rationale and need for the requested services</a:t>
            </a:r>
          </a:p>
          <a:p>
            <a:pPr lvl="1" algn="just">
              <a:buFont typeface="Wingdings" panose="05000000000000000000" pitchFamily="2" charset="2"/>
              <a:buChar char="§"/>
            </a:pPr>
            <a:r>
              <a:rPr lang="en-US" sz="2000" dirty="0"/>
              <a:t>Provide overview of the services</a:t>
            </a:r>
          </a:p>
          <a:p>
            <a:pPr lvl="1" algn="just">
              <a:buFont typeface="Wingdings" panose="05000000000000000000" pitchFamily="2" charset="2"/>
              <a:buChar char="§"/>
            </a:pPr>
            <a:r>
              <a:rPr lang="en-US" sz="2000" dirty="0"/>
              <a:t>Review technical requirements to assist Proposers in developing their proposals</a:t>
            </a:r>
          </a:p>
          <a:p>
            <a:pPr lvl="1" algn="just">
              <a:buFont typeface="Wingdings" panose="05000000000000000000" pitchFamily="2" charset="2"/>
              <a:buChar char="§"/>
            </a:pPr>
            <a:r>
              <a:rPr lang="en-US" sz="2000" dirty="0"/>
              <a:t>Allow for questions from Proposers regarding the RFP and associated documents and/or process</a:t>
            </a:r>
          </a:p>
        </p:txBody>
      </p:sp>
      <p:sp>
        <p:nvSpPr>
          <p:cNvPr id="4" name="Slide Number Placeholder 3"/>
          <p:cNvSpPr>
            <a:spLocks noGrp="1"/>
          </p:cNvSpPr>
          <p:nvPr>
            <p:ph type="sldNum" sz="quarter" idx="12"/>
          </p:nvPr>
        </p:nvSpPr>
        <p:spPr/>
        <p:txBody>
          <a:bodyPr/>
          <a:lstStyle/>
          <a:p>
            <a:fld id="{C3111FA1-5AF9-0647-B31D-D6250D4530A3}" type="slidenum">
              <a:rPr lang="en-US" smtClean="0"/>
              <a:t>4</a:t>
            </a:fld>
            <a:endParaRPr lang="en-US" dirty="0"/>
          </a:p>
        </p:txBody>
      </p:sp>
    </p:spTree>
    <p:extLst>
      <p:ext uri="{BB962C8B-B14F-4D97-AF65-F5344CB8AC3E}">
        <p14:creationId xmlns:p14="http://schemas.microsoft.com/office/powerpoint/2010/main" val="1857579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04DBAE-5C2C-B71C-F699-A219EF8ABE96}"/>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AE7708A0-2F8B-A1EF-E77B-259682ABECA9}"/>
              </a:ext>
            </a:extLst>
          </p:cNvPr>
          <p:cNvSpPr>
            <a:spLocks noGrp="1"/>
          </p:cNvSpPr>
          <p:nvPr>
            <p:ph type="sldNum" sz="quarter" idx="12"/>
          </p:nvPr>
        </p:nvSpPr>
        <p:spPr/>
        <p:txBody>
          <a:bodyPr/>
          <a:lstStyle/>
          <a:p>
            <a:fld id="{C3111FA1-5AF9-0647-B31D-D6250D4530A3}" type="slidenum">
              <a:rPr lang="en-US" smtClean="0"/>
              <a:t>49</a:t>
            </a:fld>
            <a:endParaRPr lang="en-US" dirty="0"/>
          </a:p>
        </p:txBody>
      </p:sp>
      <p:sp>
        <p:nvSpPr>
          <p:cNvPr id="4" name="Title 1">
            <a:extLst>
              <a:ext uri="{FF2B5EF4-FFF2-40B4-BE49-F238E27FC236}">
                <a16:creationId xmlns:a16="http://schemas.microsoft.com/office/drawing/2014/main" id="{534FBAB1-6245-CB5E-991E-5E01AE8BD06A}"/>
              </a:ext>
            </a:extLst>
          </p:cNvPr>
          <p:cNvSpPr txBox="1">
            <a:spLocks/>
          </p:cNvSpPr>
          <p:nvPr/>
        </p:nvSpPr>
        <p:spPr>
          <a:xfrm>
            <a:off x="457200" y="902135"/>
            <a:ext cx="8229600" cy="63341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dirty="0">
                <a:solidFill>
                  <a:schemeClr val="accent1">
                    <a:lumMod val="75000"/>
                  </a:schemeClr>
                </a:solidFill>
              </a:rPr>
              <a:t>New Insurance Requirement for Contracts </a:t>
            </a:r>
          </a:p>
        </p:txBody>
      </p:sp>
      <p:sp>
        <p:nvSpPr>
          <p:cNvPr id="5" name="Content Placeholder 2">
            <a:extLst>
              <a:ext uri="{FF2B5EF4-FFF2-40B4-BE49-F238E27FC236}">
                <a16:creationId xmlns:a16="http://schemas.microsoft.com/office/drawing/2014/main" id="{D871A0AC-C49F-886A-1E2B-19E0C0E486EB}"/>
              </a:ext>
            </a:extLst>
          </p:cNvPr>
          <p:cNvSpPr txBox="1">
            <a:spLocks/>
          </p:cNvSpPr>
          <p:nvPr/>
        </p:nvSpPr>
        <p:spPr>
          <a:xfrm>
            <a:off x="457200" y="1519378"/>
            <a:ext cx="8229600" cy="4598988"/>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Cyber Liability Insurance</a:t>
            </a:r>
          </a:p>
          <a:p>
            <a:pPr>
              <a:buFont typeface="Arial" panose="020B0604020202020204" pitchFamily="34" charset="0"/>
              <a:buChar char="•"/>
            </a:pPr>
            <a:r>
              <a:rPr lang="en-US" sz="2400" dirty="0"/>
              <a:t>Cyber Liability Insurance is a new requirement on all contracts</a:t>
            </a:r>
          </a:p>
          <a:p>
            <a:pPr>
              <a:buFont typeface="Arial" panose="020B0604020202020204" pitchFamily="34" charset="0"/>
              <a:buChar char="•"/>
            </a:pPr>
            <a:r>
              <a:rPr lang="en-US" dirty="0"/>
              <a:t>No less than $2 million per occurrence and in the aggregate</a:t>
            </a:r>
          </a:p>
          <a:p>
            <a:pPr>
              <a:buFont typeface="Arial" panose="020B0604020202020204" pitchFamily="34" charset="0"/>
              <a:buChar char="•"/>
            </a:pPr>
            <a:r>
              <a:rPr lang="en-US" sz="2400" dirty="0"/>
              <a:t>Refer to </a:t>
            </a:r>
            <a:r>
              <a:rPr lang="en-US" dirty="0"/>
              <a:t>Appendix A, S</a:t>
            </a:r>
            <a:r>
              <a:rPr lang="en-US" sz="2400" dirty="0"/>
              <a:t>ample </a:t>
            </a:r>
            <a:r>
              <a:rPr lang="en-US" dirty="0"/>
              <a:t>C</a:t>
            </a:r>
            <a:r>
              <a:rPr lang="en-US" sz="2400" dirty="0"/>
              <a:t>ontract, Paragraph 6.</a:t>
            </a:r>
            <a:r>
              <a:rPr lang="en-US" dirty="0"/>
              <a:t>8.6</a:t>
            </a:r>
            <a:endParaRPr lang="en-US" sz="2400" dirty="0"/>
          </a:p>
          <a:p>
            <a:pPr marL="272034" lvl="1" indent="0">
              <a:buClr>
                <a:schemeClr val="accent1">
                  <a:lumMod val="75000"/>
                </a:schemeClr>
              </a:buClr>
              <a:buFont typeface="Arial"/>
              <a:buNone/>
            </a:pPr>
            <a:endParaRPr lang="en-US" sz="2200" dirty="0"/>
          </a:p>
        </p:txBody>
      </p:sp>
    </p:spTree>
    <p:extLst>
      <p:ext uri="{BB962C8B-B14F-4D97-AF65-F5344CB8AC3E}">
        <p14:creationId xmlns:p14="http://schemas.microsoft.com/office/powerpoint/2010/main" val="3688605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89F5A2-FA2C-4BF5-A37F-14B13F6E65DC}"/>
              </a:ext>
            </a:extLst>
          </p:cNvPr>
          <p:cNvSpPr>
            <a:spLocks noGrp="1"/>
          </p:cNvSpPr>
          <p:nvPr>
            <p:ph type="sldNum" sz="quarter" idx="12"/>
          </p:nvPr>
        </p:nvSpPr>
        <p:spPr/>
        <p:txBody>
          <a:bodyPr/>
          <a:lstStyle/>
          <a:p>
            <a:fld id="{C3111FA1-5AF9-0647-B31D-D6250D4530A3}" type="slidenum">
              <a:rPr lang="en-US" smtClean="0"/>
              <a:t>50</a:t>
            </a:fld>
            <a:endParaRPr lang="en-US"/>
          </a:p>
        </p:txBody>
      </p:sp>
      <p:sp>
        <p:nvSpPr>
          <p:cNvPr id="2" name="Title 1">
            <a:extLst>
              <a:ext uri="{FF2B5EF4-FFF2-40B4-BE49-F238E27FC236}">
                <a16:creationId xmlns:a16="http://schemas.microsoft.com/office/drawing/2014/main" id="{76C87397-98BA-41E4-94AF-E9444D8A32E8}"/>
              </a:ext>
            </a:extLst>
          </p:cNvPr>
          <p:cNvSpPr>
            <a:spLocks noGrp="1"/>
          </p:cNvSpPr>
          <p:nvPr>
            <p:ph type="title" idx="4294967295"/>
          </p:nvPr>
        </p:nvSpPr>
        <p:spPr>
          <a:xfrm>
            <a:off x="457200" y="884044"/>
            <a:ext cx="8229600" cy="633413"/>
          </a:xfrm>
        </p:spPr>
        <p:txBody>
          <a:bodyPr/>
          <a:lstStyle/>
          <a:p>
            <a:r>
              <a:rPr lang="en-US" dirty="0">
                <a:solidFill>
                  <a:schemeClr val="accent1">
                    <a:lumMod val="75000"/>
                  </a:schemeClr>
                </a:solidFill>
              </a:rPr>
              <a:t>Common Proposal Submission Issues</a:t>
            </a:r>
          </a:p>
        </p:txBody>
      </p:sp>
      <p:sp>
        <p:nvSpPr>
          <p:cNvPr id="3" name="Content Placeholder 2">
            <a:extLst>
              <a:ext uri="{FF2B5EF4-FFF2-40B4-BE49-F238E27FC236}">
                <a16:creationId xmlns:a16="http://schemas.microsoft.com/office/drawing/2014/main" id="{FF0AF43A-ECDB-4D4B-BC76-C0CC431D164F}"/>
              </a:ext>
            </a:extLst>
          </p:cNvPr>
          <p:cNvSpPr>
            <a:spLocks noGrp="1"/>
          </p:cNvSpPr>
          <p:nvPr>
            <p:ph idx="4294967295"/>
          </p:nvPr>
        </p:nvSpPr>
        <p:spPr>
          <a:xfrm>
            <a:off x="457200" y="1507545"/>
            <a:ext cx="8229600" cy="4191000"/>
          </a:xfrm>
        </p:spPr>
        <p:txBody>
          <a:bodyPr/>
          <a:lstStyle/>
          <a:p>
            <a:pPr marL="0" indent="0">
              <a:buNone/>
            </a:pPr>
            <a:r>
              <a:rPr lang="en-US" sz="2200" b="1" dirty="0"/>
              <a:t>MINIMUM MANDATORY REQUIREMENTS (MMR)</a:t>
            </a:r>
          </a:p>
          <a:p>
            <a:pPr>
              <a:buFont typeface="Arial" panose="020B0604020202020204" pitchFamily="34" charset="0"/>
              <a:buChar char="•"/>
            </a:pPr>
            <a:r>
              <a:rPr lang="en-US" sz="2000" dirty="0"/>
              <a:t>Adherence to Minimum Mandatory Requirements: Required Forms -  Exhibit 6</a:t>
            </a:r>
          </a:p>
          <a:p>
            <a:pPr>
              <a:buFont typeface="Arial" panose="020B0604020202020204" pitchFamily="34" charset="0"/>
              <a:buChar char="•"/>
            </a:pPr>
            <a:r>
              <a:rPr lang="en-US" sz="2000" dirty="0"/>
              <a:t>Select service category(</a:t>
            </a:r>
            <a:r>
              <a:rPr lang="en-US" sz="2000" dirty="0" err="1"/>
              <a:t>ies</a:t>
            </a:r>
            <a:r>
              <a:rPr lang="en-US" sz="2000" dirty="0"/>
              <a:t>) on the form</a:t>
            </a:r>
          </a:p>
          <a:p>
            <a:pPr>
              <a:buFont typeface="Arial" panose="020B0604020202020204" pitchFamily="34" charset="0"/>
              <a:buChar char="•"/>
            </a:pPr>
            <a:r>
              <a:rPr lang="en-US" sz="2000" dirty="0"/>
              <a:t>AOM Services has an additional MMR</a:t>
            </a:r>
          </a:p>
          <a:p>
            <a:pPr marL="0" indent="0">
              <a:buNone/>
            </a:pPr>
            <a:r>
              <a:rPr lang="en-US" sz="2200" b="1" dirty="0"/>
              <a:t>FINANCIAL CAPABILITY </a:t>
            </a:r>
          </a:p>
          <a:p>
            <a:r>
              <a:rPr lang="en-US" sz="2000" dirty="0"/>
              <a:t>Provide a complete set of your organization’s annual financial statements for the last three years.</a:t>
            </a:r>
          </a:p>
          <a:p>
            <a:pPr marL="0" indent="0">
              <a:buNone/>
            </a:pPr>
            <a:r>
              <a:rPr lang="en-US" sz="2200" b="1" dirty="0"/>
              <a:t>REQUIRED FORMS/DOCUMENTS</a:t>
            </a:r>
          </a:p>
          <a:p>
            <a:r>
              <a:rPr lang="en-US" altLang="en-US" sz="2000" kern="0" dirty="0">
                <a:solidFill>
                  <a:srgbClr val="000000"/>
                </a:solidFill>
              </a:rPr>
              <a:t>Provide your organization’s Certificate of Good Standing, Statement of Information, and, if applicable, </a:t>
            </a:r>
            <a:r>
              <a:rPr lang="en-US" sz="2000" kern="0" dirty="0">
                <a:solidFill>
                  <a:srgbClr val="000000"/>
                </a:solidFill>
              </a:rPr>
              <a:t>IRS 501(c)(3) Determination Letter</a:t>
            </a:r>
            <a:endParaRPr lang="en-US" altLang="en-US" sz="2000" kern="0" dirty="0">
              <a:solidFill>
                <a:srgbClr val="000000"/>
              </a:solidFill>
            </a:endParaRPr>
          </a:p>
          <a:p>
            <a:r>
              <a:rPr lang="en-US" sz="2000" dirty="0"/>
              <a:t>Complete all forms in Appendix B and sign where applicable </a:t>
            </a:r>
          </a:p>
        </p:txBody>
      </p:sp>
    </p:spTree>
    <p:extLst>
      <p:ext uri="{BB962C8B-B14F-4D97-AF65-F5344CB8AC3E}">
        <p14:creationId xmlns:p14="http://schemas.microsoft.com/office/powerpoint/2010/main" val="4086118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89F5A2-FA2C-4BF5-A37F-14B13F6E65DC}"/>
              </a:ext>
            </a:extLst>
          </p:cNvPr>
          <p:cNvSpPr>
            <a:spLocks noGrp="1"/>
          </p:cNvSpPr>
          <p:nvPr>
            <p:ph type="sldNum" sz="quarter" idx="12"/>
          </p:nvPr>
        </p:nvSpPr>
        <p:spPr/>
        <p:txBody>
          <a:bodyPr/>
          <a:lstStyle/>
          <a:p>
            <a:fld id="{C3111FA1-5AF9-0647-B31D-D6250D4530A3}" type="slidenum">
              <a:rPr lang="en-US" smtClean="0"/>
              <a:t>51</a:t>
            </a:fld>
            <a:endParaRPr lang="en-US"/>
          </a:p>
        </p:txBody>
      </p:sp>
      <p:sp>
        <p:nvSpPr>
          <p:cNvPr id="2" name="Title 1">
            <a:extLst>
              <a:ext uri="{FF2B5EF4-FFF2-40B4-BE49-F238E27FC236}">
                <a16:creationId xmlns:a16="http://schemas.microsoft.com/office/drawing/2014/main" id="{76C87397-98BA-41E4-94AF-E9444D8A32E8}"/>
              </a:ext>
            </a:extLst>
          </p:cNvPr>
          <p:cNvSpPr>
            <a:spLocks noGrp="1"/>
          </p:cNvSpPr>
          <p:nvPr>
            <p:ph type="title" idx="4294967295"/>
          </p:nvPr>
        </p:nvSpPr>
        <p:spPr>
          <a:xfrm>
            <a:off x="457200" y="825500"/>
            <a:ext cx="8229600" cy="633413"/>
          </a:xfrm>
        </p:spPr>
        <p:txBody>
          <a:bodyPr/>
          <a:lstStyle/>
          <a:p>
            <a:r>
              <a:rPr lang="en-US" dirty="0">
                <a:solidFill>
                  <a:schemeClr val="accent1">
                    <a:lumMod val="75000"/>
                  </a:schemeClr>
                </a:solidFill>
              </a:rPr>
              <a:t>Selection Process and Evaluation Criteria</a:t>
            </a:r>
          </a:p>
        </p:txBody>
      </p:sp>
      <p:sp>
        <p:nvSpPr>
          <p:cNvPr id="3" name="Content Placeholder 2">
            <a:extLst>
              <a:ext uri="{FF2B5EF4-FFF2-40B4-BE49-F238E27FC236}">
                <a16:creationId xmlns:a16="http://schemas.microsoft.com/office/drawing/2014/main" id="{FF0AF43A-ECDB-4D4B-BC76-C0CC431D164F}"/>
              </a:ext>
            </a:extLst>
          </p:cNvPr>
          <p:cNvSpPr>
            <a:spLocks noGrp="1"/>
          </p:cNvSpPr>
          <p:nvPr>
            <p:ph idx="4294967295"/>
          </p:nvPr>
        </p:nvSpPr>
        <p:spPr>
          <a:xfrm>
            <a:off x="457200" y="1458913"/>
            <a:ext cx="8229600" cy="4897437"/>
          </a:xfrm>
        </p:spPr>
        <p:txBody>
          <a:bodyPr/>
          <a:lstStyle/>
          <a:p>
            <a:pPr marL="0" indent="0">
              <a:buNone/>
            </a:pPr>
            <a:r>
              <a:rPr lang="en-US" sz="2000" dirty="0"/>
              <a:t>The proposal will be evaluated per RFP Section 9.0, Selection Process Overview</a:t>
            </a:r>
          </a:p>
          <a:p>
            <a:pPr lvl="1" defTabSz="914400" fontAlgn="base">
              <a:lnSpc>
                <a:spcPct val="90000"/>
              </a:lnSpc>
              <a:spcAft>
                <a:spcPts val="1200"/>
              </a:spcAft>
              <a:buClr>
                <a:schemeClr val="accent1">
                  <a:lumMod val="75000"/>
                </a:schemeClr>
              </a:buClr>
              <a:buSzPct val="75000"/>
              <a:buFont typeface="Wingdings" panose="05000000000000000000" pitchFamily="2" charset="2"/>
              <a:buChar char="Ø"/>
            </a:pPr>
            <a:r>
              <a:rPr lang="en-US" altLang="en-US" b="1" kern="0" dirty="0">
                <a:solidFill>
                  <a:srgbClr val="000000"/>
                </a:solidFill>
              </a:rPr>
              <a:t>Stage 1: Adherence to Minimum Mandatory Requirements (Pass/Fail Review)</a:t>
            </a:r>
            <a:endParaRPr lang="en-US" altLang="en-US" sz="1100" kern="0" dirty="0">
              <a:solidFill>
                <a:srgbClr val="000000"/>
              </a:solidFill>
            </a:endParaRPr>
          </a:p>
          <a:p>
            <a:pPr lvl="1" defTabSz="914400" fontAlgn="base">
              <a:lnSpc>
                <a:spcPct val="90000"/>
              </a:lnSpc>
              <a:spcAft>
                <a:spcPts val="300"/>
              </a:spcAft>
              <a:buClr>
                <a:schemeClr val="accent1">
                  <a:lumMod val="75000"/>
                </a:schemeClr>
              </a:buClr>
              <a:buSzPct val="75000"/>
              <a:buFont typeface="Wingdings" panose="05000000000000000000" pitchFamily="2" charset="2"/>
              <a:buChar char="Ø"/>
            </a:pPr>
            <a:r>
              <a:rPr lang="en-US" altLang="en-US" b="1" kern="0" dirty="0">
                <a:solidFill>
                  <a:srgbClr val="000000"/>
                </a:solidFill>
              </a:rPr>
              <a:t>Stage 2: Proposal Evaluation (1,050 possible points for each category)</a:t>
            </a:r>
          </a:p>
          <a:p>
            <a:pPr lvl="2" defTabSz="914400" fontAlgn="base">
              <a:lnSpc>
                <a:spcPct val="90000"/>
              </a:lnSpc>
              <a:spcAft>
                <a:spcPts val="300"/>
              </a:spcAft>
              <a:buClr>
                <a:srgbClr val="779F92"/>
              </a:buClr>
              <a:buSzPct val="90000"/>
              <a:buFont typeface="Arial" panose="020B0604020202020204" pitchFamily="34" charset="0"/>
              <a:buChar char="•"/>
            </a:pPr>
            <a:r>
              <a:rPr lang="en-US" altLang="en-US" kern="0" dirty="0">
                <a:solidFill>
                  <a:srgbClr val="000000"/>
                </a:solidFill>
              </a:rPr>
              <a:t>Proposer’s Qualifications – Proposal Section A (50 possible pts)</a:t>
            </a:r>
          </a:p>
          <a:p>
            <a:pPr marL="1385316" lvl="2" indent="-285750" defTabSz="914400" fontAlgn="base">
              <a:spcAft>
                <a:spcPts val="300"/>
              </a:spcAft>
              <a:buClr>
                <a:srgbClr val="9DC2D7"/>
              </a:buClr>
              <a:buSzPct val="80000"/>
              <a:buFont typeface="Wingdings" panose="05000000000000000000" pitchFamily="2" charset="2"/>
              <a:buChar char="q"/>
            </a:pPr>
            <a:r>
              <a:rPr lang="en-US" altLang="en-US" kern="0" dirty="0">
                <a:solidFill>
                  <a:srgbClr val="000000"/>
                </a:solidFill>
              </a:rPr>
              <a:t>Contractor Alert Reporting Database</a:t>
            </a:r>
          </a:p>
          <a:p>
            <a:pPr marL="1385316" lvl="2" indent="-285750" defTabSz="914400" fontAlgn="base">
              <a:spcAft>
                <a:spcPts val="300"/>
              </a:spcAft>
              <a:buClr>
                <a:srgbClr val="9DC2D7"/>
              </a:buClr>
              <a:buSzPct val="80000"/>
              <a:buFont typeface="Wingdings" panose="05000000000000000000" pitchFamily="2" charset="2"/>
              <a:buChar char="q"/>
            </a:pPr>
            <a:r>
              <a:rPr lang="en-US" altLang="en-US" kern="0" dirty="0">
                <a:solidFill>
                  <a:srgbClr val="000000"/>
                </a:solidFill>
              </a:rPr>
              <a:t>References</a:t>
            </a:r>
          </a:p>
          <a:p>
            <a:pPr marL="1385316" lvl="2" indent="-285750" defTabSz="914400" fontAlgn="base">
              <a:spcAft>
                <a:spcPts val="300"/>
              </a:spcAft>
              <a:buClr>
                <a:srgbClr val="9DC2D7"/>
              </a:buClr>
              <a:buSzPct val="80000"/>
              <a:buFont typeface="Wingdings" panose="05000000000000000000" pitchFamily="2" charset="2"/>
              <a:buChar char="q"/>
            </a:pPr>
            <a:r>
              <a:rPr lang="en-US" altLang="en-US" kern="0" dirty="0">
                <a:solidFill>
                  <a:srgbClr val="000000"/>
                </a:solidFill>
              </a:rPr>
              <a:t>Debarment History and Terminated Contracts </a:t>
            </a:r>
          </a:p>
          <a:p>
            <a:pPr marL="1385316" lvl="2" indent="-285750" defTabSz="914400" fontAlgn="base">
              <a:spcAft>
                <a:spcPts val="300"/>
              </a:spcAft>
              <a:buClr>
                <a:srgbClr val="9DC2D7"/>
              </a:buClr>
              <a:buSzPct val="80000"/>
              <a:buFont typeface="Wingdings" panose="05000000000000000000" pitchFamily="2" charset="2"/>
              <a:buChar char="q"/>
            </a:pPr>
            <a:r>
              <a:rPr lang="en-US" altLang="en-US" kern="0" dirty="0">
                <a:solidFill>
                  <a:srgbClr val="000000"/>
                </a:solidFill>
              </a:rPr>
              <a:t>Financial Capability (30 pts deduction maximum)</a:t>
            </a:r>
          </a:p>
          <a:p>
            <a:pPr marL="1385316" lvl="2" indent="-285750" defTabSz="914400" fontAlgn="base">
              <a:spcAft>
                <a:spcPts val="300"/>
              </a:spcAft>
              <a:buClr>
                <a:srgbClr val="9DC2D7"/>
              </a:buClr>
              <a:buSzPct val="80000"/>
              <a:buFont typeface="Wingdings" panose="05000000000000000000" pitchFamily="2" charset="2"/>
              <a:buChar char="q"/>
            </a:pPr>
            <a:r>
              <a:rPr lang="en-US" altLang="en-US" kern="0" dirty="0">
                <a:solidFill>
                  <a:srgbClr val="000000"/>
                </a:solidFill>
              </a:rPr>
              <a:t>Pending Litigation and Judgments </a:t>
            </a:r>
          </a:p>
          <a:p>
            <a:pPr marL="1385316" lvl="2" indent="-285750" defTabSz="914400" fontAlgn="base">
              <a:spcAft>
                <a:spcPts val="300"/>
              </a:spcAft>
              <a:buClr>
                <a:srgbClr val="9DC2D7"/>
              </a:buClr>
              <a:buSzPct val="80000"/>
              <a:buFont typeface="Wingdings" panose="05000000000000000000" pitchFamily="2" charset="2"/>
              <a:buChar char="q"/>
            </a:pPr>
            <a:r>
              <a:rPr lang="en-US" altLang="en-US" kern="0" dirty="0">
                <a:solidFill>
                  <a:srgbClr val="000000"/>
                </a:solidFill>
              </a:rPr>
              <a:t>Required Forms and Corporate Documents</a:t>
            </a:r>
          </a:p>
          <a:p>
            <a:pPr marL="1099566" lvl="2" indent="0" defTabSz="914400" fontAlgn="base">
              <a:spcAft>
                <a:spcPts val="300"/>
              </a:spcAft>
              <a:buClr>
                <a:srgbClr val="9DC2D7"/>
              </a:buClr>
              <a:buSzPct val="80000"/>
              <a:buNone/>
            </a:pPr>
            <a:endParaRPr lang="en-US" altLang="en-US" kern="0" dirty="0">
              <a:solidFill>
                <a:srgbClr val="000000"/>
              </a:solidFill>
            </a:endParaRPr>
          </a:p>
          <a:p>
            <a:pPr marL="0" indent="0">
              <a:buNone/>
            </a:pPr>
            <a:endParaRPr lang="en-US" sz="2000" dirty="0"/>
          </a:p>
        </p:txBody>
      </p:sp>
    </p:spTree>
    <p:extLst>
      <p:ext uri="{BB962C8B-B14F-4D97-AF65-F5344CB8AC3E}">
        <p14:creationId xmlns:p14="http://schemas.microsoft.com/office/powerpoint/2010/main" val="1494992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8C5100-0E1F-4675-9984-61902F9B0244}"/>
              </a:ext>
            </a:extLst>
          </p:cNvPr>
          <p:cNvSpPr>
            <a:spLocks noGrp="1"/>
          </p:cNvSpPr>
          <p:nvPr>
            <p:ph type="sldNum" sz="quarter" idx="12"/>
          </p:nvPr>
        </p:nvSpPr>
        <p:spPr/>
        <p:txBody>
          <a:bodyPr/>
          <a:lstStyle/>
          <a:p>
            <a:fld id="{C3111FA1-5AF9-0647-B31D-D6250D4530A3}" type="slidenum">
              <a:rPr lang="en-US" smtClean="0"/>
              <a:t>52</a:t>
            </a:fld>
            <a:endParaRPr lang="en-US"/>
          </a:p>
        </p:txBody>
      </p:sp>
      <p:sp>
        <p:nvSpPr>
          <p:cNvPr id="5" name="Title 1">
            <a:extLst>
              <a:ext uri="{FF2B5EF4-FFF2-40B4-BE49-F238E27FC236}">
                <a16:creationId xmlns:a16="http://schemas.microsoft.com/office/drawing/2014/main" id="{B687DFD7-7D3B-4D43-AF82-24DAF4B1928B}"/>
              </a:ext>
            </a:extLst>
          </p:cNvPr>
          <p:cNvSpPr>
            <a:spLocks noGrp="1"/>
          </p:cNvSpPr>
          <p:nvPr>
            <p:ph type="title" idx="4294967295"/>
          </p:nvPr>
        </p:nvSpPr>
        <p:spPr>
          <a:xfrm>
            <a:off x="457200" y="937447"/>
            <a:ext cx="8229600" cy="633413"/>
          </a:xfrm>
        </p:spPr>
        <p:txBody>
          <a:bodyPr/>
          <a:lstStyle/>
          <a:p>
            <a:r>
              <a:rPr lang="en-US" dirty="0">
                <a:solidFill>
                  <a:schemeClr val="accent1">
                    <a:lumMod val="75000"/>
                  </a:schemeClr>
                </a:solidFill>
              </a:rPr>
              <a:t>Selection Process and Evaluation Criteria</a:t>
            </a:r>
          </a:p>
        </p:txBody>
      </p:sp>
      <p:sp>
        <p:nvSpPr>
          <p:cNvPr id="6" name="Content Placeholder 2">
            <a:extLst>
              <a:ext uri="{FF2B5EF4-FFF2-40B4-BE49-F238E27FC236}">
                <a16:creationId xmlns:a16="http://schemas.microsoft.com/office/drawing/2014/main" id="{6A96A07D-436A-4461-A66A-0AF8F82ADB2B}"/>
              </a:ext>
            </a:extLst>
          </p:cNvPr>
          <p:cNvSpPr>
            <a:spLocks noGrp="1"/>
          </p:cNvSpPr>
          <p:nvPr>
            <p:ph idx="4294967295"/>
          </p:nvPr>
        </p:nvSpPr>
        <p:spPr>
          <a:xfrm>
            <a:off x="457200" y="1684357"/>
            <a:ext cx="8229600" cy="4445000"/>
          </a:xfrm>
        </p:spPr>
        <p:txBody>
          <a:bodyPr/>
          <a:lstStyle/>
          <a:p>
            <a:pPr lvl="1" defTabSz="914400" fontAlgn="base">
              <a:lnSpc>
                <a:spcPct val="90000"/>
              </a:lnSpc>
              <a:spcAft>
                <a:spcPts val="300"/>
              </a:spcAft>
              <a:buClr>
                <a:schemeClr val="accent1">
                  <a:lumMod val="75000"/>
                </a:schemeClr>
              </a:buClr>
              <a:buSzPct val="75000"/>
              <a:buFont typeface="Wingdings" panose="05000000000000000000" pitchFamily="2" charset="2"/>
              <a:buChar char="Ø"/>
            </a:pPr>
            <a:r>
              <a:rPr lang="en-US" altLang="en-US" b="1" kern="0" dirty="0">
                <a:solidFill>
                  <a:srgbClr val="000000"/>
                </a:solidFill>
              </a:rPr>
              <a:t>Stage 2: Proposal Evaluation – Continued </a:t>
            </a:r>
          </a:p>
          <a:p>
            <a:pPr lvl="2" defTabSz="914400" fontAlgn="base">
              <a:lnSpc>
                <a:spcPct val="90000"/>
              </a:lnSpc>
              <a:spcAft>
                <a:spcPts val="300"/>
              </a:spcAft>
              <a:buClr>
                <a:srgbClr val="779F92"/>
              </a:buClr>
              <a:buSzPct val="90000"/>
              <a:buFont typeface="Arial" panose="020B0604020202020204" pitchFamily="34" charset="0"/>
              <a:buChar char="•"/>
            </a:pPr>
            <a:r>
              <a:rPr lang="en-US" altLang="en-US" kern="0" dirty="0">
                <a:solidFill>
                  <a:srgbClr val="000000"/>
                </a:solidFill>
              </a:rPr>
              <a:t>Proposer’s Background and Experience – Section C (250 pts)</a:t>
            </a:r>
          </a:p>
          <a:p>
            <a:pPr marL="914400" lvl="2" indent="0" defTabSz="914400" fontAlgn="base">
              <a:lnSpc>
                <a:spcPct val="90000"/>
              </a:lnSpc>
              <a:spcAft>
                <a:spcPts val="300"/>
              </a:spcAft>
              <a:buClr>
                <a:srgbClr val="779F92"/>
              </a:buClr>
              <a:buSzPct val="90000"/>
              <a:buNone/>
            </a:pPr>
            <a:r>
              <a:rPr lang="en-US" altLang="en-US" kern="0" dirty="0">
                <a:solidFill>
                  <a:srgbClr val="000000"/>
                </a:solidFill>
              </a:rPr>
              <a:t>	Note: Appendix H is required</a:t>
            </a:r>
          </a:p>
          <a:p>
            <a:pPr lvl="2" defTabSz="914400" fontAlgn="base">
              <a:lnSpc>
                <a:spcPct val="90000"/>
              </a:lnSpc>
              <a:spcAft>
                <a:spcPts val="300"/>
              </a:spcAft>
              <a:buClr>
                <a:srgbClr val="779F92"/>
              </a:buClr>
              <a:buSzPct val="90000"/>
              <a:buFont typeface="Arial" panose="020B0604020202020204" pitchFamily="34" charset="0"/>
              <a:buChar char="•"/>
            </a:pPr>
            <a:r>
              <a:rPr lang="en-US" altLang="en-US" kern="0" dirty="0">
                <a:solidFill>
                  <a:srgbClr val="000000"/>
                </a:solidFill>
              </a:rPr>
              <a:t>Proposer’s Approach to Providing Required Services –  Section D (600 pts for each category)</a:t>
            </a:r>
          </a:p>
          <a:p>
            <a:pPr lvl="2" defTabSz="914400" fontAlgn="base">
              <a:lnSpc>
                <a:spcPct val="90000"/>
              </a:lnSpc>
              <a:spcAft>
                <a:spcPts val="300"/>
              </a:spcAft>
              <a:buClr>
                <a:srgbClr val="779F92"/>
              </a:buClr>
              <a:buSzPct val="90000"/>
              <a:buFont typeface="Arial" panose="020B0604020202020204" pitchFamily="34" charset="0"/>
              <a:buChar char="•"/>
            </a:pPr>
            <a:r>
              <a:rPr lang="en-US" altLang="en-US" kern="0" dirty="0">
                <a:solidFill>
                  <a:srgbClr val="000000"/>
                </a:solidFill>
              </a:rPr>
              <a:t>Proposer’s Staffing Plan – Section E (50 pts for each category)</a:t>
            </a:r>
          </a:p>
          <a:p>
            <a:pPr lvl="2" defTabSz="914400" fontAlgn="base">
              <a:lnSpc>
                <a:spcPct val="90000"/>
              </a:lnSpc>
              <a:spcAft>
                <a:spcPts val="300"/>
              </a:spcAft>
              <a:buClr>
                <a:srgbClr val="779F92"/>
              </a:buClr>
              <a:buSzPct val="90000"/>
              <a:buFont typeface="Arial" panose="020B0604020202020204" pitchFamily="34" charset="0"/>
              <a:buChar char="•"/>
            </a:pPr>
            <a:r>
              <a:rPr lang="en-US" altLang="en-US" kern="0" dirty="0">
                <a:solidFill>
                  <a:srgbClr val="000000"/>
                </a:solidFill>
              </a:rPr>
              <a:t>Proposed Budget and Budget Justification – Section F (100 points for each category)</a:t>
            </a:r>
          </a:p>
          <a:p>
            <a:pPr lvl="1" defTabSz="914400" fontAlgn="base">
              <a:lnSpc>
                <a:spcPct val="90000"/>
              </a:lnSpc>
              <a:spcAft>
                <a:spcPct val="0"/>
              </a:spcAft>
              <a:buClr>
                <a:srgbClr val="9DC2D7"/>
              </a:buClr>
              <a:buSzPct val="80000"/>
              <a:buFont typeface="Wingdings" panose="05000000000000000000" pitchFamily="2" charset="2"/>
              <a:buChar char="Ø"/>
            </a:pPr>
            <a:r>
              <a:rPr lang="en-US" altLang="en-US" b="1" kern="0" dirty="0">
                <a:solidFill>
                  <a:srgbClr val="000000"/>
                </a:solidFill>
              </a:rPr>
              <a:t>Stage 3: Final Review and Selection </a:t>
            </a:r>
          </a:p>
          <a:p>
            <a:pPr lvl="2" defTabSz="914400" fontAlgn="base">
              <a:lnSpc>
                <a:spcPct val="90000"/>
              </a:lnSpc>
              <a:spcAft>
                <a:spcPct val="0"/>
              </a:spcAft>
              <a:buClr>
                <a:srgbClr val="9DC2D7"/>
              </a:buClr>
              <a:buSzPct val="90000"/>
              <a:buFont typeface="Arial" panose="020B0604020202020204" pitchFamily="34" charset="0"/>
              <a:buChar char="•"/>
            </a:pPr>
            <a:r>
              <a:rPr lang="en-US" altLang="en-US" kern="0" dirty="0">
                <a:solidFill>
                  <a:srgbClr val="000000"/>
                </a:solidFill>
              </a:rPr>
              <a:t>Scoring and Ranking for each service category</a:t>
            </a:r>
          </a:p>
          <a:p>
            <a:pPr lvl="2" defTabSz="914400" fontAlgn="base">
              <a:lnSpc>
                <a:spcPct val="90000"/>
              </a:lnSpc>
              <a:spcAft>
                <a:spcPct val="0"/>
              </a:spcAft>
              <a:buClr>
                <a:srgbClr val="9DC2D7"/>
              </a:buClr>
              <a:buSzPct val="90000"/>
              <a:buFont typeface="Arial" panose="020B0604020202020204" pitchFamily="34" charset="0"/>
              <a:buChar char="•"/>
            </a:pPr>
            <a:r>
              <a:rPr lang="en-US" altLang="en-US" kern="0" dirty="0">
                <a:solidFill>
                  <a:srgbClr val="000000"/>
                </a:solidFill>
              </a:rPr>
              <a:t>A separate score is given for each service category applied</a:t>
            </a:r>
          </a:p>
          <a:p>
            <a:pPr marL="914400" lvl="2" indent="0" defTabSz="914400" fontAlgn="base">
              <a:lnSpc>
                <a:spcPct val="90000"/>
              </a:lnSpc>
              <a:spcAft>
                <a:spcPts val="300"/>
              </a:spcAft>
              <a:buClr>
                <a:srgbClr val="779F92"/>
              </a:buClr>
              <a:buSzPct val="90000"/>
              <a:buNone/>
            </a:pPr>
            <a:endParaRPr lang="en-US" altLang="en-US" kern="0" dirty="0">
              <a:solidFill>
                <a:srgbClr val="000000"/>
              </a:solidFill>
            </a:endParaRPr>
          </a:p>
          <a:p>
            <a:pPr lvl="1" defTabSz="914400" fontAlgn="base">
              <a:lnSpc>
                <a:spcPct val="90000"/>
              </a:lnSpc>
              <a:spcAft>
                <a:spcPts val="300"/>
              </a:spcAft>
              <a:buClr>
                <a:srgbClr val="779F92"/>
              </a:buClr>
              <a:buSzPct val="90000"/>
              <a:buFont typeface="Arial" panose="020B0604020202020204" pitchFamily="34" charset="0"/>
              <a:buChar char="•"/>
            </a:pPr>
            <a:endParaRPr lang="en-US" altLang="en-US" sz="2000" kern="0" dirty="0">
              <a:solidFill>
                <a:srgbClr val="000000"/>
              </a:solidFill>
            </a:endParaRPr>
          </a:p>
          <a:p>
            <a:pPr marL="0" indent="0">
              <a:buNone/>
            </a:pPr>
            <a:endParaRPr lang="en-US" dirty="0"/>
          </a:p>
        </p:txBody>
      </p:sp>
    </p:spTree>
    <p:extLst>
      <p:ext uri="{BB962C8B-B14F-4D97-AF65-F5344CB8AC3E}">
        <p14:creationId xmlns:p14="http://schemas.microsoft.com/office/powerpoint/2010/main" val="1724626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89F5A2-FA2C-4BF5-A37F-14B13F6E65DC}"/>
              </a:ext>
            </a:extLst>
          </p:cNvPr>
          <p:cNvSpPr>
            <a:spLocks noGrp="1"/>
          </p:cNvSpPr>
          <p:nvPr>
            <p:ph type="sldNum" sz="quarter" idx="12"/>
          </p:nvPr>
        </p:nvSpPr>
        <p:spPr/>
        <p:txBody>
          <a:bodyPr/>
          <a:lstStyle/>
          <a:p>
            <a:fld id="{C3111FA1-5AF9-0647-B31D-D6250D4530A3}" type="slidenum">
              <a:rPr lang="en-US" smtClean="0"/>
              <a:t>53</a:t>
            </a:fld>
            <a:endParaRPr lang="en-US"/>
          </a:p>
        </p:txBody>
      </p:sp>
      <p:sp>
        <p:nvSpPr>
          <p:cNvPr id="2" name="Title 1">
            <a:extLst>
              <a:ext uri="{FF2B5EF4-FFF2-40B4-BE49-F238E27FC236}">
                <a16:creationId xmlns:a16="http://schemas.microsoft.com/office/drawing/2014/main" id="{76C87397-98BA-41E4-94AF-E9444D8A32E8}"/>
              </a:ext>
            </a:extLst>
          </p:cNvPr>
          <p:cNvSpPr>
            <a:spLocks noGrp="1"/>
          </p:cNvSpPr>
          <p:nvPr>
            <p:ph type="title" idx="4294967295"/>
          </p:nvPr>
        </p:nvSpPr>
        <p:spPr>
          <a:xfrm>
            <a:off x="457200" y="873513"/>
            <a:ext cx="8229600" cy="633413"/>
          </a:xfrm>
        </p:spPr>
        <p:txBody>
          <a:bodyPr/>
          <a:lstStyle/>
          <a:p>
            <a:r>
              <a:rPr lang="en-US" dirty="0">
                <a:solidFill>
                  <a:schemeClr val="accent1">
                    <a:lumMod val="75000"/>
                  </a:schemeClr>
                </a:solidFill>
              </a:rPr>
              <a:t>Proposal Deadline</a:t>
            </a:r>
          </a:p>
        </p:txBody>
      </p:sp>
      <p:sp>
        <p:nvSpPr>
          <p:cNvPr id="3" name="Content Placeholder 2">
            <a:extLst>
              <a:ext uri="{FF2B5EF4-FFF2-40B4-BE49-F238E27FC236}">
                <a16:creationId xmlns:a16="http://schemas.microsoft.com/office/drawing/2014/main" id="{FF0AF43A-ECDB-4D4B-BC76-C0CC431D164F}"/>
              </a:ext>
            </a:extLst>
          </p:cNvPr>
          <p:cNvSpPr>
            <a:spLocks noGrp="1"/>
          </p:cNvSpPr>
          <p:nvPr>
            <p:ph idx="4294967295"/>
          </p:nvPr>
        </p:nvSpPr>
        <p:spPr>
          <a:xfrm>
            <a:off x="457200" y="1836932"/>
            <a:ext cx="8229600" cy="4189412"/>
          </a:xfrm>
        </p:spPr>
        <p:txBody>
          <a:bodyPr/>
          <a:lstStyle/>
          <a:p>
            <a:pPr marL="370332" indent="-342900" defTabSz="914400" fontAlgn="base">
              <a:lnSpc>
                <a:spcPct val="90000"/>
              </a:lnSpc>
              <a:spcAft>
                <a:spcPts val="300"/>
              </a:spcAft>
              <a:buSzPct val="90000"/>
              <a:buFont typeface="Arial" panose="020B0604020202020204" pitchFamily="34" charset="0"/>
              <a:buChar char="•"/>
            </a:pPr>
            <a:r>
              <a:rPr lang="en-US" altLang="en-US" sz="2200" kern="0" dirty="0">
                <a:solidFill>
                  <a:srgbClr val="000000"/>
                </a:solidFill>
              </a:rPr>
              <a:t>Be mindful of the due date and time </a:t>
            </a:r>
          </a:p>
          <a:p>
            <a:pPr marL="370332" indent="-342900" defTabSz="914400" fontAlgn="base">
              <a:lnSpc>
                <a:spcPct val="90000"/>
              </a:lnSpc>
              <a:spcAft>
                <a:spcPts val="300"/>
              </a:spcAft>
              <a:buSzPct val="90000"/>
              <a:buFont typeface="Arial" panose="020B0604020202020204" pitchFamily="34" charset="0"/>
              <a:buChar char="•"/>
            </a:pPr>
            <a:r>
              <a:rPr lang="en-US" altLang="en-US" sz="2200" kern="0" dirty="0">
                <a:solidFill>
                  <a:srgbClr val="000000"/>
                </a:solidFill>
              </a:rPr>
              <a:t>Recommendation: submit a day early to allow for contingencies </a:t>
            </a:r>
          </a:p>
          <a:p>
            <a:pPr marL="370332" indent="-342900" defTabSz="914400" fontAlgn="base">
              <a:lnSpc>
                <a:spcPct val="90000"/>
              </a:lnSpc>
              <a:spcAft>
                <a:spcPts val="300"/>
              </a:spcAft>
              <a:buSzPct val="90000"/>
              <a:buFont typeface="Arial" panose="020B0604020202020204" pitchFamily="34" charset="0"/>
              <a:buChar char="•"/>
            </a:pPr>
            <a:endParaRPr lang="en-US" sz="2200" kern="0" dirty="0">
              <a:solidFill>
                <a:srgbClr val="000000"/>
              </a:solidFill>
            </a:endParaRPr>
          </a:p>
          <a:p>
            <a:pPr marL="370332" indent="-342900" defTabSz="914400" fontAlgn="base">
              <a:lnSpc>
                <a:spcPct val="90000"/>
              </a:lnSpc>
              <a:spcAft>
                <a:spcPts val="300"/>
              </a:spcAft>
              <a:buSzPct val="90000"/>
              <a:buFont typeface="Arial" panose="020B0604020202020204" pitchFamily="34" charset="0"/>
              <a:buChar char="•"/>
            </a:pPr>
            <a:endParaRPr lang="en-US" sz="2200" kern="0" dirty="0">
              <a:solidFill>
                <a:srgbClr val="000000"/>
              </a:solidFill>
            </a:endParaRPr>
          </a:p>
          <a:p>
            <a:pPr marL="370332" indent="-342900" defTabSz="914400" fontAlgn="base">
              <a:lnSpc>
                <a:spcPct val="90000"/>
              </a:lnSpc>
              <a:spcAft>
                <a:spcPts val="300"/>
              </a:spcAft>
              <a:buSzPct val="90000"/>
              <a:buFont typeface="Arial" panose="020B0604020202020204" pitchFamily="34" charset="0"/>
              <a:buChar char="•"/>
            </a:pPr>
            <a:endParaRPr lang="en-US" sz="2200" kern="0" dirty="0">
              <a:solidFill>
                <a:srgbClr val="000000"/>
              </a:solidFill>
            </a:endParaRPr>
          </a:p>
          <a:p>
            <a:pPr marL="27432" indent="0" algn="ctr" defTabSz="914400" fontAlgn="base">
              <a:lnSpc>
                <a:spcPct val="90000"/>
              </a:lnSpc>
              <a:spcAft>
                <a:spcPts val="300"/>
              </a:spcAft>
              <a:buSzPct val="90000"/>
              <a:buNone/>
            </a:pPr>
            <a:r>
              <a:rPr lang="en-US" sz="3600" b="1" kern="0" dirty="0">
                <a:solidFill>
                  <a:srgbClr val="000000"/>
                </a:solidFill>
              </a:rPr>
              <a:t>Don’t be late!</a:t>
            </a:r>
          </a:p>
          <a:p>
            <a:pPr marL="1556766" lvl="3" indent="0" defTabSz="914400" fontAlgn="base">
              <a:spcAft>
                <a:spcPts val="300"/>
              </a:spcAft>
              <a:buClr>
                <a:srgbClr val="9DC2D7"/>
              </a:buClr>
              <a:buSzPct val="80000"/>
              <a:buNone/>
            </a:pPr>
            <a:endParaRPr lang="en-US" sz="2000" dirty="0"/>
          </a:p>
        </p:txBody>
      </p:sp>
    </p:spTree>
    <p:extLst>
      <p:ext uri="{BB962C8B-B14F-4D97-AF65-F5344CB8AC3E}">
        <p14:creationId xmlns:p14="http://schemas.microsoft.com/office/powerpoint/2010/main" val="2762906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91830" y="1446994"/>
            <a:ext cx="8570068" cy="3956047"/>
          </a:xfrm>
          <a:prstGeom prst="roundRect">
            <a:avLst>
              <a:gd name="adj" fmla="val 494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pPr marL="457200" indent="-457200">
              <a:buFont typeface="Wingdings" panose="05000000000000000000" pitchFamily="2" charset="2"/>
              <a:buChar char="§"/>
            </a:pPr>
            <a:r>
              <a:rPr lang="en-US" sz="2800" b="0" dirty="0">
                <a:solidFill>
                  <a:schemeClr val="tx1"/>
                </a:solidFill>
                <a:latin typeface="Calibri" pitchFamily="34" charset="0"/>
                <a:cs typeface="Calibri" pitchFamily="34" charset="0"/>
              </a:rPr>
              <a:t>If you have questions, please complete question cards</a:t>
            </a:r>
            <a:endParaRPr lang="en-US" sz="2800" b="0" strike="sngStrike" dirty="0">
              <a:solidFill>
                <a:schemeClr val="tx1"/>
              </a:solidFill>
              <a:latin typeface="Calibri" pitchFamily="34" charset="0"/>
              <a:cs typeface="Calibri" pitchFamily="34" charset="0"/>
            </a:endParaRPr>
          </a:p>
          <a:p>
            <a:pPr marL="457200" indent="-457200">
              <a:buFont typeface="Wingdings" panose="05000000000000000000" pitchFamily="2" charset="2"/>
              <a:buChar char="§"/>
            </a:pPr>
            <a:r>
              <a:rPr lang="en-US" sz="2800" b="0" dirty="0">
                <a:solidFill>
                  <a:schemeClr val="tx1"/>
                </a:solidFill>
                <a:latin typeface="Calibri" pitchFamily="34" charset="0"/>
                <a:cs typeface="Calibri" pitchFamily="34" charset="0"/>
              </a:rPr>
              <a:t>Submit question cards to facilitator</a:t>
            </a:r>
          </a:p>
          <a:p>
            <a:pPr marL="457200" indent="-457200">
              <a:buFont typeface="Wingdings" panose="05000000000000000000" pitchFamily="2" charset="2"/>
              <a:buChar char="§"/>
            </a:pPr>
            <a:r>
              <a:rPr lang="en-US" sz="2800" b="0" dirty="0">
                <a:solidFill>
                  <a:schemeClr val="tx1"/>
                </a:solidFill>
                <a:latin typeface="Calibri" pitchFamily="34" charset="0"/>
                <a:cs typeface="Calibri" pitchFamily="34" charset="0"/>
              </a:rPr>
              <a:t>15 minute break </a:t>
            </a:r>
          </a:p>
          <a:p>
            <a:pPr marL="457200" indent="-457200">
              <a:buFont typeface="Wingdings" panose="05000000000000000000" pitchFamily="2" charset="2"/>
              <a:buChar char="§"/>
            </a:pPr>
            <a:r>
              <a:rPr lang="en-US" sz="2800" b="0" dirty="0">
                <a:solidFill>
                  <a:schemeClr val="tx1"/>
                </a:solidFill>
                <a:latin typeface="Calibri" pitchFamily="34" charset="0"/>
                <a:cs typeface="Calibri" pitchFamily="34" charset="0"/>
              </a:rPr>
              <a:t>Please return promptly                             </a:t>
            </a:r>
            <a:r>
              <a:rPr lang="en-US" sz="2400" b="0" dirty="0">
                <a:solidFill>
                  <a:schemeClr val="tx1"/>
                </a:solidFill>
                <a:latin typeface="Calibri" pitchFamily="34" charset="0"/>
                <a:cs typeface="Calibri" pitchFamily="34" charset="0"/>
              </a:rPr>
              <a:t>(meeting will resume on-time)</a:t>
            </a:r>
          </a:p>
        </p:txBody>
      </p:sp>
      <p:sp>
        <p:nvSpPr>
          <p:cNvPr id="7" name="Title 6"/>
          <p:cNvSpPr>
            <a:spLocks noGrp="1"/>
          </p:cNvSpPr>
          <p:nvPr>
            <p:ph type="title"/>
          </p:nvPr>
        </p:nvSpPr>
        <p:spPr/>
        <p:txBody>
          <a:bodyPr/>
          <a:lstStyle/>
          <a:p>
            <a:r>
              <a:rPr lang="en-US" dirty="0"/>
              <a:t>Question &amp; Answer Session	</a:t>
            </a:r>
          </a:p>
        </p:txBody>
      </p:sp>
      <p:sp>
        <p:nvSpPr>
          <p:cNvPr id="4" name="Slide Number Placeholder 3"/>
          <p:cNvSpPr>
            <a:spLocks noGrp="1"/>
          </p:cNvSpPr>
          <p:nvPr>
            <p:ph type="sldNum" sz="quarter" idx="12"/>
          </p:nvPr>
        </p:nvSpPr>
        <p:spPr/>
        <p:txBody>
          <a:bodyPr/>
          <a:lstStyle/>
          <a:p>
            <a:fld id="{C3111FA1-5AF9-0647-B31D-D6250D4530A3}" type="slidenum">
              <a:rPr lang="en-US" smtClean="0"/>
              <a:t>54</a:t>
            </a:fld>
            <a:endParaRPr lang="en-US" dirty="0"/>
          </a:p>
        </p:txBody>
      </p:sp>
      <p:pic>
        <p:nvPicPr>
          <p:cNvPr id="14" name="Picture 13">
            <a:extLst>
              <a:ext uri="{FF2B5EF4-FFF2-40B4-BE49-F238E27FC236}">
                <a16:creationId xmlns:a16="http://schemas.microsoft.com/office/drawing/2014/main" id="{53A66C0E-BE50-4083-A991-C96C99AD6FB2}"/>
              </a:ext>
            </a:extLst>
          </p:cNvPr>
          <p:cNvPicPr>
            <a:picLocks noChangeAspect="1"/>
          </p:cNvPicPr>
          <p:nvPr/>
        </p:nvPicPr>
        <p:blipFill>
          <a:blip r:embed="rId3">
            <a:clrChange>
              <a:clrFrom>
                <a:srgbClr val="FBF8E5"/>
              </a:clrFrom>
              <a:clrTo>
                <a:srgbClr val="FBF8E5">
                  <a:alpha val="0"/>
                </a:srgbClr>
              </a:clrTo>
            </a:clrChange>
          </a:blip>
          <a:stretch>
            <a:fillRect/>
          </a:stretch>
        </p:blipFill>
        <p:spPr>
          <a:xfrm>
            <a:off x="4011441" y="4717604"/>
            <a:ext cx="3220399" cy="1638746"/>
          </a:xfrm>
          <a:prstGeom prst="rect">
            <a:avLst/>
          </a:prstGeom>
        </p:spPr>
      </p:pic>
    </p:spTree>
    <p:extLst>
      <p:ext uri="{BB962C8B-B14F-4D97-AF65-F5344CB8AC3E}">
        <p14:creationId xmlns:p14="http://schemas.microsoft.com/office/powerpoint/2010/main" val="3127023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0500" y="1229360"/>
            <a:ext cx="8679180" cy="5009930"/>
          </a:xfrm>
          <a:prstGeom prst="roundRect">
            <a:avLst>
              <a:gd name="adj" fmla="val 7451"/>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pPr marL="342900" indent="-342900">
              <a:buFont typeface="Wingdings" panose="05000000000000000000" pitchFamily="2" charset="2"/>
              <a:buChar char="§"/>
            </a:pPr>
            <a:r>
              <a:rPr lang="en-US" sz="2400" b="0" dirty="0">
                <a:solidFill>
                  <a:schemeClr val="tx1"/>
                </a:solidFill>
                <a:latin typeface="Calibri" pitchFamily="34" charset="0"/>
                <a:cs typeface="Calibri" pitchFamily="34" charset="0"/>
              </a:rPr>
              <a:t> Staff will read and respond to question cards</a:t>
            </a:r>
          </a:p>
          <a:p>
            <a:pPr marL="342900" indent="-342900">
              <a:buFont typeface="Wingdings" panose="05000000000000000000" pitchFamily="2" charset="2"/>
              <a:buChar char="§"/>
            </a:pPr>
            <a:r>
              <a:rPr lang="en-US" sz="2400" b="0" dirty="0">
                <a:solidFill>
                  <a:schemeClr val="tx1"/>
                </a:solidFill>
                <a:latin typeface="Calibri" pitchFamily="34" charset="0"/>
                <a:cs typeface="Calibri" pitchFamily="34" charset="0"/>
              </a:rPr>
              <a:t>Audience members have the opportunity to ask follow up questions during the Q&amp;A Session</a:t>
            </a:r>
          </a:p>
          <a:p>
            <a:pPr marL="342900" indent="-342900">
              <a:buFont typeface="Wingdings" panose="05000000000000000000" pitchFamily="2" charset="2"/>
              <a:buChar char="§"/>
            </a:pPr>
            <a:r>
              <a:rPr lang="en-US" sz="2400" b="0" dirty="0">
                <a:solidFill>
                  <a:schemeClr val="tx1"/>
                </a:solidFill>
                <a:latin typeface="Calibri" pitchFamily="34" charset="0"/>
                <a:cs typeface="Calibri" pitchFamily="34" charset="0"/>
              </a:rPr>
              <a:t>Additional written questions may be submitted by 3:00 pm on 9/17/24 to the contact person specified in RFP Section 8.2 (Proposers’ Questions) </a:t>
            </a:r>
          </a:p>
          <a:p>
            <a:pPr marL="342900" indent="-342900">
              <a:buFont typeface="Wingdings" panose="05000000000000000000" pitchFamily="2" charset="2"/>
              <a:buChar char="§"/>
            </a:pPr>
            <a:r>
              <a:rPr lang="en-US" sz="2400" b="0" dirty="0">
                <a:solidFill>
                  <a:schemeClr val="tx1"/>
                </a:solidFill>
                <a:latin typeface="Calibri" pitchFamily="34" charset="0"/>
                <a:cs typeface="Calibri" pitchFamily="34" charset="0"/>
              </a:rPr>
              <a:t>All questions received prior to and during the Proposer’s Conference that need further clarification, as well as all questions submitted by the deadline will be responded to in an addendum to be posted on the County of Los Angeles’ website: </a:t>
            </a:r>
            <a:r>
              <a:rPr lang="en-US" sz="2400" b="0" dirty="0">
                <a:solidFill>
                  <a:schemeClr val="tx1"/>
                </a:solidFill>
                <a:latin typeface="Calibri" pitchFamily="34" charset="0"/>
                <a:cs typeface="Calibri" pitchFamily="34" charset="0"/>
                <a:hlinkClick r:id="rId3"/>
              </a:rPr>
              <a:t>http://publichealth.lacounty.gov/cg/index.htm</a:t>
            </a:r>
            <a:endParaRPr lang="en-US" sz="2400" b="0" dirty="0">
              <a:solidFill>
                <a:schemeClr val="tx1"/>
              </a:solidFill>
              <a:latin typeface="Calibri" pitchFamily="34" charset="0"/>
              <a:cs typeface="Calibri" pitchFamily="34" charset="0"/>
            </a:endParaRPr>
          </a:p>
        </p:txBody>
      </p:sp>
      <p:sp>
        <p:nvSpPr>
          <p:cNvPr id="7" name="Title 6"/>
          <p:cNvSpPr>
            <a:spLocks noGrp="1"/>
          </p:cNvSpPr>
          <p:nvPr>
            <p:ph type="title"/>
          </p:nvPr>
        </p:nvSpPr>
        <p:spPr>
          <a:xfrm>
            <a:off x="190500" y="690089"/>
            <a:ext cx="8229600" cy="634985"/>
          </a:xfrm>
        </p:spPr>
        <p:txBody>
          <a:bodyPr/>
          <a:lstStyle/>
          <a:p>
            <a:r>
              <a:rPr lang="en-US" dirty="0"/>
              <a:t>Question and Answer Session - Continued</a:t>
            </a:r>
          </a:p>
        </p:txBody>
      </p:sp>
      <p:sp>
        <p:nvSpPr>
          <p:cNvPr id="4" name="Slide Number Placeholder 3"/>
          <p:cNvSpPr>
            <a:spLocks noGrp="1"/>
          </p:cNvSpPr>
          <p:nvPr>
            <p:ph type="sldNum" sz="quarter" idx="12"/>
          </p:nvPr>
        </p:nvSpPr>
        <p:spPr/>
        <p:txBody>
          <a:bodyPr/>
          <a:lstStyle/>
          <a:p>
            <a:fld id="{C3111FA1-5AF9-0647-B31D-D6250D4530A3}" type="slidenum">
              <a:rPr lang="en-US" smtClean="0"/>
              <a:t>55</a:t>
            </a:fld>
            <a:endParaRPr lang="en-US" dirty="0"/>
          </a:p>
        </p:txBody>
      </p:sp>
    </p:spTree>
    <p:extLst>
      <p:ext uri="{BB962C8B-B14F-4D97-AF65-F5344CB8AC3E}">
        <p14:creationId xmlns:p14="http://schemas.microsoft.com/office/powerpoint/2010/main" val="339967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12009"/>
            <a:ext cx="8229600" cy="676323"/>
          </a:xfrm>
        </p:spPr>
        <p:txBody>
          <a:bodyPr/>
          <a:lstStyle/>
          <a:p>
            <a:r>
              <a:rPr lang="en-US" dirty="0"/>
              <a:t>RFP Timeline - Next Events</a:t>
            </a:r>
          </a:p>
        </p:txBody>
      </p:sp>
      <p:graphicFrame>
        <p:nvGraphicFramePr>
          <p:cNvPr id="3" name="Content Placeholder 2"/>
          <p:cNvGraphicFramePr>
            <a:graphicFrameLocks noGrp="1"/>
          </p:cNvGraphicFramePr>
          <p:nvPr>
            <p:ph idx="1"/>
          </p:nvPr>
        </p:nvGraphicFramePr>
        <p:xfrm>
          <a:off x="571500" y="2042801"/>
          <a:ext cx="8001000" cy="2489976"/>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151888">
                  <a:extLst>
                    <a:ext uri="{9D8B030D-6E8A-4147-A177-3AD203B41FA5}">
                      <a16:colId xmlns:a16="http://schemas.microsoft.com/office/drawing/2014/main" val="20001"/>
                    </a:ext>
                  </a:extLst>
                </a:gridCol>
                <a:gridCol w="3182112">
                  <a:extLst>
                    <a:ext uri="{9D8B030D-6E8A-4147-A177-3AD203B41FA5}">
                      <a16:colId xmlns:a16="http://schemas.microsoft.com/office/drawing/2014/main" val="20002"/>
                    </a:ext>
                  </a:extLst>
                </a:gridCol>
              </a:tblGrid>
              <a:tr h="452723">
                <a:tc>
                  <a:txBody>
                    <a:bodyPr/>
                    <a:lstStyle/>
                    <a:p>
                      <a:pPr algn="ctr"/>
                      <a:r>
                        <a:rPr lang="en-US" dirty="0"/>
                        <a:t>Key</a:t>
                      </a:r>
                      <a:r>
                        <a:rPr lang="en-US" baseline="0" dirty="0"/>
                        <a:t> Event</a:t>
                      </a:r>
                      <a:endParaRPr lang="en-US" dirty="0"/>
                    </a:p>
                  </a:txBody>
                  <a:tcPr/>
                </a:tc>
                <a:tc>
                  <a:txBody>
                    <a:bodyPr/>
                    <a:lstStyle/>
                    <a:p>
                      <a:pPr algn="ctr"/>
                      <a:r>
                        <a:rPr lang="en-US" dirty="0"/>
                        <a:t>Due Date /Time</a:t>
                      </a:r>
                    </a:p>
                  </a:txBody>
                  <a:tcPr/>
                </a:tc>
                <a:tc>
                  <a:txBody>
                    <a:bodyPr/>
                    <a:lstStyle/>
                    <a:p>
                      <a:pPr algn="ctr"/>
                      <a:r>
                        <a:rPr lang="en-US" dirty="0"/>
                        <a:t>Resource/Reference</a:t>
                      </a:r>
                    </a:p>
                  </a:txBody>
                  <a:tcPr/>
                </a:tc>
                <a:extLst>
                  <a:ext uri="{0D108BD9-81ED-4DB2-BD59-A6C34878D82A}">
                    <a16:rowId xmlns:a16="http://schemas.microsoft.com/office/drawing/2014/main" val="10000"/>
                  </a:ext>
                </a:extLst>
              </a:tr>
              <a:tr h="452723">
                <a:tc>
                  <a:txBody>
                    <a:bodyPr/>
                    <a:lstStyle/>
                    <a:p>
                      <a:r>
                        <a:rPr lang="en-US" dirty="0"/>
                        <a:t>Written</a:t>
                      </a:r>
                      <a:r>
                        <a:rPr lang="en-US" baseline="0" dirty="0"/>
                        <a:t> Questions Due</a:t>
                      </a:r>
                      <a:endParaRPr lang="en-US" dirty="0"/>
                    </a:p>
                  </a:txBody>
                  <a:tcPr/>
                </a:tc>
                <a:tc>
                  <a:txBody>
                    <a:bodyPr/>
                    <a:lstStyle/>
                    <a:p>
                      <a:pPr algn="ctr"/>
                      <a:r>
                        <a:rPr lang="en-US" dirty="0"/>
                        <a:t>3:00 PM on 9/17/24</a:t>
                      </a:r>
                    </a:p>
                  </a:txBody>
                  <a:tcPr/>
                </a:tc>
                <a:tc>
                  <a:txBody>
                    <a:bodyPr/>
                    <a:lstStyle/>
                    <a:p>
                      <a:r>
                        <a:rPr lang="en-US" dirty="0"/>
                        <a:t>RFP Section 1.0</a:t>
                      </a:r>
                    </a:p>
                  </a:txBody>
                  <a:tcPr/>
                </a:tc>
                <a:extLst>
                  <a:ext uri="{0D108BD9-81ED-4DB2-BD59-A6C34878D82A}">
                    <a16:rowId xmlns:a16="http://schemas.microsoft.com/office/drawing/2014/main" val="10001"/>
                  </a:ext>
                </a:extLst>
              </a:tr>
              <a:tr h="792265">
                <a:tc>
                  <a:txBody>
                    <a:bodyPr/>
                    <a:lstStyle/>
                    <a:p>
                      <a:r>
                        <a:rPr lang="en-US" dirty="0"/>
                        <a:t>Questions</a:t>
                      </a:r>
                      <a:r>
                        <a:rPr lang="en-US" baseline="0" dirty="0"/>
                        <a:t> and Answers Addendum Released </a:t>
                      </a:r>
                      <a:endParaRPr lang="en-US" dirty="0"/>
                    </a:p>
                  </a:txBody>
                  <a:tcPr/>
                </a:tc>
                <a:tc>
                  <a:txBody>
                    <a:bodyPr/>
                    <a:lstStyle/>
                    <a:p>
                      <a:pPr algn="ctr"/>
                      <a:r>
                        <a:rPr lang="en-US" dirty="0"/>
                        <a:t>10/1/24</a:t>
                      </a:r>
                    </a:p>
                  </a:txBody>
                  <a:tcPr/>
                </a:tc>
                <a:tc>
                  <a:txBody>
                    <a:bodyPr/>
                    <a:lstStyle/>
                    <a:p>
                      <a:r>
                        <a:rPr lang="en-US" dirty="0"/>
                        <a:t>RFP Section 1.0</a:t>
                      </a:r>
                    </a:p>
                  </a:txBody>
                  <a:tcPr/>
                </a:tc>
                <a:extLst>
                  <a:ext uri="{0D108BD9-81ED-4DB2-BD59-A6C34878D82A}">
                    <a16:rowId xmlns:a16="http://schemas.microsoft.com/office/drawing/2014/main" val="10002"/>
                  </a:ext>
                </a:extLst>
              </a:tr>
              <a:tr h="792265">
                <a:tc>
                  <a:txBody>
                    <a:bodyPr/>
                    <a:lstStyle/>
                    <a:p>
                      <a:r>
                        <a:rPr lang="en-US" b="1" dirty="0"/>
                        <a:t>Proposals Due By</a:t>
                      </a:r>
                    </a:p>
                  </a:txBody>
                  <a:tcPr/>
                </a:tc>
                <a:tc>
                  <a:txBody>
                    <a:bodyPr/>
                    <a:lstStyle/>
                    <a:p>
                      <a:pPr algn="ctr"/>
                      <a:r>
                        <a:rPr lang="en-US" b="1" dirty="0"/>
                        <a:t>3:00 PM on</a:t>
                      </a:r>
                    </a:p>
                    <a:p>
                      <a:pPr algn="ctr"/>
                      <a:r>
                        <a:rPr lang="en-US" b="1" dirty="0"/>
                        <a:t>10/15/24</a:t>
                      </a:r>
                    </a:p>
                  </a:txBody>
                  <a:tcPr/>
                </a:tc>
                <a:tc>
                  <a:txBody>
                    <a:bodyPr/>
                    <a:lstStyle/>
                    <a:p>
                      <a:r>
                        <a:rPr lang="en-US" dirty="0"/>
                        <a:t>RFP Section 1.0</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C3111FA1-5AF9-0647-B31D-D6250D4530A3}" type="slidenum">
              <a:rPr lang="en-US" smtClean="0"/>
              <a:t>56</a:t>
            </a:fld>
            <a:endParaRPr lang="en-US" dirty="0"/>
          </a:p>
        </p:txBody>
      </p:sp>
      <p:pic>
        <p:nvPicPr>
          <p:cNvPr id="10" name="Picture 6" descr="MC900212043[1]">
            <a:extLst>
              <a:ext uri="{FF2B5EF4-FFF2-40B4-BE49-F238E27FC236}">
                <a16:creationId xmlns:a16="http://schemas.microsoft.com/office/drawing/2014/main" id="{1F105DF8-12D5-4419-8B8F-4A762F5D3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925" y="693784"/>
            <a:ext cx="1466782" cy="12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4844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678"/>
            <a:ext cx="8229600" cy="634985"/>
          </a:xfrm>
        </p:spPr>
        <p:txBody>
          <a:bodyPr/>
          <a:lstStyle/>
          <a:p>
            <a:r>
              <a:rPr lang="en-US" dirty="0"/>
              <a:t>RFP Timeline -  Next Events - Continued</a:t>
            </a:r>
            <a:br>
              <a:rPr lang="en-US" dirty="0"/>
            </a:br>
            <a:r>
              <a:rPr lang="en-US" dirty="0"/>
              <a:t>Upcoming Addenda</a:t>
            </a:r>
          </a:p>
        </p:txBody>
      </p:sp>
      <p:sp>
        <p:nvSpPr>
          <p:cNvPr id="3" name="Content Placeholder 2"/>
          <p:cNvSpPr>
            <a:spLocks noGrp="1"/>
          </p:cNvSpPr>
          <p:nvPr>
            <p:ph idx="1"/>
          </p:nvPr>
        </p:nvSpPr>
        <p:spPr>
          <a:xfrm>
            <a:off x="457200" y="1800226"/>
            <a:ext cx="8229600" cy="4190999"/>
          </a:xfrm>
        </p:spPr>
        <p:txBody>
          <a:bodyPr/>
          <a:lstStyle/>
          <a:p>
            <a:pPr lvl="0">
              <a:buClr>
                <a:srgbClr val="4F81BD">
                  <a:lumMod val="75000"/>
                </a:srgbClr>
              </a:buClr>
            </a:pPr>
            <a:r>
              <a:rPr lang="en-US" sz="1800" b="1" dirty="0"/>
              <a:t>Questions and Answers Addendum: </a:t>
            </a:r>
            <a:r>
              <a:rPr lang="en-US" sz="1800" dirty="0">
                <a:latin typeface="Calibri" pitchFamily="34" charset="0"/>
                <a:cs typeface="Calibri" pitchFamily="34" charset="0"/>
              </a:rPr>
              <a:t>All questions received prior to and during the Proposer’s Conference that need further clarification, as well as all questions submitted by the </a:t>
            </a:r>
            <a:r>
              <a:rPr lang="en-US" sz="1800" dirty="0">
                <a:solidFill>
                  <a:prstClr val="black"/>
                </a:solidFill>
              </a:rPr>
              <a:t>3:00 PM, 9/17/24 deadline </a:t>
            </a:r>
            <a:r>
              <a:rPr lang="en-US" sz="1800" dirty="0">
                <a:latin typeface="Calibri" pitchFamily="34" charset="0"/>
                <a:cs typeface="Calibri" pitchFamily="34" charset="0"/>
              </a:rPr>
              <a:t>will be responded to in an addendum</a:t>
            </a:r>
            <a:r>
              <a:rPr lang="en-US" sz="1800" dirty="0"/>
              <a:t>.  This addendum is scheduled for release 10/1/24.  Note:  </a:t>
            </a:r>
            <a:r>
              <a:rPr lang="en-US" sz="1800" dirty="0">
                <a:solidFill>
                  <a:prstClr val="black"/>
                </a:solidFill>
              </a:rPr>
              <a:t>Written questions should be submitted to the County representative identified in RFP Section 8.2 (Proposers’ Questions).</a:t>
            </a:r>
          </a:p>
          <a:p>
            <a:pPr marL="0" lvl="0" indent="0">
              <a:buClr>
                <a:srgbClr val="4F81BD">
                  <a:lumMod val="75000"/>
                </a:srgbClr>
              </a:buClr>
              <a:buNone/>
            </a:pPr>
            <a:endParaRPr lang="en-US" sz="1800" dirty="0">
              <a:solidFill>
                <a:prstClr val="black"/>
              </a:solidFill>
            </a:endParaRPr>
          </a:p>
          <a:p>
            <a:r>
              <a:rPr lang="en-US" sz="1800" b="1" dirty="0"/>
              <a:t>Addendum Release and Posting:   </a:t>
            </a:r>
            <a:r>
              <a:rPr lang="en-US" sz="1800" dirty="0"/>
              <a:t>Addenda released will be provided via e-mail transmission and also posted on the following link:  </a:t>
            </a:r>
            <a:r>
              <a:rPr lang="en-US" sz="1800" b="1" dirty="0">
                <a:hlinkClick r:id="rId2"/>
              </a:rPr>
              <a:t>http://publichealth.lacounty.gov/cg/index.htm</a:t>
            </a:r>
            <a:endParaRPr lang="en-US" sz="1800" b="1" dirty="0"/>
          </a:p>
          <a:p>
            <a:pPr marL="0" indent="0">
              <a:buNone/>
            </a:pPr>
            <a:endParaRPr lang="en-US" sz="2000" b="1" dirty="0"/>
          </a:p>
        </p:txBody>
      </p:sp>
      <p:sp>
        <p:nvSpPr>
          <p:cNvPr id="5" name="Slide Number Placeholder 4"/>
          <p:cNvSpPr>
            <a:spLocks noGrp="1"/>
          </p:cNvSpPr>
          <p:nvPr>
            <p:ph type="sldNum" sz="quarter" idx="12"/>
          </p:nvPr>
        </p:nvSpPr>
        <p:spPr/>
        <p:txBody>
          <a:bodyPr/>
          <a:lstStyle/>
          <a:p>
            <a:fld id="{C3111FA1-5AF9-0647-B31D-D6250D4530A3}" type="slidenum">
              <a:rPr lang="en-US" smtClean="0"/>
              <a:t>57</a:t>
            </a:fld>
            <a:endParaRPr lang="en-US" dirty="0"/>
          </a:p>
        </p:txBody>
      </p:sp>
      <p:pic>
        <p:nvPicPr>
          <p:cNvPr id="7" name="Picture 6" descr="MC900212043[1]">
            <a:extLst>
              <a:ext uri="{FF2B5EF4-FFF2-40B4-BE49-F238E27FC236}">
                <a16:creationId xmlns:a16="http://schemas.microsoft.com/office/drawing/2014/main" id="{6ACCFF8B-83DC-4674-B79E-AC82AF161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178" y="4343614"/>
            <a:ext cx="2043272" cy="17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469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89F5A2-FA2C-4BF5-A37F-14B13F6E65DC}"/>
              </a:ext>
            </a:extLst>
          </p:cNvPr>
          <p:cNvSpPr>
            <a:spLocks noGrp="1"/>
          </p:cNvSpPr>
          <p:nvPr>
            <p:ph type="sldNum" sz="quarter" idx="12"/>
          </p:nvPr>
        </p:nvSpPr>
        <p:spPr/>
        <p:txBody>
          <a:bodyPr/>
          <a:lstStyle/>
          <a:p>
            <a:fld id="{C3111FA1-5AF9-0647-B31D-D6250D4530A3}" type="slidenum">
              <a:rPr lang="en-US" smtClean="0"/>
              <a:t>58</a:t>
            </a:fld>
            <a:endParaRPr lang="en-US"/>
          </a:p>
        </p:txBody>
      </p:sp>
      <p:sp>
        <p:nvSpPr>
          <p:cNvPr id="2" name="Title 1">
            <a:extLst>
              <a:ext uri="{FF2B5EF4-FFF2-40B4-BE49-F238E27FC236}">
                <a16:creationId xmlns:a16="http://schemas.microsoft.com/office/drawing/2014/main" id="{76C87397-98BA-41E4-94AF-E9444D8A32E8}"/>
              </a:ext>
            </a:extLst>
          </p:cNvPr>
          <p:cNvSpPr>
            <a:spLocks noGrp="1"/>
          </p:cNvSpPr>
          <p:nvPr>
            <p:ph type="title" idx="4294967295"/>
          </p:nvPr>
        </p:nvSpPr>
        <p:spPr>
          <a:xfrm>
            <a:off x="457200" y="895350"/>
            <a:ext cx="8229600" cy="633413"/>
          </a:xfrm>
        </p:spPr>
        <p:txBody>
          <a:bodyPr/>
          <a:lstStyle/>
          <a:p>
            <a:r>
              <a:rPr lang="en-US" dirty="0">
                <a:solidFill>
                  <a:schemeClr val="accent1">
                    <a:lumMod val="75000"/>
                  </a:schemeClr>
                </a:solidFill>
              </a:rPr>
              <a:t>Proposal Submission Guidelines</a:t>
            </a:r>
          </a:p>
        </p:txBody>
      </p:sp>
      <p:sp>
        <p:nvSpPr>
          <p:cNvPr id="3" name="Content Placeholder 2">
            <a:extLst>
              <a:ext uri="{FF2B5EF4-FFF2-40B4-BE49-F238E27FC236}">
                <a16:creationId xmlns:a16="http://schemas.microsoft.com/office/drawing/2014/main" id="{FF0AF43A-ECDB-4D4B-BC76-C0CC431D164F}"/>
              </a:ext>
            </a:extLst>
          </p:cNvPr>
          <p:cNvSpPr>
            <a:spLocks noGrp="1"/>
          </p:cNvSpPr>
          <p:nvPr>
            <p:ph idx="4294967295"/>
          </p:nvPr>
        </p:nvSpPr>
        <p:spPr>
          <a:xfrm>
            <a:off x="457200" y="1762125"/>
            <a:ext cx="8229600" cy="4360862"/>
          </a:xfrm>
        </p:spPr>
        <p:txBody>
          <a:bodyPr/>
          <a:lstStyle/>
          <a:p>
            <a:pPr marL="370332" indent="-342900" defTabSz="914400" fontAlgn="base">
              <a:lnSpc>
                <a:spcPct val="90000"/>
              </a:lnSpc>
              <a:spcAft>
                <a:spcPts val="300"/>
              </a:spcAft>
              <a:buSzPct val="90000"/>
              <a:buFont typeface="Arial" panose="020B0604020202020204" pitchFamily="34" charset="0"/>
              <a:buChar char="•"/>
            </a:pPr>
            <a:r>
              <a:rPr lang="en-CA" sz="2200" dirty="0"/>
              <a:t>Proposers are required to submit by email, one electronic copy of the entire proposal in Adobe Acrobat or Portable Document Format (PDF), with no security provisions, by the deadline identified in RFP, Section 1.0, Solicitation Information, to the person and e-mail address identified in RFP, Section 6.2, Contact with County Personnel. </a:t>
            </a:r>
          </a:p>
          <a:p>
            <a:pPr marL="370332" indent="-342900" defTabSz="914400" fontAlgn="base">
              <a:lnSpc>
                <a:spcPct val="90000"/>
              </a:lnSpc>
              <a:spcAft>
                <a:spcPts val="300"/>
              </a:spcAft>
              <a:buSzPct val="90000"/>
              <a:buFont typeface="Arial" panose="020B0604020202020204" pitchFamily="34" charset="0"/>
              <a:buChar char="•"/>
            </a:pPr>
            <a:endParaRPr lang="en-CA" sz="1200" dirty="0"/>
          </a:p>
          <a:p>
            <a:pPr marL="370332" indent="-342900" defTabSz="914400" fontAlgn="base">
              <a:lnSpc>
                <a:spcPct val="90000"/>
              </a:lnSpc>
              <a:spcAft>
                <a:spcPts val="300"/>
              </a:spcAft>
              <a:buSzPct val="90000"/>
              <a:buFont typeface="Arial" panose="020B0604020202020204" pitchFamily="34" charset="0"/>
              <a:buChar char="•"/>
            </a:pPr>
            <a:r>
              <a:rPr lang="en-US" sz="2200" dirty="0"/>
              <a:t>Email subject line must be clearly marked: </a:t>
            </a:r>
            <a:r>
              <a:rPr lang="en-US" sz="2200" b="1" dirty="0"/>
              <a:t>“Proposal Submission for </a:t>
            </a:r>
            <a:r>
              <a:rPr lang="en-US" sz="1800" b="1" dirty="0">
                <a:effectLst/>
                <a:latin typeface="Arial" panose="020B0604020202020204" pitchFamily="34" charset="0"/>
                <a:ea typeface="Calibri" panose="020F0502020204030204" pitchFamily="34" charset="0"/>
              </a:rPr>
              <a:t>Core HIV Medical Services for Persons Living with HIV, RFP #2024-008</a:t>
            </a:r>
            <a:r>
              <a:rPr lang="en-US" sz="2200" b="1" dirty="0"/>
              <a:t>”.</a:t>
            </a:r>
          </a:p>
          <a:p>
            <a:pPr marL="370332" indent="-342900" defTabSz="914400" fontAlgn="base">
              <a:lnSpc>
                <a:spcPct val="90000"/>
              </a:lnSpc>
              <a:spcAft>
                <a:spcPts val="300"/>
              </a:spcAft>
              <a:buSzPct val="90000"/>
              <a:buFont typeface="Arial" panose="020B0604020202020204" pitchFamily="34" charset="0"/>
              <a:buChar char="•"/>
            </a:pPr>
            <a:endParaRPr lang="en-CA" sz="1200" dirty="0"/>
          </a:p>
          <a:p>
            <a:pPr marL="370332" indent="-342900" defTabSz="914400" fontAlgn="base">
              <a:lnSpc>
                <a:spcPct val="90000"/>
              </a:lnSpc>
              <a:spcAft>
                <a:spcPts val="300"/>
              </a:spcAft>
              <a:buSzPct val="90000"/>
              <a:buFont typeface="Arial" panose="020B0604020202020204" pitchFamily="34" charset="0"/>
              <a:buChar char="•"/>
            </a:pPr>
            <a:r>
              <a:rPr lang="en-US" sz="2200" dirty="0"/>
              <a:t>All proposals must be submitted in the prescribed format and order (RFP Section 8.4). Any proposal that deviates from this format may be rejected without review at the Director of Public Health’s sole discretion.</a:t>
            </a:r>
          </a:p>
          <a:p>
            <a:pPr marL="27432" indent="0" defTabSz="914400" fontAlgn="base">
              <a:lnSpc>
                <a:spcPct val="90000"/>
              </a:lnSpc>
              <a:spcAft>
                <a:spcPts val="300"/>
              </a:spcAft>
              <a:buClr>
                <a:srgbClr val="779F92"/>
              </a:buClr>
              <a:buSzPct val="90000"/>
              <a:buNone/>
            </a:pPr>
            <a:endParaRPr lang="en-US" altLang="en-US" sz="2000" kern="0" dirty="0">
              <a:solidFill>
                <a:srgbClr val="000000"/>
              </a:solidFill>
              <a:latin typeface="Arial"/>
            </a:endParaRPr>
          </a:p>
          <a:p>
            <a:pPr lvl="2" defTabSz="914400" fontAlgn="base">
              <a:lnSpc>
                <a:spcPct val="90000"/>
              </a:lnSpc>
              <a:spcAft>
                <a:spcPts val="300"/>
              </a:spcAft>
              <a:buClr>
                <a:srgbClr val="779F92"/>
              </a:buClr>
              <a:buSzPct val="90000"/>
              <a:buFont typeface="Arial" panose="020B0604020202020204" pitchFamily="34" charset="0"/>
              <a:buChar char="•"/>
            </a:pPr>
            <a:endParaRPr lang="en-US" altLang="en-US" sz="1800" kern="0" dirty="0">
              <a:solidFill>
                <a:srgbClr val="000000"/>
              </a:solidFill>
              <a:latin typeface="Arial"/>
            </a:endParaRPr>
          </a:p>
          <a:p>
            <a:pPr marL="514350" lvl="1" indent="0" defTabSz="914400" fontAlgn="base">
              <a:spcAft>
                <a:spcPts val="300"/>
              </a:spcAft>
              <a:buClr>
                <a:srgbClr val="9DC2D7"/>
              </a:buClr>
              <a:buSzPct val="80000"/>
              <a:buNone/>
            </a:pPr>
            <a:endParaRPr lang="en-US" sz="2000" kern="0" dirty="0">
              <a:solidFill>
                <a:srgbClr val="000000"/>
              </a:solidFill>
              <a:latin typeface="Arial"/>
            </a:endParaRPr>
          </a:p>
          <a:p>
            <a:pPr marL="1556766" lvl="3" indent="0" defTabSz="914400" fontAlgn="base">
              <a:spcAft>
                <a:spcPts val="300"/>
              </a:spcAft>
              <a:buClr>
                <a:srgbClr val="9DC2D7"/>
              </a:buClr>
              <a:buSzPct val="80000"/>
              <a:buNone/>
            </a:pPr>
            <a:endParaRPr lang="en-US" sz="2000" dirty="0"/>
          </a:p>
        </p:txBody>
      </p:sp>
    </p:spTree>
    <p:extLst>
      <p:ext uri="{BB962C8B-B14F-4D97-AF65-F5344CB8AC3E}">
        <p14:creationId xmlns:p14="http://schemas.microsoft.com/office/powerpoint/2010/main" val="131901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606553"/>
            <a:ext cx="8140700" cy="395604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endParaRPr lang="en-US">
              <a:solidFill>
                <a:schemeClr val="bg1"/>
              </a:solidFill>
              <a:latin typeface="Calibri" pitchFamily="34" charset="0"/>
              <a:cs typeface="Calibri" pitchFamily="34" charset="0"/>
            </a:endParaRPr>
          </a:p>
        </p:txBody>
      </p:sp>
      <p:sp>
        <p:nvSpPr>
          <p:cNvPr id="7" name="Title 6"/>
          <p:cNvSpPr>
            <a:spLocks noGrp="1"/>
          </p:cNvSpPr>
          <p:nvPr>
            <p:ph type="title"/>
          </p:nvPr>
        </p:nvSpPr>
        <p:spPr/>
        <p:txBody>
          <a:bodyPr/>
          <a:lstStyle/>
          <a:p>
            <a:r>
              <a:rPr lang="en-US"/>
              <a:t>Director’s Remarks</a:t>
            </a:r>
          </a:p>
        </p:txBody>
      </p:sp>
      <p:sp>
        <p:nvSpPr>
          <p:cNvPr id="10" name="Content Placeholder 9"/>
          <p:cNvSpPr>
            <a:spLocks noGrp="1"/>
          </p:cNvSpPr>
          <p:nvPr>
            <p:ph idx="1"/>
          </p:nvPr>
        </p:nvSpPr>
        <p:spPr>
          <a:xfrm>
            <a:off x="457200" y="1600201"/>
            <a:ext cx="8229600" cy="3417569"/>
          </a:xfrm>
        </p:spPr>
        <p:txBody>
          <a:bodyPr anchor="ctr"/>
          <a:lstStyle/>
          <a:p>
            <a:pPr marL="0" indent="0" algn="just">
              <a:buNone/>
            </a:pPr>
            <a:r>
              <a:rPr lang="en-US" sz="1400" dirty="0"/>
              <a:t>	</a:t>
            </a:r>
          </a:p>
          <a:p>
            <a:pPr marL="0" indent="0" algn="just">
              <a:buNone/>
            </a:pPr>
            <a:endParaRPr lang="en-US" sz="1400" dirty="0"/>
          </a:p>
          <a:p>
            <a:pPr marL="0" indent="0" algn="just">
              <a:buNone/>
            </a:pPr>
            <a:r>
              <a:rPr lang="en-US" sz="1400" dirty="0"/>
              <a:t>	</a:t>
            </a:r>
            <a:r>
              <a:rPr lang="en-US" b="1" dirty="0">
                <a:solidFill>
                  <a:schemeClr val="accent1"/>
                </a:solidFill>
              </a:rPr>
              <a:t>Mario J. Pérez, MPH</a:t>
            </a:r>
          </a:p>
          <a:p>
            <a:pPr marL="0" indent="0" algn="just">
              <a:buNone/>
            </a:pPr>
            <a:r>
              <a:rPr lang="en-US" b="1" dirty="0">
                <a:solidFill>
                  <a:schemeClr val="accent1"/>
                </a:solidFill>
              </a:rPr>
              <a:t>	Director</a:t>
            </a:r>
            <a:endParaRPr lang="en-US" b="1" dirty="0">
              <a:solidFill>
                <a:schemeClr val="accent1"/>
              </a:solidFill>
              <a:ea typeface="Calibri"/>
              <a:cs typeface="Calibri"/>
            </a:endParaRPr>
          </a:p>
          <a:p>
            <a:pPr marL="0" indent="0" algn="just">
              <a:buNone/>
            </a:pPr>
            <a:r>
              <a:rPr lang="en-US" b="1" dirty="0">
                <a:solidFill>
                  <a:schemeClr val="accent1"/>
                </a:solidFill>
              </a:rPr>
              <a:t>	Division of HIV and STD Programs (DHSP)</a:t>
            </a:r>
          </a:p>
          <a:p>
            <a:pPr marL="0" indent="0" algn="just">
              <a:buNone/>
            </a:pPr>
            <a:r>
              <a:rPr lang="en-US" b="1" dirty="0">
                <a:solidFill>
                  <a:schemeClr val="accent1"/>
                </a:solidFill>
              </a:rPr>
              <a:t>	County of Los Angeles Department of Public Health</a:t>
            </a:r>
          </a:p>
          <a:p>
            <a:pPr marL="0" indent="0" algn="just">
              <a:buNone/>
            </a:pPr>
            <a:endParaRPr lang="en-US" sz="2000" dirty="0">
              <a:solidFill>
                <a:schemeClr val="accent1"/>
              </a:solidFill>
            </a:endParaRPr>
          </a:p>
          <a:p>
            <a:pPr marL="0" indent="0" algn="just">
              <a:buNone/>
            </a:pPr>
            <a:r>
              <a:rPr lang="en-US" sz="2000" dirty="0">
                <a:solidFill>
                  <a:srgbClr val="FF0000"/>
                </a:solidFill>
              </a:rPr>
              <a:t>	</a:t>
            </a:r>
            <a:endParaRPr lang="en-US" sz="1400" dirty="0"/>
          </a:p>
          <a:p>
            <a:pPr marL="301625" lvl="1" indent="0" algn="just">
              <a:buNone/>
            </a:pPr>
            <a:endParaRPr lang="en-US" sz="1800" dirty="0">
              <a:ea typeface="Calibri"/>
              <a:cs typeface="Calibri"/>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t>5</a:t>
            </a:fld>
            <a:endParaRPr lang="en-US"/>
          </a:p>
        </p:txBody>
      </p:sp>
    </p:spTree>
    <p:extLst>
      <p:ext uri="{BB962C8B-B14F-4D97-AF65-F5344CB8AC3E}">
        <p14:creationId xmlns:p14="http://schemas.microsoft.com/office/powerpoint/2010/main" val="57741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t>Please ensure that each agency representative has signed/completed the conference attendance sign in sheet.  </a:t>
            </a:r>
          </a:p>
          <a:p>
            <a:r>
              <a:rPr lang="en-US" dirty="0"/>
              <a:t>Thank you for your interest in responding to the CORE HIV MEDICAL SERVICES FOR PERSONS LIVING WITH HIV</a:t>
            </a:r>
            <a:r>
              <a:rPr lang="en-US" sz="2000" dirty="0"/>
              <a:t> </a:t>
            </a:r>
            <a:r>
              <a:rPr lang="en-US" dirty="0"/>
              <a:t>RFP No. 2024-008</a:t>
            </a:r>
          </a:p>
          <a:p>
            <a:r>
              <a:rPr lang="en-US" dirty="0"/>
              <a:t>For updates and additional funding opportunities, please visit: </a:t>
            </a:r>
            <a:r>
              <a:rPr lang="en-US" dirty="0">
                <a:hlinkClick r:id="rId3"/>
              </a:rPr>
              <a:t>http://publichealth.lacounty.gov/cg/index.htm</a:t>
            </a:r>
            <a:endParaRPr lang="en-US" dirty="0"/>
          </a:p>
          <a:p>
            <a:pPr marL="0" indent="0">
              <a:buNone/>
            </a:pPr>
            <a:endParaRPr lang="en-US" dirty="0"/>
          </a:p>
          <a:p>
            <a:pPr marL="0" indent="0" algn="ctr">
              <a:buNone/>
            </a:pPr>
            <a:r>
              <a:rPr lang="en-US" sz="4800" b="1" dirty="0">
                <a:latin typeface="Gigi" panose="04040504061007020D02" pitchFamily="82" charset="0"/>
              </a:rPr>
              <a:t>Thank you!</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59</a:t>
            </a:fld>
            <a:endParaRPr lang="en-US" dirty="0"/>
          </a:p>
        </p:txBody>
      </p:sp>
    </p:spTree>
    <p:extLst>
      <p:ext uri="{BB962C8B-B14F-4D97-AF65-F5344CB8AC3E}">
        <p14:creationId xmlns:p14="http://schemas.microsoft.com/office/powerpoint/2010/main" val="194856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4010-92EE-4ECF-8137-07F7563FCB45}"/>
              </a:ext>
            </a:extLst>
          </p:cNvPr>
          <p:cNvSpPr>
            <a:spLocks noGrp="1"/>
          </p:cNvSpPr>
          <p:nvPr>
            <p:ph type="title"/>
          </p:nvPr>
        </p:nvSpPr>
        <p:spPr/>
        <p:txBody>
          <a:bodyPr/>
          <a:lstStyle/>
          <a:p>
            <a:r>
              <a:rPr lang="en-US"/>
              <a:t>Ending the HIV Epidemic </a:t>
            </a:r>
          </a:p>
        </p:txBody>
      </p:sp>
      <p:sp>
        <p:nvSpPr>
          <p:cNvPr id="3" name="Content Placeholder 2">
            <a:extLst>
              <a:ext uri="{FF2B5EF4-FFF2-40B4-BE49-F238E27FC236}">
                <a16:creationId xmlns:a16="http://schemas.microsoft.com/office/drawing/2014/main" id="{F16414FC-31F6-4784-959D-AF96D3715171}"/>
              </a:ext>
            </a:extLst>
          </p:cNvPr>
          <p:cNvSpPr>
            <a:spLocks noGrp="1"/>
          </p:cNvSpPr>
          <p:nvPr>
            <p:ph sz="half" idx="2"/>
          </p:nvPr>
        </p:nvSpPr>
        <p:spPr>
          <a:xfrm>
            <a:off x="391076" y="1790169"/>
            <a:ext cx="4865892" cy="3951288"/>
          </a:xfrm>
        </p:spPr>
        <p:txBody>
          <a:bodyPr vert="horz" lIns="91440" tIns="45720" rIns="91440" bIns="45720" rtlCol="0" anchor="t">
            <a:noAutofit/>
          </a:bodyPr>
          <a:lstStyle/>
          <a:p>
            <a:pPr marL="342900" indent="-342900" algn="just">
              <a:buFont typeface="Arial" panose="020B0604020202020204" pitchFamily="34" charset="0"/>
              <a:buChar char="•"/>
            </a:pPr>
            <a:r>
              <a:rPr lang="en-US" sz="2400" dirty="0"/>
              <a:t>The goals of the national initiative, Ending the HIV Epidemic (EHE): A Plan for America, of reducing HIV by 75% by 2025 and 90% by 2030 can not be achieved without your partnership, new approaches, and more responsive systems of care, treatment and prevention. </a:t>
            </a:r>
            <a:endParaRPr lang="en-US" dirty="0"/>
          </a:p>
          <a:p>
            <a:pPr marL="0" indent="0">
              <a:buNone/>
            </a:pPr>
            <a:endParaRPr lang="en-US" b="1" dirty="0"/>
          </a:p>
        </p:txBody>
      </p:sp>
      <p:pic>
        <p:nvPicPr>
          <p:cNvPr id="9" name="Content Placeholder 8">
            <a:extLst>
              <a:ext uri="{FF2B5EF4-FFF2-40B4-BE49-F238E27FC236}">
                <a16:creationId xmlns:a16="http://schemas.microsoft.com/office/drawing/2014/main" id="{326FD203-7139-5593-85AD-CBEB29AF721A}"/>
              </a:ext>
            </a:extLst>
          </p:cNvPr>
          <p:cNvPicPr>
            <a:picLocks noGrp="1" noChangeAspect="1"/>
          </p:cNvPicPr>
          <p:nvPr>
            <p:ph sz="quarter" idx="4"/>
          </p:nvPr>
        </p:nvPicPr>
        <p:blipFill>
          <a:blip r:embed="rId3"/>
          <a:stretch>
            <a:fillRect/>
          </a:stretch>
        </p:blipFill>
        <p:spPr>
          <a:xfrm>
            <a:off x="5420565" y="1922096"/>
            <a:ext cx="3493311" cy="3743340"/>
          </a:xfrm>
          <a:prstGeom prst="rect">
            <a:avLst/>
          </a:prstGeom>
        </p:spPr>
      </p:pic>
      <p:sp>
        <p:nvSpPr>
          <p:cNvPr id="5" name="Slide Number Placeholder 4">
            <a:extLst>
              <a:ext uri="{FF2B5EF4-FFF2-40B4-BE49-F238E27FC236}">
                <a16:creationId xmlns:a16="http://schemas.microsoft.com/office/drawing/2014/main" id="{CAC8EF72-8505-44D8-9D12-4E67AADCFBCA}"/>
              </a:ext>
            </a:extLst>
          </p:cNvPr>
          <p:cNvSpPr>
            <a:spLocks noGrp="1"/>
          </p:cNvSpPr>
          <p:nvPr>
            <p:ph type="sldNum" sz="quarter" idx="12"/>
          </p:nvPr>
        </p:nvSpPr>
        <p:spPr/>
        <p:txBody>
          <a:bodyPr/>
          <a:lstStyle/>
          <a:p>
            <a:fld id="{C3111FA1-5AF9-0647-B31D-D6250D4530A3}" type="slidenum">
              <a:rPr lang="en-US" smtClean="0"/>
              <a:t>6</a:t>
            </a:fld>
            <a:endParaRPr lang="en-US"/>
          </a:p>
        </p:txBody>
      </p:sp>
      <p:sp>
        <p:nvSpPr>
          <p:cNvPr id="8" name="Text Placeholder 7">
            <a:extLst>
              <a:ext uri="{FF2B5EF4-FFF2-40B4-BE49-F238E27FC236}">
                <a16:creationId xmlns:a16="http://schemas.microsoft.com/office/drawing/2014/main" id="{0A13D8DB-C46E-7B8E-A4DB-220762A6B77B}"/>
              </a:ext>
            </a:extLst>
          </p:cNvPr>
          <p:cNvSpPr>
            <a:spLocks noGrp="1"/>
          </p:cNvSpPr>
          <p:nvPr>
            <p:ph type="body" sz="quarter" idx="13"/>
          </p:nvPr>
        </p:nvSpPr>
        <p:spPr/>
        <p:txBody>
          <a:bodyPr/>
          <a:lstStyle/>
          <a:p>
            <a:endParaRPr lang="en-US"/>
          </a:p>
        </p:txBody>
      </p:sp>
      <p:sp>
        <p:nvSpPr>
          <p:cNvPr id="10" name="Title 1">
            <a:extLst>
              <a:ext uri="{FF2B5EF4-FFF2-40B4-BE49-F238E27FC236}">
                <a16:creationId xmlns:a16="http://schemas.microsoft.com/office/drawing/2014/main" id="{17CAB06F-E522-43F7-87CA-AC6A0B9BDF43}"/>
              </a:ext>
            </a:extLst>
          </p:cNvPr>
          <p:cNvSpPr txBox="1">
            <a:spLocks/>
          </p:cNvSpPr>
          <p:nvPr/>
        </p:nvSpPr>
        <p:spPr>
          <a:xfrm>
            <a:off x="457200" y="1468589"/>
            <a:ext cx="8229600" cy="63498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endParaRPr lang="en-US" sz="2400" b="0"/>
          </a:p>
        </p:txBody>
      </p:sp>
    </p:spTree>
    <p:extLst>
      <p:ext uri="{BB962C8B-B14F-4D97-AF65-F5344CB8AC3E}">
        <p14:creationId xmlns:p14="http://schemas.microsoft.com/office/powerpoint/2010/main" val="398293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9E1C-0D5A-69EB-969B-159E597353A5}"/>
              </a:ext>
            </a:extLst>
          </p:cNvPr>
          <p:cNvSpPr>
            <a:spLocks noGrp="1"/>
          </p:cNvSpPr>
          <p:nvPr>
            <p:ph type="title"/>
          </p:nvPr>
        </p:nvSpPr>
        <p:spPr/>
        <p:txBody>
          <a:bodyPr/>
          <a:lstStyle/>
          <a:p>
            <a:r>
              <a:rPr lang="en-US"/>
              <a:t>EHE Strategies</a:t>
            </a:r>
          </a:p>
        </p:txBody>
      </p:sp>
      <p:sp>
        <p:nvSpPr>
          <p:cNvPr id="5" name="Slide Number Placeholder 4">
            <a:extLst>
              <a:ext uri="{FF2B5EF4-FFF2-40B4-BE49-F238E27FC236}">
                <a16:creationId xmlns:a16="http://schemas.microsoft.com/office/drawing/2014/main" id="{50D29AD6-26A9-ADBF-E040-3A6A8A87E7CE}"/>
              </a:ext>
            </a:extLst>
          </p:cNvPr>
          <p:cNvSpPr>
            <a:spLocks noGrp="1"/>
          </p:cNvSpPr>
          <p:nvPr>
            <p:ph type="sldNum" sz="quarter" idx="12"/>
          </p:nvPr>
        </p:nvSpPr>
        <p:spPr/>
        <p:txBody>
          <a:bodyPr/>
          <a:lstStyle/>
          <a:p>
            <a:fld id="{C3111FA1-5AF9-0647-B31D-D6250D4530A3}" type="slidenum">
              <a:rPr lang="en-US" smtClean="0"/>
              <a:t>7</a:t>
            </a:fld>
            <a:endParaRPr lang="en-US"/>
          </a:p>
        </p:txBody>
      </p:sp>
      <p:sp>
        <p:nvSpPr>
          <p:cNvPr id="6" name="Text Placeholder 5">
            <a:extLst>
              <a:ext uri="{FF2B5EF4-FFF2-40B4-BE49-F238E27FC236}">
                <a16:creationId xmlns:a16="http://schemas.microsoft.com/office/drawing/2014/main" id="{16A14F7C-D22C-E7D3-7B6C-EF8714E3BDCE}"/>
              </a:ext>
            </a:extLst>
          </p:cNvPr>
          <p:cNvSpPr>
            <a:spLocks noGrp="1"/>
          </p:cNvSpPr>
          <p:nvPr>
            <p:ph type="body" sz="quarter" idx="13"/>
          </p:nvPr>
        </p:nvSpPr>
        <p:spPr/>
        <p:txBody>
          <a:bodyPr/>
          <a:lstStyle/>
          <a:p>
            <a:endParaRPr lang="en-US"/>
          </a:p>
        </p:txBody>
      </p:sp>
      <p:pic>
        <p:nvPicPr>
          <p:cNvPr id="7" name="Content Placeholder 10">
            <a:extLst>
              <a:ext uri="{FF2B5EF4-FFF2-40B4-BE49-F238E27FC236}">
                <a16:creationId xmlns:a16="http://schemas.microsoft.com/office/drawing/2014/main" id="{449AAE7D-EE09-4671-6EB0-23D35BD61971}"/>
              </a:ext>
            </a:extLst>
          </p:cNvPr>
          <p:cNvPicPr>
            <a:picLocks noGrp="1" noChangeAspect="1"/>
          </p:cNvPicPr>
          <p:nvPr>
            <p:ph idx="1"/>
          </p:nvPr>
        </p:nvPicPr>
        <p:blipFill>
          <a:blip r:embed="rId2"/>
          <a:stretch>
            <a:fillRect/>
          </a:stretch>
        </p:blipFill>
        <p:spPr>
          <a:xfrm>
            <a:off x="902652" y="1828801"/>
            <a:ext cx="7338696" cy="3280532"/>
          </a:xfrm>
          <a:prstGeom prst="rect">
            <a:avLst/>
          </a:prstGeom>
          <a:noFill/>
          <a:ln>
            <a:solidFill>
              <a:srgbClr val="7030A0"/>
            </a:solidFill>
          </a:ln>
          <a:effectLst>
            <a:softEdge rad="127000"/>
          </a:effectLst>
        </p:spPr>
      </p:pic>
      <p:sp>
        <p:nvSpPr>
          <p:cNvPr id="4" name="Footer Placeholder 3">
            <a:extLst>
              <a:ext uri="{FF2B5EF4-FFF2-40B4-BE49-F238E27FC236}">
                <a16:creationId xmlns:a16="http://schemas.microsoft.com/office/drawing/2014/main" id="{4A4DDCE9-CDBF-6C7A-36AA-AFCF3E1541C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2840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D1F7-C887-53D9-6C41-89CC854B8AD0}"/>
              </a:ext>
            </a:extLst>
          </p:cNvPr>
          <p:cNvSpPr>
            <a:spLocks noGrp="1"/>
          </p:cNvSpPr>
          <p:nvPr>
            <p:ph type="title"/>
          </p:nvPr>
        </p:nvSpPr>
        <p:spPr/>
        <p:txBody>
          <a:bodyPr/>
          <a:lstStyle/>
          <a:p>
            <a:r>
              <a:rPr lang="en-US" dirty="0"/>
              <a:t>Epidemiology of the Syndemics in Los Angeles County</a:t>
            </a:r>
          </a:p>
        </p:txBody>
      </p:sp>
      <p:sp>
        <p:nvSpPr>
          <p:cNvPr id="3" name="Content Placeholder 2">
            <a:extLst>
              <a:ext uri="{FF2B5EF4-FFF2-40B4-BE49-F238E27FC236}">
                <a16:creationId xmlns:a16="http://schemas.microsoft.com/office/drawing/2014/main" id="{3F8FFCA3-4838-2E40-7A97-0F1FAFB3BD7F}"/>
              </a:ext>
            </a:extLst>
          </p:cNvPr>
          <p:cNvSpPr>
            <a:spLocks noGrp="1"/>
          </p:cNvSpPr>
          <p:nvPr>
            <p:ph idx="1"/>
          </p:nvPr>
        </p:nvSpPr>
        <p:spPr/>
        <p:txBody>
          <a:bodyPr vert="horz" lIns="91440" tIns="45720" rIns="91440" bIns="45720" rtlCol="0" anchor="t">
            <a:noAutofit/>
          </a:bodyPr>
          <a:lstStyle/>
          <a:p>
            <a:pPr algn="just">
              <a:buFont typeface="Arial" panose="020B0604020202020204" pitchFamily="34" charset="0"/>
              <a:buChar char="•"/>
            </a:pPr>
            <a:r>
              <a:rPr lang="en-US" sz="2800" dirty="0"/>
              <a:t>As of year-end 2023, there were 51,778 persons with diagnosed HIV (PLWDH) in LAC aged 13 years and older.</a:t>
            </a:r>
            <a:endParaRPr lang="en-US" dirty="0"/>
          </a:p>
          <a:p>
            <a:pPr algn="just">
              <a:buFont typeface="Arial" panose="020B0604020202020204" pitchFamily="34" charset="0"/>
              <a:buChar char="•"/>
            </a:pPr>
            <a:r>
              <a:rPr lang="en-US" sz="2800" dirty="0"/>
              <a:t>In 2022, 1,641 persons aged 13 years and older were newly diagnosed with HIV. </a:t>
            </a:r>
            <a:endParaRPr lang="en-US" sz="2800" dirty="0">
              <a:ea typeface="Calibri"/>
              <a:cs typeface="Calibri"/>
            </a:endParaRPr>
          </a:p>
          <a:p>
            <a:pPr marL="255905" indent="-255905"/>
            <a:endParaRPr lang="en-US" dirty="0">
              <a:ea typeface="Calibri"/>
              <a:cs typeface="Calibri"/>
            </a:endParaRPr>
          </a:p>
        </p:txBody>
      </p:sp>
      <p:sp>
        <p:nvSpPr>
          <p:cNvPr id="4" name="Footer Placeholder 3">
            <a:extLst>
              <a:ext uri="{FF2B5EF4-FFF2-40B4-BE49-F238E27FC236}">
                <a16:creationId xmlns:a16="http://schemas.microsoft.com/office/drawing/2014/main" id="{55101560-C14A-7AB5-91B9-23F27161AB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D1E62-75DC-DB21-0FBE-629EF892B435}"/>
              </a:ext>
            </a:extLst>
          </p:cNvPr>
          <p:cNvSpPr>
            <a:spLocks noGrp="1"/>
          </p:cNvSpPr>
          <p:nvPr>
            <p:ph type="sldNum" sz="quarter" idx="12"/>
          </p:nvPr>
        </p:nvSpPr>
        <p:spPr/>
        <p:txBody>
          <a:bodyPr/>
          <a:lstStyle/>
          <a:p>
            <a:fld id="{C3111FA1-5AF9-0647-B31D-D6250D4530A3}" type="slidenum">
              <a:rPr lang="en-US" smtClean="0"/>
              <a:t>8</a:t>
            </a:fld>
            <a:endParaRPr lang="en-US"/>
          </a:p>
        </p:txBody>
      </p:sp>
      <p:sp>
        <p:nvSpPr>
          <p:cNvPr id="12" name="Rectangle 11">
            <a:extLst>
              <a:ext uri="{FF2B5EF4-FFF2-40B4-BE49-F238E27FC236}">
                <a16:creationId xmlns:a16="http://schemas.microsoft.com/office/drawing/2014/main" id="{CB05FA82-6D48-73C8-805A-26BA62027B26}"/>
              </a:ext>
            </a:extLst>
          </p:cNvPr>
          <p:cNvSpPr/>
          <p:nvPr/>
        </p:nvSpPr>
        <p:spPr>
          <a:xfrm>
            <a:off x="1887522" y="4093828"/>
            <a:ext cx="2357307" cy="152738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algn="l" rotWithShape="0">
              <a:srgbClr val="4F81BD">
                <a:alpha val="40000"/>
              </a:srgbClr>
            </a:outerShdw>
            <a:softEdge rad="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800" b="1"/>
              <a:t>51,778</a:t>
            </a:r>
          </a:p>
          <a:p>
            <a:pPr algn="ctr"/>
            <a:r>
              <a:rPr lang="en-US"/>
              <a:t>People with HIV</a:t>
            </a:r>
          </a:p>
          <a:p>
            <a:pPr algn="ctr"/>
            <a:r>
              <a:rPr lang="en-US"/>
              <a:t>in LA County</a:t>
            </a:r>
          </a:p>
        </p:txBody>
      </p:sp>
      <p:sp>
        <p:nvSpPr>
          <p:cNvPr id="13" name="Rectangle 12">
            <a:extLst>
              <a:ext uri="{FF2B5EF4-FFF2-40B4-BE49-F238E27FC236}">
                <a16:creationId xmlns:a16="http://schemas.microsoft.com/office/drawing/2014/main" id="{1424E0A6-9861-5AE3-E33C-25D08CD2E0EE}"/>
              </a:ext>
            </a:extLst>
          </p:cNvPr>
          <p:cNvSpPr/>
          <p:nvPr/>
        </p:nvSpPr>
        <p:spPr>
          <a:xfrm>
            <a:off x="4572000" y="4110606"/>
            <a:ext cx="2357307" cy="152738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algn="l" rotWithShape="0">
              <a:srgbClr val="4F81BD">
                <a:alpha val="40000"/>
              </a:srgbClr>
            </a:outerShdw>
          </a:effectLst>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4800" b="1" dirty="0"/>
              <a:t>1,641</a:t>
            </a:r>
            <a:r>
              <a:rPr lang="en-US" sz="4800" dirty="0"/>
              <a:t> </a:t>
            </a:r>
          </a:p>
          <a:p>
            <a:pPr algn="ctr"/>
            <a:r>
              <a:rPr lang="en-US" dirty="0"/>
              <a:t>new HIV diagnoses in LA County</a:t>
            </a:r>
            <a:endParaRPr lang="en-US" dirty="0">
              <a:ea typeface="Calibri"/>
              <a:cs typeface="Calibri"/>
            </a:endParaRPr>
          </a:p>
        </p:txBody>
      </p:sp>
      <p:sp>
        <p:nvSpPr>
          <p:cNvPr id="14" name="Text Placeholder 5">
            <a:extLst>
              <a:ext uri="{FF2B5EF4-FFF2-40B4-BE49-F238E27FC236}">
                <a16:creationId xmlns:a16="http://schemas.microsoft.com/office/drawing/2014/main" id="{ADFECC69-E717-74EC-D44F-6ED53B4068A8}"/>
              </a:ext>
            </a:extLst>
          </p:cNvPr>
          <p:cNvSpPr>
            <a:spLocks noGrp="1"/>
          </p:cNvSpPr>
          <p:nvPr>
            <p:ph type="body" sz="quarter" idx="13"/>
          </p:nvPr>
        </p:nvSpPr>
        <p:spPr>
          <a:xfrm>
            <a:off x="577850" y="6073775"/>
            <a:ext cx="7454900" cy="565150"/>
          </a:xfrm>
        </p:spPr>
        <p:txBody>
          <a:bodyPr/>
          <a:lstStyle/>
          <a:p>
            <a:pPr marL="0" indent="0">
              <a:buNone/>
            </a:pPr>
            <a:r>
              <a:rPr lang="en-US" sz="800" kern="0">
                <a:effectLst/>
                <a:latin typeface="Arial" panose="020B0604020202020204" pitchFamily="34" charset="0"/>
                <a:ea typeface="Calibri" panose="020F0502020204030204" pitchFamily="34" charset="0"/>
              </a:rPr>
              <a:t>Division of HIV and STD Programs, Department of Public Health, County of Los Angeles. HIV Surveillance Annual Report, 2023. Pending publication  </a:t>
            </a:r>
            <a:r>
              <a:rPr lang="en-US" sz="800" u="sng" kern="0">
                <a:solidFill>
                  <a:srgbClr val="0563C1"/>
                </a:solidFill>
                <a:effectLst/>
                <a:latin typeface="Arial" panose="020B0604020202020204" pitchFamily="34" charset="0"/>
                <a:ea typeface="Calibri" panose="020F0502020204030204" pitchFamily="34" charset="0"/>
                <a:hlinkClick r:id="rId2"/>
              </a:rPr>
              <a:t>http://publichealth.lacounty.gov/dhsp/Reports.htm</a:t>
            </a:r>
            <a:endParaRPr lang="en-US" sz="800"/>
          </a:p>
        </p:txBody>
      </p:sp>
    </p:spTree>
    <p:extLst>
      <p:ext uri="{BB962C8B-B14F-4D97-AF65-F5344CB8AC3E}">
        <p14:creationId xmlns:p14="http://schemas.microsoft.com/office/powerpoint/2010/main" val="2467126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6">
    <a:dk1>
      <a:sysClr val="windowText" lastClr="000000"/>
    </a:dk1>
    <a:lt1>
      <a:sysClr val="window" lastClr="FFFFFF"/>
    </a:lt1>
    <a:dk2>
      <a:srgbClr val="44546A"/>
    </a:dk2>
    <a:lt2>
      <a:srgbClr val="E7E6E6"/>
    </a:lt2>
    <a:accent1>
      <a:srgbClr val="225EA8"/>
    </a:accent1>
    <a:accent2>
      <a:srgbClr val="ED8D3C"/>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HSP">
    <a:dk1>
      <a:sysClr val="windowText" lastClr="000000"/>
    </a:dk1>
    <a:lt1>
      <a:sysClr val="window" lastClr="FFFFFF"/>
    </a:lt1>
    <a:dk2>
      <a:srgbClr val="775F55"/>
    </a:dk2>
    <a:lt2>
      <a:srgbClr val="EBDDC3"/>
    </a:lt2>
    <a:accent1>
      <a:srgbClr val="C49FD9"/>
    </a:accent1>
    <a:accent2>
      <a:srgbClr val="78A5DD"/>
    </a:accent2>
    <a:accent3>
      <a:srgbClr val="40A8C6"/>
    </a:accent3>
    <a:accent4>
      <a:srgbClr val="ABAD20"/>
    </a:accent4>
    <a:accent5>
      <a:srgbClr val="F6B220"/>
    </a:accent5>
    <a:accent6>
      <a:srgbClr val="7E006C"/>
    </a:accent6>
    <a:hlink>
      <a:srgbClr val="D0C492"/>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645B0BEAECA14C9E586F7B46232BEC" ma:contentTypeVersion="15" ma:contentTypeDescription="Create a new document." ma:contentTypeScope="" ma:versionID="e83e371784a81dd213a419cd8e83b4c0">
  <xsd:schema xmlns:xsd="http://www.w3.org/2001/XMLSchema" xmlns:xs="http://www.w3.org/2001/XMLSchema" xmlns:p="http://schemas.microsoft.com/office/2006/metadata/properties" xmlns:ns3="dbb7b660-b136-4386-8499-cd2dcc87bee6" xmlns:ns4="d4881c4c-c1af-4128-955b-1d30ad144770" targetNamespace="http://schemas.microsoft.com/office/2006/metadata/properties" ma:root="true" ma:fieldsID="cbd06ec13b42a951c104d4beed4a740e" ns3:_="" ns4:_="">
    <xsd:import namespace="dbb7b660-b136-4386-8499-cd2dcc87bee6"/>
    <xsd:import namespace="d4881c4c-c1af-4128-955b-1d30ad14477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7b660-b136-4386-8499-cd2dcc87b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81c4c-c1af-4128-955b-1d30ad1447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bb7b660-b136-4386-8499-cd2dcc87bee6" xsi:nil="true"/>
  </documentManagement>
</p:properties>
</file>

<file path=customXml/itemProps1.xml><?xml version="1.0" encoding="utf-8"?>
<ds:datastoreItem xmlns:ds="http://schemas.openxmlformats.org/officeDocument/2006/customXml" ds:itemID="{62E13407-C92D-4EA3-9E37-51584690AF30}">
  <ds:schemaRefs>
    <ds:schemaRef ds:uri="http://schemas.microsoft.com/sharepoint/v3/contenttype/forms"/>
  </ds:schemaRefs>
</ds:datastoreItem>
</file>

<file path=customXml/itemProps2.xml><?xml version="1.0" encoding="utf-8"?>
<ds:datastoreItem xmlns:ds="http://schemas.openxmlformats.org/officeDocument/2006/customXml" ds:itemID="{97BD7DBC-27A9-4013-960B-EC68C3B7C52F}">
  <ds:schemaRefs>
    <ds:schemaRef ds:uri="d4881c4c-c1af-4128-955b-1d30ad144770"/>
    <ds:schemaRef ds:uri="dbb7b660-b136-4386-8499-cd2dcc87be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9410F9-6933-42C3-B56B-43E5C8A58784}">
  <ds:schemaRefs>
    <ds:schemaRef ds:uri="d4881c4c-c1af-4128-955b-1d30ad144770"/>
    <ds:schemaRef ds:uri="dbb7b660-b136-4386-8499-cd2dcc87be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Ion Boardroom</Template>
  <TotalTime>33</TotalTime>
  <Words>4357</Words>
  <Application>Microsoft Office PowerPoint</Application>
  <PresentationFormat>On-screen Show (4:3)</PresentationFormat>
  <Paragraphs>564</Paragraphs>
  <Slides>60</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Arial Narrow</vt:lpstr>
      <vt:lpstr>Bahnschrift SemiBold SemiConden</vt:lpstr>
      <vt:lpstr>Calibri</vt:lpstr>
      <vt:lpstr>Franklin Gothic Medium Cond</vt:lpstr>
      <vt:lpstr>Gigi</vt:lpstr>
      <vt:lpstr>inherit</vt:lpstr>
      <vt:lpstr>Wingdings</vt:lpstr>
      <vt:lpstr>Office Theme</vt:lpstr>
      <vt:lpstr>1_Office Theme</vt:lpstr>
      <vt:lpstr>CORE HIV MEDICAL SERVICES  FOR PERSONS LIVING WITH HIV RFP No. 2024-008   Proposer’s Conference September 11, 2024  St. Anne’s 155 N. Occidental Blvd, Los Angeles, CA 90026  </vt:lpstr>
      <vt:lpstr>Welcome and Introductions</vt:lpstr>
      <vt:lpstr>PowerPoint Presentation</vt:lpstr>
      <vt:lpstr>Conference Guidelines and Housekeeping</vt:lpstr>
      <vt:lpstr>Proposer’s Conference Overview</vt:lpstr>
      <vt:lpstr>Director’s Remarks</vt:lpstr>
      <vt:lpstr>Ending the HIV Epidemic </vt:lpstr>
      <vt:lpstr>EHE Strategies</vt:lpstr>
      <vt:lpstr>Epidemiology of the Syndemics in Los Angeles County</vt:lpstr>
      <vt:lpstr>Epidemiology of the Syndemics in Los Angeles County</vt:lpstr>
      <vt:lpstr>PowerPoint Presentation</vt:lpstr>
      <vt:lpstr>Medi-Cal Expansion and Core HIV Medical Services</vt:lpstr>
      <vt:lpstr>Associate Medical Director’s Remarks</vt:lpstr>
      <vt:lpstr>Celebrate Our Successes PLWH in Los Angeles County (2022) and RWP Clients (RWP Year 32)</vt:lpstr>
      <vt:lpstr>PowerPoint Presentation</vt:lpstr>
      <vt:lpstr>PowerPoint Presentation</vt:lpstr>
      <vt:lpstr>PowerPoint Presentation</vt:lpstr>
      <vt:lpstr>PowerPoint Presentation</vt:lpstr>
      <vt:lpstr>Support flexible and agile services</vt:lpstr>
      <vt:lpstr>Overview of Services </vt:lpstr>
      <vt:lpstr> Brief Overview of Services </vt:lpstr>
      <vt:lpstr>Ambulatory Outpatient Medical (AOM) Services</vt:lpstr>
      <vt:lpstr>AOM Fee-For-Service Rates</vt:lpstr>
      <vt:lpstr>Medical Care Coordination (MCC) Services </vt:lpstr>
      <vt:lpstr>MCC Team Members - Updated</vt:lpstr>
      <vt:lpstr>MCC Team Member – Medical Care Manager (MCM) </vt:lpstr>
      <vt:lpstr>MCC Team Member – Patient Care Manager (PCM)</vt:lpstr>
      <vt:lpstr>MCC Team Member – Case Worker (CW)</vt:lpstr>
      <vt:lpstr>Patient Support Services (PSS) – New Category</vt:lpstr>
      <vt:lpstr>PSS Team Members</vt:lpstr>
      <vt:lpstr>PSS  Team Member: Retention Outreach Specialist (ROS)</vt:lpstr>
      <vt:lpstr>PSS Team Member: Social Worker (SW)</vt:lpstr>
      <vt:lpstr>PSS Team Member: Benefits Specialist (BS)</vt:lpstr>
      <vt:lpstr>PSS Team Member: Housing Specialist (HS)</vt:lpstr>
      <vt:lpstr>PSS Team Member: Substance Use Disorder Specialist (SUD)</vt:lpstr>
      <vt:lpstr>PSS Team Member: Nursing Support Specialist (NSS)</vt:lpstr>
      <vt:lpstr>PSS Team Member: Peer Navigator (PN)</vt:lpstr>
      <vt:lpstr>Overview of Program &amp; Technical Requirements</vt:lpstr>
      <vt:lpstr>Overview of Program &amp; Technical Requirements</vt:lpstr>
      <vt:lpstr>Location of Services</vt:lpstr>
      <vt:lpstr>Health Districts on the DHSP Website</vt:lpstr>
      <vt:lpstr>Location of Services</vt:lpstr>
      <vt:lpstr>Availability of Funding</vt:lpstr>
      <vt:lpstr>Ryan White Program Eligibility</vt:lpstr>
      <vt:lpstr>Ryan White Program Eligibility</vt:lpstr>
      <vt:lpstr>Ryan White Program Eligibility</vt:lpstr>
      <vt:lpstr>Selection Process and Evaluation Criteria</vt:lpstr>
      <vt:lpstr>Proposal Submission Tips</vt:lpstr>
      <vt:lpstr>Applying for Service Category(ies)</vt:lpstr>
      <vt:lpstr>PowerPoint Presentation</vt:lpstr>
      <vt:lpstr>Common Proposal Submission Issues</vt:lpstr>
      <vt:lpstr>Selection Process and Evaluation Criteria</vt:lpstr>
      <vt:lpstr>Selection Process and Evaluation Criteria</vt:lpstr>
      <vt:lpstr>Proposal Deadline</vt:lpstr>
      <vt:lpstr>Question &amp; Answer Session </vt:lpstr>
      <vt:lpstr>Question and Answer Session - Continued</vt:lpstr>
      <vt:lpstr>RFP Timeline - Next Events</vt:lpstr>
      <vt:lpstr>RFP Timeline -  Next Events - Continued Upcoming Addenda</vt:lpstr>
      <vt:lpstr>Proposal Submission Guidelines</vt:lpstr>
      <vt:lpstr>Conclusion</vt:lpstr>
    </vt:vector>
  </TitlesOfParts>
  <Company>County of Los Angeles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STD Prevention Services for Young African American and Latino Men who have Sex with Men - Request for Proposals #2015-xxx</dc:title>
  <dc:creator>Kevin A. Harvey</dc:creator>
  <cp:lastModifiedBy>Mandy Leung</cp:lastModifiedBy>
  <cp:revision>23</cp:revision>
  <cp:lastPrinted>2024-07-25T22:57:02Z</cp:lastPrinted>
  <dcterms:created xsi:type="dcterms:W3CDTF">2015-07-31T19:48:36Z</dcterms:created>
  <dcterms:modified xsi:type="dcterms:W3CDTF">2024-09-19T18:45:07Z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0x0101001E645B0BEAECA14C9E586F7B46232BEC</vt:lpwstr>
  </property>
</Properties>
</file>