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3" r:id="rId1"/>
    <p:sldMasterId id="2147483694" r:id="rId2"/>
  </p:sldMasterIdLst>
  <p:notesMasterIdLst>
    <p:notesMasterId r:id="rId33"/>
  </p:notesMasterIdLst>
  <p:handoutMasterIdLst>
    <p:handoutMasterId r:id="rId34"/>
  </p:handoutMasterIdLst>
  <p:sldIdLst>
    <p:sldId id="380" r:id="rId3"/>
    <p:sldId id="407" r:id="rId4"/>
    <p:sldId id="408" r:id="rId5"/>
    <p:sldId id="336" r:id="rId6"/>
    <p:sldId id="354" r:id="rId7"/>
    <p:sldId id="415" r:id="rId8"/>
    <p:sldId id="440" r:id="rId9"/>
    <p:sldId id="441" r:id="rId10"/>
    <p:sldId id="446" r:id="rId11"/>
    <p:sldId id="445" r:id="rId12"/>
    <p:sldId id="439" r:id="rId13"/>
    <p:sldId id="432" r:id="rId14"/>
    <p:sldId id="436" r:id="rId15"/>
    <p:sldId id="437" r:id="rId16"/>
    <p:sldId id="426" r:id="rId17"/>
    <p:sldId id="404" r:id="rId18"/>
    <p:sldId id="416" r:id="rId19"/>
    <p:sldId id="391" r:id="rId20"/>
    <p:sldId id="390" r:id="rId21"/>
    <p:sldId id="392" r:id="rId22"/>
    <p:sldId id="358" r:id="rId23"/>
    <p:sldId id="359" r:id="rId24"/>
    <p:sldId id="405" r:id="rId25"/>
    <p:sldId id="393" r:id="rId26"/>
    <p:sldId id="427" r:id="rId27"/>
    <p:sldId id="417" r:id="rId28"/>
    <p:sldId id="361" r:id="rId29"/>
    <p:sldId id="443" r:id="rId30"/>
    <p:sldId id="444" r:id="rId31"/>
    <p:sldId id="381" r:id="rId32"/>
  </p:sldIdLst>
  <p:sldSz cx="9144000" cy="6858000" type="screen4x3"/>
  <p:notesSz cx="7023100" cy="93091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7">
          <p15:clr>
            <a:srgbClr val="A4A3A4"/>
          </p15:clr>
        </p15:guide>
        <p15:guide id="2" pos="129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1EFE7"/>
    <a:srgbClr val="EAE7DA"/>
    <a:srgbClr val="F7F7F7"/>
    <a:srgbClr val="EEECE1"/>
    <a:srgbClr val="CF7977"/>
    <a:srgbClr val="7A983E"/>
    <a:srgbClr val="D5DCEB"/>
    <a:srgbClr val="8EB149"/>
    <a:srgbClr val="DFDB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4" autoAdjust="0"/>
    <p:restoredTop sz="85732" autoAdjust="0"/>
  </p:normalViewPr>
  <p:slideViewPr>
    <p:cSldViewPr snapToGrid="0" snapToObjects="1" showGuides="1">
      <p:cViewPr varScale="1">
        <p:scale>
          <a:sx n="79" d="100"/>
          <a:sy n="79" d="100"/>
        </p:scale>
        <p:origin x="1266" y="84"/>
      </p:cViewPr>
      <p:guideLst>
        <p:guide orient="horz" pos="2567"/>
        <p:guide pos="1290"/>
      </p:guideLst>
    </p:cSldViewPr>
  </p:slideViewPr>
  <p:outlineViewPr>
    <p:cViewPr>
      <p:scale>
        <a:sx n="33" d="100"/>
        <a:sy n="33" d="100"/>
      </p:scale>
      <p:origin x="0" y="-5554"/>
    </p:cViewPr>
  </p:outlineViewPr>
  <p:notesTextViewPr>
    <p:cViewPr>
      <p:scale>
        <a:sx n="100" d="100"/>
        <a:sy n="100" d="100"/>
      </p:scale>
      <p:origin x="0" y="0"/>
    </p:cViewPr>
  </p:notesTextViewPr>
  <p:sorterViewPr>
    <p:cViewPr>
      <p:scale>
        <a:sx n="100" d="100"/>
        <a:sy n="100" d="100"/>
      </p:scale>
      <p:origin x="0" y="-11582"/>
    </p:cViewPr>
  </p:sorterViewPr>
  <p:notesViewPr>
    <p:cSldViewPr snapToGrid="0" snapToObjects="1">
      <p:cViewPr varScale="1">
        <p:scale>
          <a:sx n="66" d="100"/>
          <a:sy n="66" d="100"/>
        </p:scale>
        <p:origin x="310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24" tIns="46662" rIns="93324" bIns="46662" rtlCol="0"/>
          <a:lstStyle>
            <a:lvl1pPr algn="r">
              <a:defRPr sz="1200"/>
            </a:lvl1pPr>
          </a:lstStyle>
          <a:p>
            <a:fld id="{71B6E036-E03C-5842-901C-1E87ADD77BC2}" type="datetimeFigureOut">
              <a:rPr lang="en-US" smtClean="0"/>
              <a:t>10/4/2016</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24" tIns="46662" rIns="93324" bIns="46662" rtlCol="0" anchor="b"/>
          <a:lstStyle>
            <a:lvl1pPr algn="r">
              <a:defRPr sz="1200"/>
            </a:lvl1pPr>
          </a:lstStyle>
          <a:p>
            <a:fld id="{4F5934A8-B8B6-9947-A2AF-466E343BBB87}" type="slidenum">
              <a:rPr lang="en-US" smtClean="0"/>
              <a:t>‹#›</a:t>
            </a:fld>
            <a:endParaRPr lang="en-US" dirty="0"/>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2A3EB5FC-1857-1849-8047-3303091A6914}" type="datetimeFigureOut">
              <a:rPr lang="en-US" smtClean="0"/>
              <a:t>10/4/2016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F6DAE0CD-D28B-7943-AABC-BE60ED5BE82C}" type="slidenum">
              <a:rPr lang="en-US" smtClean="0"/>
              <a:t>‹#›</a:t>
            </a:fld>
            <a:endParaRPr lang="en-US" dirty="0"/>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0</a:t>
            </a:fld>
            <a:endParaRPr lang="en-US" dirty="0"/>
          </a:p>
        </p:txBody>
      </p:sp>
    </p:spTree>
    <p:extLst>
      <p:ext uri="{BB962C8B-B14F-4D97-AF65-F5344CB8AC3E}">
        <p14:creationId xmlns:p14="http://schemas.microsoft.com/office/powerpoint/2010/main" val="6052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rendering</a:t>
            </a:r>
            <a:r>
              <a:rPr lang="en-US" baseline="0" dirty="0" smtClean="0"/>
              <a:t> any services, you must always verify eligibility each time a client is seen.  This will also let you know whether the client is eligible for straight CCS benefits.  The following two slides will demonstrate Medi-Cal eligibility and possible straight CCS eligibility.</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9</a:t>
            </a:fld>
            <a:endParaRPr lang="en-US" dirty="0"/>
          </a:p>
        </p:txBody>
      </p:sp>
    </p:spTree>
    <p:extLst>
      <p:ext uri="{BB962C8B-B14F-4D97-AF65-F5344CB8AC3E}">
        <p14:creationId xmlns:p14="http://schemas.microsoft.com/office/powerpoint/2010/main" val="348583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sample eligibility verification for a client who has Medi-Cal Managed Care and authorized services can be submitted directly to Medi-Cal’s fiscal intermediary.</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10</a:t>
            </a:fld>
            <a:endParaRPr lang="en-US" dirty="0"/>
          </a:p>
        </p:txBody>
      </p:sp>
    </p:spTree>
    <p:extLst>
      <p:ext uri="{BB962C8B-B14F-4D97-AF65-F5344CB8AC3E}">
        <p14:creationId xmlns:p14="http://schemas.microsoft.com/office/powerpoint/2010/main" val="264851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example does not indicate Medi-Cal eligibility and is a Red Flag which can indicate the client may have lost their Medi-Cal coverage and you should contact our Provider Relations Unit to verify their CCS eligibility status.  Depending on the client’s eligibility, you may be able to bill directly to the fiscal intermediary or the client may need to be referred to the Financial Eligibility Unit for further screening.  </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11</a:t>
            </a:fld>
            <a:endParaRPr lang="en-US" dirty="0"/>
          </a:p>
        </p:txBody>
      </p:sp>
    </p:spTree>
    <p:extLst>
      <p:ext uri="{BB962C8B-B14F-4D97-AF65-F5344CB8AC3E}">
        <p14:creationId xmlns:p14="http://schemas.microsoft.com/office/powerpoint/2010/main" val="1927022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1265238" y="722313"/>
            <a:ext cx="4806950" cy="3606800"/>
          </a:xfrm>
          <a:ln/>
        </p:spPr>
      </p:sp>
      <p:sp>
        <p:nvSpPr>
          <p:cNvPr id="138243" name="Notes Placeholder 2"/>
          <p:cNvSpPr>
            <a:spLocks noGrp="1"/>
          </p:cNvSpPr>
          <p:nvPr>
            <p:ph type="body" idx="1"/>
          </p:nvPr>
        </p:nvSpPr>
        <p:spPr>
          <a:noFill/>
          <a:ln/>
        </p:spPr>
        <p:txBody>
          <a:bodyPr/>
          <a:lstStyle/>
          <a:p>
            <a:pPr eaLnBrk="1" hangingPunct="1"/>
            <a:r>
              <a:rPr lang="en-US" dirty="0" smtClean="0"/>
              <a:t>This is an example of the proper way to share a SAR on a CMS 1500 form.  Note the Referring Physician’s name is in Field #17 and the NPI number</a:t>
            </a:r>
            <a:r>
              <a:rPr lang="en-US" baseline="0" dirty="0" smtClean="0"/>
              <a:t> is in Field #17b.  Also note the SAR number that is being shared is in Field #23 and the rendering physician’s NPI is in Field #24J.</a:t>
            </a:r>
            <a:endParaRPr lang="en-US" dirty="0" smtClean="0"/>
          </a:p>
        </p:txBody>
      </p:sp>
      <p:sp>
        <p:nvSpPr>
          <p:cNvPr id="138244" name="Slide Number Placeholder 3"/>
          <p:cNvSpPr>
            <a:spLocks noGrp="1"/>
          </p:cNvSpPr>
          <p:nvPr>
            <p:ph type="sldNum" sz="quarter" idx="5"/>
          </p:nvPr>
        </p:nvSpPr>
        <p:spPr>
          <a:noFill/>
        </p:spPr>
        <p:txBody>
          <a:bodyPr/>
          <a:lstStyle/>
          <a:p>
            <a:fld id="{9C7574BA-ACDD-4525-99C0-D36E2577D892}" type="slidenum">
              <a:rPr lang="en-US" smtClean="0">
                <a:solidFill>
                  <a:prstClr val="black"/>
                </a:solidFill>
              </a:rPr>
              <a:pPr/>
              <a:t>12</a:t>
            </a:fld>
            <a:endParaRPr lang="en-US" dirty="0" smtClean="0">
              <a:solidFill>
                <a:prstClr val="black"/>
              </a:solidFill>
            </a:endParaRPr>
          </a:p>
        </p:txBody>
      </p:sp>
    </p:spTree>
    <p:extLst>
      <p:ext uri="{BB962C8B-B14F-4D97-AF65-F5344CB8AC3E}">
        <p14:creationId xmlns:p14="http://schemas.microsoft.com/office/powerpoint/2010/main" val="100127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22313"/>
            <a:ext cx="4806950" cy="3606800"/>
          </a:xfrm>
        </p:spPr>
      </p:sp>
      <p:sp>
        <p:nvSpPr>
          <p:cNvPr id="3" name="Notes Placeholder 2"/>
          <p:cNvSpPr>
            <a:spLocks noGrp="1"/>
          </p:cNvSpPr>
          <p:nvPr>
            <p:ph type="body" idx="1"/>
          </p:nvPr>
        </p:nvSpPr>
        <p:spPr/>
        <p:txBody>
          <a:bodyPr/>
          <a:lstStyle/>
          <a:p>
            <a:r>
              <a:rPr lang="en-US" dirty="0" smtClean="0"/>
              <a:t>This example demonstrates the proper placement of the Referring Physician’s NPI # in Field # 76</a:t>
            </a:r>
            <a:r>
              <a:rPr lang="en-US" baseline="0" dirty="0" smtClean="0"/>
              <a:t>.  Also note the SAR # that’s being shared is in Field # 63 and the rendering physician’s NPI # is in Field # 56.  The above slides are intended to help you with avoiding basic claims challenges when sharing a SAR.</a:t>
            </a:r>
            <a:endParaRPr lang="en-US" dirty="0"/>
          </a:p>
        </p:txBody>
      </p:sp>
      <p:sp>
        <p:nvSpPr>
          <p:cNvPr id="4" name="Slide Number Placeholder 3"/>
          <p:cNvSpPr>
            <a:spLocks noGrp="1"/>
          </p:cNvSpPr>
          <p:nvPr>
            <p:ph type="sldNum" sz="quarter" idx="10"/>
          </p:nvPr>
        </p:nvSpPr>
        <p:spPr/>
        <p:txBody>
          <a:bodyPr/>
          <a:lstStyle/>
          <a:p>
            <a:pPr>
              <a:defRPr/>
            </a:pPr>
            <a:fld id="{FE4BC1AD-5AF8-4027-A5B3-050027A3B4A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4738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CCS providers are mandated to be active Medi-Cal providers.  Medi-Cal’s Fiscal Intermediary</a:t>
            </a:r>
            <a:r>
              <a:rPr lang="en-US" baseline="0" dirty="0" smtClean="0"/>
              <a:t> is CCS’ mechanism for payment and is the only way providers will be paid for rendered services.  The following slides will provide basic information including how to access a regional representative for complex billing adjudication issues.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14</a:t>
            </a:fld>
            <a:endParaRPr lang="en-US" dirty="0"/>
          </a:p>
        </p:txBody>
      </p:sp>
    </p:spTree>
    <p:extLst>
      <p:ext uri="{BB962C8B-B14F-4D97-AF65-F5344CB8AC3E}">
        <p14:creationId xmlns:p14="http://schemas.microsoft.com/office/powerpoint/2010/main" val="1521157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client, provider</a:t>
            </a:r>
            <a:r>
              <a:rPr lang="en-US" baseline="0" dirty="0" smtClean="0"/>
              <a:t> or biller, you can access Medi-Cal’s fiscal intermediary by calling the 800 number listed above.  </a:t>
            </a:r>
            <a:r>
              <a:rPr lang="en-US" dirty="0" smtClean="0"/>
              <a:t>If you are calling from </a:t>
            </a:r>
            <a:r>
              <a:rPr lang="en-US" baseline="0" dirty="0" smtClean="0"/>
              <a:t>outside of California, you can access the fiscal intermediary by calling the number beginning with 916.  The 800 number will not work outside of California, you will receive a busy signal.  The telephone service center’s operators can assist with general claim adjudication issues and they are limited a 12 week window to view claim history.</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15</a:t>
            </a:fld>
            <a:endParaRPr lang="en-US" dirty="0"/>
          </a:p>
        </p:txBody>
      </p:sp>
    </p:spTree>
    <p:extLst>
      <p:ext uri="{BB962C8B-B14F-4D97-AF65-F5344CB8AC3E}">
        <p14:creationId xmlns:p14="http://schemas.microsoft.com/office/powerpoint/2010/main" val="310741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Medi-Cal’s Regional Representatives</a:t>
            </a:r>
            <a:r>
              <a:rPr lang="en-US" baseline="0" dirty="0" smtClean="0"/>
              <a:t> are there to assist with more complex claim adjudication issues.  Many times CCS with work in conjunction with the regional representative to better assist you with complex challenges.  The regional representative can perform in depth claim adjudication research, assist with the fiscal intermediary’s internal process and they have full access to view claim history beyond 12 weeks.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16</a:t>
            </a:fld>
            <a:endParaRPr lang="en-US" dirty="0"/>
          </a:p>
        </p:txBody>
      </p:sp>
    </p:spTree>
    <p:extLst>
      <p:ext uri="{BB962C8B-B14F-4D97-AF65-F5344CB8AC3E}">
        <p14:creationId xmlns:p14="http://schemas.microsoft.com/office/powerpoint/2010/main" val="301280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find your regional representative by logging</a:t>
            </a:r>
            <a:r>
              <a:rPr lang="en-US" baseline="0" dirty="0" smtClean="0"/>
              <a:t> onto Medi-Cal’s website at the address listed on the slide.  Hover the cursor over the “Education” tab and click on “Find Regional Representative.”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17</a:t>
            </a:fld>
            <a:endParaRPr lang="en-US" dirty="0"/>
          </a:p>
        </p:txBody>
      </p:sp>
    </p:spTree>
    <p:extLst>
      <p:ext uri="{BB962C8B-B14F-4D97-AF65-F5344CB8AC3E}">
        <p14:creationId xmlns:p14="http://schemas.microsoft.com/office/powerpoint/2010/main" val="3767302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get to the above screen, enter the zip code of the service address and click on “Enter Zip Code” button.  The name of your regional representative will appear in a box like the above sample.  Once you have identified your regional representative, you can call the telephone service center and request to leave a message for the regional representative.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18</a:t>
            </a:fld>
            <a:endParaRPr lang="en-US" dirty="0"/>
          </a:p>
        </p:txBody>
      </p:sp>
    </p:spTree>
    <p:extLst>
      <p:ext uri="{BB962C8B-B14F-4D97-AF65-F5344CB8AC3E}">
        <p14:creationId xmlns:p14="http://schemas.microsoft.com/office/powerpoint/2010/main" val="385815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a:t>
            </a:fld>
            <a:endParaRPr lang="en-US" dirty="0"/>
          </a:p>
        </p:txBody>
      </p:sp>
    </p:spTree>
    <p:extLst>
      <p:ext uri="{BB962C8B-B14F-4D97-AF65-F5344CB8AC3E}">
        <p14:creationId xmlns:p14="http://schemas.microsoft.com/office/powerpoint/2010/main" val="2941311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a:t>
            </a:r>
            <a:r>
              <a:rPr lang="en-US" baseline="0" dirty="0" smtClean="0"/>
              <a:t> to be prepared to give the provider’s NPI, full name and address as it appears on the Remittance Advice Detail or RAD you are calling about.  You can then give a brief description of your challenge and request a “Service Request Number.”  Document the time and date of your service request for future reference.  You should receive a call back from your regional representative within 10 days.  If you do not receive a call back, you can contact the Provider Relations Unit.  When you are contacted by your regional representative, have your RAD available to provide any information they may need in order to assist you with the resolution of your challenge.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19</a:t>
            </a:fld>
            <a:endParaRPr lang="en-US" dirty="0"/>
          </a:p>
        </p:txBody>
      </p:sp>
    </p:spTree>
    <p:extLst>
      <p:ext uri="{BB962C8B-B14F-4D97-AF65-F5344CB8AC3E}">
        <p14:creationId xmlns:p14="http://schemas.microsoft.com/office/powerpoint/2010/main" val="1536879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submit hard copy claims, please note the</a:t>
            </a:r>
            <a:r>
              <a:rPr lang="en-US" baseline="0" dirty="0" smtClean="0"/>
              <a:t> listed addresses.  Please do not send any hard copy claims to the local CCS office.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20</a:t>
            </a:fld>
            <a:endParaRPr lang="en-US" dirty="0"/>
          </a:p>
        </p:txBody>
      </p:sp>
    </p:spTree>
    <p:extLst>
      <p:ext uri="{BB962C8B-B14F-4D97-AF65-F5344CB8AC3E}">
        <p14:creationId xmlns:p14="http://schemas.microsoft.com/office/powerpoint/2010/main" val="590087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recommended that you submit electronic claims to the fiscal intermediary.  You can get more information at the above link.  Some advantages to submitting electronic claim files is the  quick turn around time for claims adjudication, approximately 1 -2 weeks; instant confirmation that your claims were received; and you can avoid claims getting lost or delayed.  </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21</a:t>
            </a:fld>
            <a:endParaRPr lang="en-US" dirty="0"/>
          </a:p>
        </p:txBody>
      </p:sp>
    </p:spTree>
    <p:extLst>
      <p:ext uri="{BB962C8B-B14F-4D97-AF65-F5344CB8AC3E}">
        <p14:creationId xmlns:p14="http://schemas.microsoft.com/office/powerpoint/2010/main" val="1627894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gives you information about Medi-Cal’s claim reimbursement timeliness requirement.  As you can see, you have 6 months from the date of service to bill in order to receive 100% reimbursement.  There is a penalty for late claim submission, as you can see from the slide 75% reimbursement will be received for claims submitted between 7 – 9 months from the date of service, 50% reimbursement will be received for claims submitted between 10 – 12 months from the date of service and lastly, claims will be denied if they are submitted over 12 months from the date of service.  There is an exception for cases in which there was an eligibility or authorization update; these claims can be submitted to the over one year unit with proof of the update and will be reimbursed at 100%.</a:t>
            </a:r>
            <a:endParaRPr lang="en-US" dirty="0" smtClean="0"/>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22</a:t>
            </a:fld>
            <a:endParaRPr lang="en-US" dirty="0"/>
          </a:p>
        </p:txBody>
      </p:sp>
    </p:spTree>
    <p:extLst>
      <p:ext uri="{BB962C8B-B14F-4D97-AF65-F5344CB8AC3E}">
        <p14:creationId xmlns:p14="http://schemas.microsoft.com/office/powerpoint/2010/main" val="3238465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CCS PRU staff can be the best resource for preliminary research &amp; issue identification but you can also contact Medi-Cal’s Point of Service Help Desk at the number listed on the slide. </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23</a:t>
            </a:fld>
            <a:endParaRPr lang="en-US" dirty="0"/>
          </a:p>
        </p:txBody>
      </p:sp>
    </p:spTree>
    <p:extLst>
      <p:ext uri="{BB962C8B-B14F-4D97-AF65-F5344CB8AC3E}">
        <p14:creationId xmlns:p14="http://schemas.microsoft.com/office/powerpoint/2010/main" val="4275808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of Cost</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24</a:t>
            </a:fld>
            <a:endParaRPr lang="en-US" dirty="0"/>
          </a:p>
        </p:txBody>
      </p:sp>
    </p:spTree>
    <p:extLst>
      <p:ext uri="{BB962C8B-B14F-4D97-AF65-F5344CB8AC3E}">
        <p14:creationId xmlns:p14="http://schemas.microsoft.com/office/powerpoint/2010/main" val="386605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CCS’ process to reimburse the SOC for any CCS client when the total cost of the billed services are four times greater than</a:t>
            </a:r>
            <a:r>
              <a:rPr lang="en-US" baseline="0" dirty="0" smtClean="0"/>
              <a:t> the client’s SOC amount for each qualified month of service.  Please note that SOC certification gives full scope Medi-Cal benefits to clients for the month of service.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25</a:t>
            </a:fld>
            <a:endParaRPr lang="en-US" dirty="0"/>
          </a:p>
        </p:txBody>
      </p:sp>
    </p:spTree>
    <p:extLst>
      <p:ext uri="{BB962C8B-B14F-4D97-AF65-F5344CB8AC3E}">
        <p14:creationId xmlns:p14="http://schemas.microsoft.com/office/powerpoint/2010/main" val="3054943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Call the CCS Provider</a:t>
            </a:r>
            <a:r>
              <a:rPr lang="en-US" baseline="0" dirty="0" smtClean="0">
                <a:solidFill>
                  <a:srgbClr val="FF0000"/>
                </a:solidFill>
              </a:rPr>
              <a:t> Relations Unit to verify straight CCS eligibility.  If the client is not eligible, the case will be forwarded to the Financial Eligibility Unit for screening.</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t>26</a:t>
            </a:fld>
            <a:endParaRPr lang="en-US" dirty="0"/>
          </a:p>
        </p:txBody>
      </p:sp>
    </p:spTree>
    <p:extLst>
      <p:ext uri="{BB962C8B-B14F-4D97-AF65-F5344CB8AC3E}">
        <p14:creationId xmlns:p14="http://schemas.microsoft.com/office/powerpoint/2010/main" val="3684410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Once it is determined that the client is eligible for straight CCS, the claim amount will be verified to see if it qualifies for SOC reimbursement.  To do this</a:t>
            </a:r>
            <a:r>
              <a:rPr lang="en-US" baseline="0" dirty="0" smtClean="0">
                <a:solidFill>
                  <a:srgbClr val="FF0000"/>
                </a:solidFill>
              </a:rPr>
              <a:t>, the claim amount must be four times greater than the SOC amount.  If it does not meet this criteria, the claim can be submitted to the fiscal intermediary and the SOC does not need to be certified or collected from the client.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t>27</a:t>
            </a:fld>
            <a:endParaRPr lang="en-US" dirty="0"/>
          </a:p>
        </p:txBody>
      </p:sp>
    </p:spTree>
    <p:extLst>
      <p:ext uri="{BB962C8B-B14F-4D97-AF65-F5344CB8AC3E}">
        <p14:creationId xmlns:p14="http://schemas.microsoft.com/office/powerpoint/2010/main" val="391496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contact the Provider Relations Unit for any billing issues and remember not to bill clients directly or defer any charges to collections, for services that have been authorized by CCS.  The LA County CCS Provider Relations Unit is the best source for preliminary research, issue identification and point of reference to guide you to the appropriate resource for the resolution of your unique issue. </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28</a:t>
            </a:fld>
            <a:endParaRPr lang="en-US" dirty="0"/>
          </a:p>
        </p:txBody>
      </p:sp>
    </p:spTree>
    <p:extLst>
      <p:ext uri="{BB962C8B-B14F-4D97-AF65-F5344CB8AC3E}">
        <p14:creationId xmlns:p14="http://schemas.microsoft.com/office/powerpoint/2010/main" val="72664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a:t>
            </a:fld>
            <a:endParaRPr lang="en-US" dirty="0"/>
          </a:p>
        </p:txBody>
      </p:sp>
    </p:spTree>
    <p:extLst>
      <p:ext uri="{BB962C8B-B14F-4D97-AF65-F5344CB8AC3E}">
        <p14:creationId xmlns:p14="http://schemas.microsoft.com/office/powerpoint/2010/main" val="697455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6DAE0CD-D28B-7943-AABC-BE60ED5BE82C}" type="slidenum">
              <a:rPr lang="en-US" smtClean="0"/>
              <a:t>29</a:t>
            </a:fld>
            <a:endParaRPr lang="en-US" dirty="0"/>
          </a:p>
        </p:txBody>
      </p:sp>
    </p:spTree>
    <p:extLst>
      <p:ext uri="{BB962C8B-B14F-4D97-AF65-F5344CB8AC3E}">
        <p14:creationId xmlns:p14="http://schemas.microsoft.com/office/powerpoint/2010/main" val="183037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Provider</a:t>
            </a:r>
            <a:r>
              <a:rPr lang="en-US" baseline="0" dirty="0" smtClean="0"/>
              <a:t> Relations Unit assists providers with general claim inquiries related to claim adjudication challenges, such as claim denials; Medi-Cal’s fiscal intermediary and how to obtain assistance; and the SOC process for CCS clients.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a:t>
            </a:fld>
            <a:endParaRPr lang="en-US" dirty="0"/>
          </a:p>
        </p:txBody>
      </p:sp>
    </p:spTree>
    <p:extLst>
      <p:ext uri="{BB962C8B-B14F-4D97-AF65-F5344CB8AC3E}">
        <p14:creationId xmlns:p14="http://schemas.microsoft.com/office/powerpoint/2010/main" val="87813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 challenges and prevention</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4</a:t>
            </a:fld>
            <a:endParaRPr lang="en-US" dirty="0"/>
          </a:p>
        </p:txBody>
      </p:sp>
    </p:spTree>
    <p:extLst>
      <p:ext uri="{BB962C8B-B14F-4D97-AF65-F5344CB8AC3E}">
        <p14:creationId xmlns:p14="http://schemas.microsoft.com/office/powerpoint/2010/main" val="42347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Provider Relations Unit is responsible for assisting with the preliminary research and identification of claim</a:t>
            </a:r>
            <a:r>
              <a:rPr lang="en-US" baseline="0" dirty="0" smtClean="0"/>
              <a:t> challenge issues.  Depending on the problem, RAD codes can sometimes be confusing.  The Provider Relations Unit is responsible for researching and providing guidance on how best to resolve the issue.  A complete list of RAD codes can be found in the resource section of this presentation.  Please note that the PRU has limited access to view claim history; we are restricted to view claims adjudicated within a 12 week window. </a:t>
            </a:r>
            <a:endParaRPr lang="en-US" dirty="0" smtClean="0"/>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5</a:t>
            </a:fld>
            <a:endParaRPr lang="en-US" dirty="0"/>
          </a:p>
        </p:txBody>
      </p:sp>
    </p:spTree>
    <p:extLst>
      <p:ext uri="{BB962C8B-B14F-4D97-AF65-F5344CB8AC3E}">
        <p14:creationId xmlns:p14="http://schemas.microsoft.com/office/powerpoint/2010/main" val="34318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helpful tips to remember to avoid</a:t>
            </a:r>
            <a:r>
              <a:rPr lang="en-US" baseline="0" dirty="0" smtClean="0"/>
              <a:t> claim denials is to request a separate SAR for diabetic supplies; restricted, brand or compound drugs; and durable medical equipment and certain medical supplies.  You will also need to submit a SAR request and supply justification to a CCS case manager for products and services that exceed Medi-Cal’s billing limit threshold.  Once you receive a valid SAR, you can bill for items that exceed the billing limitation.  </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6</a:t>
            </a:fld>
            <a:endParaRPr lang="en-US" dirty="0"/>
          </a:p>
        </p:txBody>
      </p:sp>
    </p:spTree>
    <p:extLst>
      <p:ext uri="{BB962C8B-B14F-4D97-AF65-F5344CB8AC3E}">
        <p14:creationId xmlns:p14="http://schemas.microsoft.com/office/powerpoint/2010/main" val="355067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are some helpful hints to avoid claim challenges: 1) the BIC number submitted on the claim must match the SAR; 2) the date of service must fall within the approved dates authorized on the SAR; 3) inpatient SARs are restricted to hospital use to bill for inpatient hospital stays,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7</a:t>
            </a:fld>
            <a:endParaRPr lang="en-US" dirty="0"/>
          </a:p>
        </p:txBody>
      </p:sp>
    </p:spTree>
    <p:extLst>
      <p:ext uri="{BB962C8B-B14F-4D97-AF65-F5344CB8AC3E}">
        <p14:creationId xmlns:p14="http://schemas.microsoft.com/office/powerpoint/2010/main" val="295419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4) the service billed must be authorized on the SAR either</a:t>
            </a:r>
            <a:r>
              <a:rPr lang="en-US" baseline="0" dirty="0" smtClean="0"/>
              <a:t> by Service Code Grouping or individually; and 5) when sharing a SAR, make sure the referring provider’s NPI is documented in the appropriate field on the claim form.</a:t>
            </a:r>
            <a:endParaRPr lang="en-US" dirty="0" smtClean="0"/>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8</a:t>
            </a:fld>
            <a:endParaRPr lang="en-US" dirty="0"/>
          </a:p>
        </p:txBody>
      </p:sp>
    </p:spTree>
    <p:extLst>
      <p:ext uri="{BB962C8B-B14F-4D97-AF65-F5344CB8AC3E}">
        <p14:creationId xmlns:p14="http://schemas.microsoft.com/office/powerpoint/2010/main" val="2517852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5852" y="5870695"/>
            <a:ext cx="2133600" cy="365125"/>
          </a:xfrm>
          <a:prstGeom prst="rect">
            <a:avLst/>
          </a:prstGeom>
        </p:spPr>
        <p:txBody>
          <a:bodyPr/>
          <a:lstStyle>
            <a:lvl1pPr>
              <a:defRPr sz="1000">
                <a:solidFill>
                  <a:srgbClr val="FFFFFF"/>
                </a:solidFill>
              </a:defRPr>
            </a:lvl1pPr>
          </a:lstStyle>
          <a:p>
            <a:fld id="{AC3ED585-F3FD-3549-A994-39826905F8BC}" type="datetime1">
              <a:rPr lang="en-US" smtClean="0"/>
              <a:pPr/>
              <a:t>10/4/2016</a:t>
            </a:fld>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4314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41645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73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a:xfrm>
            <a:off x="403285" y="884163"/>
            <a:ext cx="8229600" cy="634985"/>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446994"/>
            <a:ext cx="8238653" cy="318306"/>
            <a:chOff x="448147" y="1637494"/>
            <a:chExt cx="8238653" cy="31830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37494"/>
              <a:ext cx="1061274" cy="318306"/>
              <a:chOff x="3987448" y="1637494"/>
              <a:chExt cx="1061274" cy="318306"/>
            </a:xfrm>
          </p:grpSpPr>
          <p:sp>
            <p:nvSpPr>
              <p:cNvPr id="9" name="Rounded Rectangle 8"/>
              <p:cNvSpPr/>
              <p:nvPr/>
            </p:nvSpPr>
            <p:spPr bwMode="auto">
              <a:xfrm>
                <a:off x="3987448" y="1709648"/>
                <a:ext cx="1061274" cy="246152"/>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37494"/>
                <a:ext cx="784419" cy="179006"/>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33002"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556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E15B0A-E3F8-2B42-AC0F-4B63D233AF15}" type="datetime1">
              <a:rPr lang="en-US" smtClean="0">
                <a:solidFill>
                  <a:prstClr val="black">
                    <a:tint val="75000"/>
                  </a:prstClr>
                </a:solidFill>
              </a:rPr>
              <a:pPr/>
              <a:t>10/4/2016</a:t>
            </a:fld>
            <a:endParaRPr lang="en-US" dirty="0">
              <a:solidFill>
                <a:prstClr val="black">
                  <a:tint val="75000"/>
                </a:prstClr>
              </a:solidFill>
            </a:endParaRPr>
          </a:p>
        </p:txBody>
      </p:sp>
      <p:sp>
        <p:nvSpPr>
          <p:cNvPr id="8" name="Footer Placeholder 7"/>
          <p:cNvSpPr>
            <a:spLocks noGrp="1"/>
          </p:cNvSpPr>
          <p:nvPr>
            <p:ph type="ftr" sz="quarter" idx="11"/>
          </p:nvPr>
        </p:nvSpPr>
        <p:spPr>
          <a:xfrm>
            <a:off x="50165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3756699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110059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5852" y="5870695"/>
            <a:ext cx="2133600" cy="365125"/>
          </a:xfrm>
          <a:prstGeom prst="rect">
            <a:avLst/>
          </a:prstGeom>
        </p:spPr>
        <p:txBody>
          <a:bodyPr/>
          <a:lstStyle>
            <a:lvl1pPr>
              <a:defRPr sz="1000">
                <a:solidFill>
                  <a:srgbClr val="FFFFFF"/>
                </a:solidFill>
              </a:defRPr>
            </a:lvl1pPr>
          </a:lstStyle>
          <a:p>
            <a:fld id="{AC3ED585-F3FD-3549-A994-39826905F8BC}" type="datetime1">
              <a:rPr lang="en-US" smtClean="0"/>
              <a:pPr/>
              <a:t>10/4/2016</a:t>
            </a:fld>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47118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6512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37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57200" y="1646887"/>
            <a:ext cx="8251464" cy="227843"/>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565504"/>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29600" cy="45561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744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defTabSz="914400" eaLnBrk="0" fontAlgn="base" hangingPunct="0">
              <a:spcBef>
                <a:spcPct val="0"/>
              </a:spcBef>
              <a:spcAft>
                <a:spcPct val="0"/>
              </a:spcAft>
              <a:buFont typeface="Arial" pitchFamily="34" charset="0"/>
              <a:buChar char="•"/>
            </a:pPr>
            <a:endParaRPr lang="en-US" sz="1200" dirty="0" smtClean="0">
              <a:solidFill>
                <a:prstClr val="black"/>
              </a:solidFill>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3F9AB3-E2A9-3D45-9524-220F07F718CB}" type="datetime1">
              <a:rPr lang="en-US" smtClean="0">
                <a:solidFill>
                  <a:prstClr val="black"/>
                </a:solidFill>
              </a:rPr>
              <a:pPr/>
              <a:t>10/4/2016</a:t>
            </a:fld>
            <a:endParaRPr lang="en-US" dirty="0">
              <a:solidFill>
                <a:prstClr val="black"/>
              </a:solidFill>
            </a:endParaRPr>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30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884030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181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5E624E-BDBD-EA41-8258-217FEFAC7833}" type="datetime1">
              <a:rPr lang="en-US" smtClean="0">
                <a:solidFill>
                  <a:prstClr val="black"/>
                </a:solidFill>
              </a:rPr>
              <a:pPr/>
              <a:t>10/4/2016</a:t>
            </a:fld>
            <a:endParaRPr lang="en-US" dirty="0">
              <a:solidFill>
                <a:prstClr val="black"/>
              </a:solidFill>
            </a:endParaRPr>
          </a:p>
        </p:txBody>
      </p:sp>
      <p:sp>
        <p:nvSpPr>
          <p:cNvPr id="4" name="Footer Placeholder 3"/>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454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2D30BB-010B-3645-921B-01579C531B68}" type="datetime1">
              <a:rPr lang="en-US" smtClean="0">
                <a:solidFill>
                  <a:prstClr val="black"/>
                </a:solidFill>
              </a:rPr>
              <a:pPr/>
              <a:t>10/4/2016</a:t>
            </a:fld>
            <a:endParaRPr lang="en-US" dirty="0">
              <a:solidFill>
                <a:prstClr val="black"/>
              </a:solidFill>
            </a:endParaRPr>
          </a:p>
        </p:txBody>
      </p:sp>
      <p:sp>
        <p:nvSpPr>
          <p:cNvPr id="3" name="Footer Placeholder 2"/>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7225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703813-FE79-6C4A-9660-F1B25EDE73F4}" type="datetime1">
              <a:rPr lang="en-US" smtClean="0">
                <a:solidFill>
                  <a:prstClr val="black"/>
                </a:solidFill>
              </a:rPr>
              <a:pPr/>
              <a:t>10/4/2016</a:t>
            </a:fld>
            <a:endParaRPr lang="en-US" dirty="0">
              <a:solidFill>
                <a:prstClr val="black"/>
              </a:solidFill>
            </a:endParaRPr>
          </a:p>
        </p:txBody>
      </p:sp>
      <p:sp>
        <p:nvSpPr>
          <p:cNvPr id="6" name="Footer Placeholder 5"/>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4103577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05364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275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a:xfrm>
            <a:off x="403285" y="884163"/>
            <a:ext cx="8229600" cy="634985"/>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446994"/>
            <a:ext cx="8238653" cy="318306"/>
            <a:chOff x="448147" y="1637494"/>
            <a:chExt cx="8238653" cy="31830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37494"/>
              <a:ext cx="1061274" cy="318306"/>
              <a:chOff x="3987448" y="1637494"/>
              <a:chExt cx="1061274" cy="318306"/>
            </a:xfrm>
          </p:grpSpPr>
          <p:sp>
            <p:nvSpPr>
              <p:cNvPr id="9" name="Rounded Rectangle 8"/>
              <p:cNvSpPr/>
              <p:nvPr/>
            </p:nvSpPr>
            <p:spPr bwMode="auto">
              <a:xfrm>
                <a:off x="3987448" y="1709648"/>
                <a:ext cx="1061274" cy="246152"/>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37494"/>
                <a:ext cx="784419" cy="179006"/>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33002"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2706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E15B0A-E3F8-2B42-AC0F-4B63D233AF15}" type="datetime1">
              <a:rPr lang="en-US" smtClean="0">
                <a:solidFill>
                  <a:prstClr val="black">
                    <a:tint val="75000"/>
                  </a:prstClr>
                </a:solidFill>
              </a:rPr>
              <a:pPr/>
              <a:t>10/4/2016</a:t>
            </a:fld>
            <a:endParaRPr lang="en-US" dirty="0">
              <a:solidFill>
                <a:prstClr val="black">
                  <a:tint val="75000"/>
                </a:prstClr>
              </a:solidFill>
            </a:endParaRPr>
          </a:p>
        </p:txBody>
      </p:sp>
      <p:sp>
        <p:nvSpPr>
          <p:cNvPr id="8" name="Footer Placeholder 7"/>
          <p:cNvSpPr>
            <a:spLocks noGrp="1"/>
          </p:cNvSpPr>
          <p:nvPr>
            <p:ph type="ftr" sz="quarter" idx="11"/>
          </p:nvPr>
        </p:nvSpPr>
        <p:spPr>
          <a:xfrm>
            <a:off x="50165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3252620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1340513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F114C2-7739-024A-AAE4-333F8728754D}" type="datetime1">
              <a:rPr lang="en-US" smtClean="0"/>
              <a:t>10/4/2016</a:t>
            </a:fld>
            <a:endParaRPr lang="en-US" dirty="0"/>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10409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285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57200" y="1646887"/>
            <a:ext cx="8251464" cy="227843"/>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565504"/>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457200" y="2165351"/>
            <a:ext cx="8229600" cy="45561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66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defTabSz="914400" eaLnBrk="0" fontAlgn="base" hangingPunct="0">
              <a:spcBef>
                <a:spcPct val="0"/>
              </a:spcBef>
              <a:spcAft>
                <a:spcPct val="0"/>
              </a:spcAft>
              <a:buFont typeface="Arial" pitchFamily="34" charset="0"/>
              <a:buChar char="•"/>
            </a:pPr>
            <a:endParaRPr lang="en-US" sz="1200" dirty="0" smtClean="0">
              <a:solidFill>
                <a:prstClr val="black"/>
              </a:solidFill>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3F9AB3-E2A9-3D45-9524-220F07F718CB}" type="datetime1">
              <a:rPr lang="en-US" smtClean="0">
                <a:solidFill>
                  <a:prstClr val="black"/>
                </a:solidFill>
              </a:rPr>
              <a:pPr/>
              <a:t>10/4/2016</a:t>
            </a:fld>
            <a:endParaRPr lang="en-US" dirty="0">
              <a:solidFill>
                <a:prstClr val="black"/>
              </a:solidFill>
            </a:endParaRPr>
          </a:p>
        </p:txBody>
      </p:sp>
      <p:sp>
        <p:nvSpPr>
          <p:cNvPr id="5" name="Footer Placeholder 4"/>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78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46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5E624E-BDBD-EA41-8258-217FEFAC7833}" type="datetime1">
              <a:rPr lang="en-US" smtClean="0">
                <a:solidFill>
                  <a:prstClr val="black"/>
                </a:solidFill>
              </a:rPr>
              <a:pPr/>
              <a:t>10/4/2016</a:t>
            </a:fld>
            <a:endParaRPr lang="en-US" dirty="0">
              <a:solidFill>
                <a:prstClr val="black"/>
              </a:solidFill>
            </a:endParaRPr>
          </a:p>
        </p:txBody>
      </p:sp>
      <p:sp>
        <p:nvSpPr>
          <p:cNvPr id="4" name="Footer Placeholder 3"/>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67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2D30BB-010B-3645-921B-01579C531B68}" type="datetime1">
              <a:rPr lang="en-US" smtClean="0">
                <a:solidFill>
                  <a:prstClr val="black"/>
                </a:solidFill>
              </a:rPr>
              <a:pPr/>
              <a:t>10/4/2016</a:t>
            </a:fld>
            <a:endParaRPr lang="en-US" dirty="0">
              <a:solidFill>
                <a:prstClr val="black"/>
              </a:solidFill>
            </a:endParaRPr>
          </a:p>
        </p:txBody>
      </p:sp>
      <p:sp>
        <p:nvSpPr>
          <p:cNvPr id="3" name="Footer Placeholder 2"/>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68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703813-FE79-6C4A-9660-F1B25EDE73F4}" type="datetime1">
              <a:rPr lang="en-US" smtClean="0">
                <a:solidFill>
                  <a:prstClr val="black"/>
                </a:solidFill>
              </a:rPr>
              <a:pPr/>
              <a:t>10/4/2016</a:t>
            </a:fld>
            <a:endParaRPr lang="en-US" dirty="0">
              <a:solidFill>
                <a:prstClr val="black"/>
              </a:solidFill>
            </a:endParaRPr>
          </a:p>
        </p:txBody>
      </p:sp>
      <p:sp>
        <p:nvSpPr>
          <p:cNvPr id="6" name="Footer Placeholder 5"/>
          <p:cNvSpPr>
            <a:spLocks noGrp="1"/>
          </p:cNvSpPr>
          <p:nvPr>
            <p:ph type="ftr" sz="quarter" idx="11"/>
          </p:nvPr>
        </p:nvSpPr>
        <p:spPr>
          <a:xfrm>
            <a:off x="50165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254507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27" name="Group 26"/>
          <p:cNvGrpSpPr/>
          <p:nvPr/>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29641513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27" name="Group 26"/>
          <p:cNvGrpSpPr/>
          <p:nvPr/>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8029772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10" r:id="rId15"/>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medi-cal.ca.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files.medi-cal.ca.gov/pubsdoco/CTM_manual.as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43063"/>
            <a:ext cx="6307282" cy="3439992"/>
          </a:xfrm>
        </p:spPr>
        <p:txBody>
          <a:bodyPr/>
          <a:lstStyle/>
          <a:p>
            <a:pPr algn="ctr"/>
            <a:r>
              <a:rPr lang="en-US" sz="3600" dirty="0"/>
              <a:t>CCS Outreach Presentation</a:t>
            </a:r>
            <a:r>
              <a:rPr lang="en-US" sz="3600" dirty="0" smtClean="0"/>
              <a:t>:</a:t>
            </a:r>
            <a:br>
              <a:rPr lang="en-US" sz="3600" dirty="0" smtClean="0"/>
            </a:br>
            <a:r>
              <a:rPr lang="en-US" dirty="0"/>
              <a:t/>
            </a:r>
            <a:br>
              <a:rPr lang="en-US" dirty="0"/>
            </a:br>
            <a:r>
              <a:rPr lang="en-US" sz="3600" dirty="0" smtClean="0">
                <a:solidFill>
                  <a:srgbClr val="FFC000"/>
                </a:solidFill>
              </a:rPr>
              <a:t>Provider Relations Unit (PRU) Module</a:t>
            </a:r>
            <a:r>
              <a:rPr lang="en-US" dirty="0">
                <a:solidFill>
                  <a:srgbClr val="FF0000"/>
                </a:solidFill>
              </a:rPr>
              <a:t/>
            </a:r>
            <a:br>
              <a:rPr lang="en-US" dirty="0">
                <a:solidFill>
                  <a:srgbClr val="FF0000"/>
                </a:solidFill>
              </a:rPr>
            </a:br>
            <a:r>
              <a:rPr lang="en-US" sz="1800" dirty="0"/>
              <a:t>Last update: </a:t>
            </a:r>
            <a:r>
              <a:rPr lang="en-US" sz="1800" dirty="0" smtClean="0"/>
              <a:t>09.2016</a:t>
            </a:r>
            <a:endParaRPr lang="en-US" dirty="0"/>
          </a:p>
        </p:txBody>
      </p:sp>
      <p:sp>
        <p:nvSpPr>
          <p:cNvPr id="6" name="Subtitle 5"/>
          <p:cNvSpPr>
            <a:spLocks noGrp="1"/>
          </p:cNvSpPr>
          <p:nvPr>
            <p:ph type="subTitle" idx="1"/>
          </p:nvPr>
        </p:nvSpPr>
        <p:spPr>
          <a:xfrm>
            <a:off x="785721" y="3805358"/>
            <a:ext cx="4593281" cy="520700"/>
          </a:xfrm>
        </p:spPr>
        <p:txBody>
          <a:bodyPr/>
          <a:lstStyle/>
          <a:p>
            <a:pPr algn="ctr"/>
            <a:r>
              <a:rPr lang="en-US" sz="2400" dirty="0"/>
              <a:t>by </a:t>
            </a:r>
          </a:p>
          <a:p>
            <a:pPr algn="ctr"/>
            <a:r>
              <a:rPr lang="en-US" sz="2400" b="1" dirty="0"/>
              <a:t>LA County CCS</a:t>
            </a:r>
          </a:p>
          <a:p>
            <a:pPr algn="ctr"/>
            <a:r>
              <a:rPr lang="en-US" sz="2400" b="1" dirty="0"/>
              <a:t>Department of Public Health</a:t>
            </a:r>
          </a:p>
        </p:txBody>
      </p:sp>
    </p:spTree>
    <p:extLst>
      <p:ext uri="{BB962C8B-B14F-4D97-AF65-F5344CB8AC3E}">
        <p14:creationId xmlns:p14="http://schemas.microsoft.com/office/powerpoint/2010/main" val="3504868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3972794"/>
            <a:ext cx="8557847" cy="2162093"/>
          </a:xfrm>
        </p:spPr>
        <p:txBody>
          <a:bodyPr/>
          <a:lstStyle/>
          <a:p>
            <a:pPr>
              <a:buFont typeface="Wingdings" panose="05000000000000000000" pitchFamily="2" charset="2"/>
              <a:buChar char="v"/>
            </a:pPr>
            <a:endParaRPr lang="en-US" b="1" dirty="0" smtClean="0">
              <a:solidFill>
                <a:srgbClr val="002060"/>
              </a:solidFill>
              <a:latin typeface="Franklin Gothic Book" panose="020B0503020102020204" pitchFamily="34" charset="0"/>
            </a:endParaRPr>
          </a:p>
          <a:p>
            <a:pPr algn="ctr">
              <a:lnSpc>
                <a:spcPts val="4000"/>
              </a:lnSpc>
              <a:spcBef>
                <a:spcPts val="0"/>
              </a:spcBef>
              <a:buClr>
                <a:schemeClr val="tx2">
                  <a:lumMod val="75000"/>
                </a:schemeClr>
              </a:buClr>
            </a:pPr>
            <a:r>
              <a:rPr lang="en-US" sz="4800" b="1" u="sng" dirty="0" smtClean="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Prior </a:t>
            </a:r>
            <a:r>
              <a:rPr lang="en-US" sz="4800" b="1" u="sng" dirty="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to </a:t>
            </a:r>
            <a:r>
              <a:rPr lang="en-US" sz="4800" b="1" u="sng" dirty="0" smtClean="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Rendering </a:t>
            </a:r>
            <a:r>
              <a:rPr lang="en-US" sz="4800" b="1" dirty="0" smtClean="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service; </a:t>
            </a:r>
            <a:endParaRPr lang="en-US" sz="4800" b="1" dirty="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endParaRPr>
          </a:p>
          <a:p>
            <a:pPr marL="0" indent="0" algn="ctr">
              <a:lnSpc>
                <a:spcPts val="4000"/>
              </a:lnSpc>
              <a:spcBef>
                <a:spcPts val="0"/>
              </a:spcBef>
              <a:buNone/>
            </a:pPr>
            <a:r>
              <a:rPr lang="en-US" sz="4800" b="1" u="sng" dirty="0" smtClean="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verify</a:t>
            </a:r>
            <a:r>
              <a:rPr lang="en-US" sz="4800" b="1" dirty="0" smtClean="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 eligibility, </a:t>
            </a:r>
          </a:p>
          <a:p>
            <a:pPr marL="0" indent="0" algn="ctr">
              <a:lnSpc>
                <a:spcPts val="4000"/>
              </a:lnSpc>
              <a:spcBef>
                <a:spcPts val="0"/>
              </a:spcBef>
              <a:buNone/>
            </a:pPr>
            <a:r>
              <a:rPr lang="en-US" sz="4800" b="1" u="sng" dirty="0" smtClean="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Every time!!!</a:t>
            </a:r>
          </a:p>
          <a:p>
            <a:pPr marL="0" indent="0" algn="ctr">
              <a:lnSpc>
                <a:spcPts val="3000"/>
              </a:lnSpc>
              <a:spcBef>
                <a:spcPts val="0"/>
              </a:spcBef>
              <a:buNone/>
            </a:pPr>
            <a:endParaRPr lang="en-US" sz="3600" b="1" u="sng" dirty="0">
              <a:ln w="22225">
                <a:solidFill>
                  <a:srgbClr val="C0504D"/>
                </a:solidFill>
                <a:prstDash val="solid"/>
              </a:ln>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9</a:t>
            </a:fld>
            <a:endParaRPr lang="en-US" dirty="0">
              <a:solidFill>
                <a:prstClr val="black">
                  <a:tint val="75000"/>
                </a:prstClr>
              </a:solidFill>
            </a:endParaRPr>
          </a:p>
        </p:txBody>
      </p:sp>
      <p:sp>
        <p:nvSpPr>
          <p:cNvPr id="5" name="Title 1"/>
          <p:cNvSpPr txBox="1">
            <a:spLocks/>
          </p:cNvSpPr>
          <p:nvPr/>
        </p:nvSpPr>
        <p:spPr>
          <a:xfrm>
            <a:off x="370332" y="865386"/>
            <a:ext cx="8403336" cy="5559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
        <p:nvSpPr>
          <p:cNvPr id="2" name="TextBox 1"/>
          <p:cNvSpPr txBox="1"/>
          <p:nvPr/>
        </p:nvSpPr>
        <p:spPr>
          <a:xfrm>
            <a:off x="292232" y="1585890"/>
            <a:ext cx="8568964" cy="2492990"/>
          </a:xfrm>
          <a:prstGeom prst="rect">
            <a:avLst/>
          </a:prstGeom>
          <a:noFill/>
        </p:spPr>
        <p:txBody>
          <a:bodyPr wrap="square" rtlCol="0">
            <a:spAutoFit/>
          </a:bodyPr>
          <a:lstStyle/>
          <a:p>
            <a:r>
              <a:rPr lang="en-US" sz="3600" dirty="0">
                <a:latin typeface="Franklin Gothic Book" panose="020B0503020102020204" pitchFamily="34" charset="0"/>
              </a:rPr>
              <a:t>Helpful Hints to Avoid Claim Challenges </a:t>
            </a:r>
            <a:r>
              <a:rPr lang="en-US" sz="3600" dirty="0" smtClean="0">
                <a:latin typeface="Franklin Gothic Book" panose="020B0503020102020204" pitchFamily="34" charset="0"/>
              </a:rPr>
              <a:t>cont.</a:t>
            </a:r>
            <a:r>
              <a:rPr lang="en-US" sz="3600" b="1" dirty="0" smtClean="0">
                <a:latin typeface="Franklin Gothic Book" panose="020B0503020102020204" pitchFamily="34" charset="0"/>
              </a:rPr>
              <a:t>:</a:t>
            </a:r>
            <a:endParaRPr lang="en-US" sz="3600" b="1" dirty="0">
              <a:latin typeface="Franklin Gothic Book" panose="020B0503020102020204" pitchFamily="34" charset="0"/>
            </a:endParaRPr>
          </a:p>
          <a:p>
            <a:endParaRPr lang="en-US" sz="3600" b="1" u="sng" dirty="0" smtClean="0">
              <a:ln w="22225">
                <a:solidFill>
                  <a:srgbClr val="C0504D"/>
                </a:solidFill>
                <a:prstDash val="solid"/>
              </a:ln>
              <a:latin typeface="Franklin Gothic Book" panose="020B0503020102020204" pitchFamily="34" charset="0"/>
            </a:endParaRPr>
          </a:p>
          <a:p>
            <a:pPr marL="685800" indent="-685800" algn="ctr">
              <a:buClr>
                <a:schemeClr val="tx2">
                  <a:lumMod val="75000"/>
                </a:schemeClr>
              </a:buClr>
              <a:buFont typeface="Arial" panose="020B0604020202020204" pitchFamily="34" charset="0"/>
              <a:buChar char="•"/>
            </a:pPr>
            <a:r>
              <a:rPr lang="en-US" sz="4800" b="1" u="sng" dirty="0" smtClean="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rPr>
              <a:t>Verify Medi-Cal Eligibility</a:t>
            </a:r>
            <a:endParaRPr lang="en-US" sz="4400" b="1" u="sng" dirty="0">
              <a:ln w="9525">
                <a:solidFill>
                  <a:schemeClr val="bg1"/>
                </a:solidFill>
                <a:prstDash val="solid"/>
              </a:ln>
              <a:effectLst>
                <a:outerShdw blurRad="12700" dist="38100" dir="2700000" algn="tl" rotWithShape="0">
                  <a:schemeClr val="bg1">
                    <a:lumMod val="50000"/>
                  </a:schemeClr>
                </a:outerShdw>
              </a:effectLst>
              <a:latin typeface="Franklin Gothic Book" panose="020B0503020102020204" pitchFamily="34" charset="0"/>
            </a:endParaRPr>
          </a:p>
        </p:txBody>
      </p:sp>
    </p:spTree>
    <p:extLst>
      <p:ext uri="{BB962C8B-B14F-4D97-AF65-F5344CB8AC3E}">
        <p14:creationId xmlns:p14="http://schemas.microsoft.com/office/powerpoint/2010/main" val="258427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10000" fill="remove" nodeType="afterEffect">
                                  <p:stCondLst>
                                    <p:cond delay="0"/>
                                  </p:stCondLst>
                                  <p:iterate type="wd">
                                    <p:tmPct val="10000"/>
                                  </p:iterate>
                                  <p:childTnLst>
                                    <p:animClr clrSpc="rgb" dir="cw">
                                      <p:cBhvr override="childStyle">
                                        <p:cTn id="6" dur="250" autoRev="1" fill="remove"/>
                                        <p:tgtEl>
                                          <p:spTgt spid="2">
                                            <p:txEl>
                                              <p:pRg st="2" end="2"/>
                                            </p:txEl>
                                          </p:spTgt>
                                        </p:tgtEl>
                                        <p:attrNameLst>
                                          <p:attrName>style.color</p:attrName>
                                        </p:attrNameLst>
                                      </p:cBhvr>
                                      <p:to>
                                        <a:schemeClr val="bg1"/>
                                      </p:to>
                                    </p:animClr>
                                    <p:animClr clrSpc="rgb" dir="cw">
                                      <p:cBhvr>
                                        <p:cTn id="7" dur="250" autoRev="1" fill="remove"/>
                                        <p:tgtEl>
                                          <p:spTgt spid="2">
                                            <p:txEl>
                                              <p:pRg st="2" end="2"/>
                                            </p:txEl>
                                          </p:spTgt>
                                        </p:tgtEl>
                                        <p:attrNameLst>
                                          <p:attrName>fillcolor</p:attrName>
                                        </p:attrNameLst>
                                      </p:cBhvr>
                                      <p:to>
                                        <a:schemeClr val="bg1"/>
                                      </p:to>
                                    </p:animClr>
                                    <p:set>
                                      <p:cBhvr>
                                        <p:cTn id="8" dur="250" autoRev="1" fill="remove"/>
                                        <p:tgtEl>
                                          <p:spTgt spid="2">
                                            <p:txEl>
                                              <p:pRg st="2" end="2"/>
                                            </p:txEl>
                                          </p:spTgt>
                                        </p:tgtEl>
                                        <p:attrNameLst>
                                          <p:attrName>fill.type</p:attrName>
                                        </p:attrNameLst>
                                      </p:cBhvr>
                                      <p:to>
                                        <p:strVal val="solid"/>
                                      </p:to>
                                    </p:set>
                                    <p:set>
                                      <p:cBhvr>
                                        <p:cTn id="9" dur="250" autoRev="1" fill="remove"/>
                                        <p:tgtEl>
                                          <p:spTgt spid="2">
                                            <p:txEl>
                                              <p:pRg st="2" end="2"/>
                                            </p:txEl>
                                          </p:spTgt>
                                        </p:tgtEl>
                                        <p:attrNameLst>
                                          <p:attrName>fill.on</p:attrName>
                                        </p:attrNameLst>
                                      </p:cBhvr>
                                      <p:to>
                                        <p:strVal val="true"/>
                                      </p:to>
                                    </p:set>
                                  </p:childTnLst>
                                </p:cTn>
                              </p:par>
                            </p:childTnLst>
                          </p:cTn>
                        </p:par>
                        <p:par>
                          <p:cTn id="10" fill="hold">
                            <p:stCondLst>
                              <p:cond delay="6000"/>
                            </p:stCondLst>
                            <p:childTnLst>
                              <p:par>
                                <p:cTn id="11" presetID="27" presetClass="emph" presetSubtype="0" repeatCount="10000" fill="remove" nodeType="afterEffect">
                                  <p:stCondLst>
                                    <p:cond delay="0"/>
                                  </p:stCondLst>
                                  <p:childTnLst>
                                    <p:animClr clrSpc="rgb" dir="cw">
                                      <p:cBhvr override="childStyle">
                                        <p:cTn id="12" dur="250" autoRev="1" fill="remove"/>
                                        <p:tgtEl>
                                          <p:spTgt spid="3">
                                            <p:txEl>
                                              <p:pRg st="1" end="1"/>
                                            </p:txEl>
                                          </p:spTgt>
                                        </p:tgtEl>
                                        <p:attrNameLst>
                                          <p:attrName>style.color</p:attrName>
                                        </p:attrNameLst>
                                      </p:cBhvr>
                                      <p:to>
                                        <a:schemeClr val="bg1"/>
                                      </p:to>
                                    </p:animClr>
                                    <p:animClr clrSpc="rgb" dir="cw">
                                      <p:cBhvr>
                                        <p:cTn id="13" dur="250" autoRev="1" fill="remove"/>
                                        <p:tgtEl>
                                          <p:spTgt spid="3">
                                            <p:txEl>
                                              <p:pRg st="1" end="1"/>
                                            </p:txEl>
                                          </p:spTgt>
                                        </p:tgtEl>
                                        <p:attrNameLst>
                                          <p:attrName>fillcolor</p:attrName>
                                        </p:attrNameLst>
                                      </p:cBhvr>
                                      <p:to>
                                        <a:schemeClr val="bg1"/>
                                      </p:to>
                                    </p:animClr>
                                    <p:set>
                                      <p:cBhvr>
                                        <p:cTn id="14" dur="250" autoRev="1" fill="remove"/>
                                        <p:tgtEl>
                                          <p:spTgt spid="3">
                                            <p:txEl>
                                              <p:pRg st="1" end="1"/>
                                            </p:txEl>
                                          </p:spTgt>
                                        </p:tgtEl>
                                        <p:attrNameLst>
                                          <p:attrName>fill.type</p:attrName>
                                        </p:attrNameLst>
                                      </p:cBhvr>
                                      <p:to>
                                        <p:strVal val="solid"/>
                                      </p:to>
                                    </p:set>
                                    <p:set>
                                      <p:cBhvr>
                                        <p:cTn id="15" dur="250" autoRev="1" fill="remove"/>
                                        <p:tgtEl>
                                          <p:spTgt spid="3">
                                            <p:txEl>
                                              <p:pRg st="1" end="1"/>
                                            </p:txEl>
                                          </p:spTgt>
                                        </p:tgtEl>
                                        <p:attrNameLst>
                                          <p:attrName>fill.on</p:attrName>
                                        </p:attrNameLst>
                                      </p:cBhvr>
                                      <p:to>
                                        <p:strVal val="true"/>
                                      </p:to>
                                    </p:set>
                                  </p:childTnLst>
                                </p:cTn>
                              </p:par>
                            </p:childTnLst>
                          </p:cTn>
                        </p:par>
                        <p:par>
                          <p:cTn id="16" fill="hold">
                            <p:stCondLst>
                              <p:cond delay="11000"/>
                            </p:stCondLst>
                            <p:childTnLst>
                              <p:par>
                                <p:cTn id="17" presetID="27" presetClass="emph" presetSubtype="0" repeatCount="10000" fill="remove" nodeType="afterEffect">
                                  <p:stCondLst>
                                    <p:cond delay="0"/>
                                  </p:stCondLst>
                                  <p:childTnLst>
                                    <p:animClr clrSpc="rgb" dir="cw">
                                      <p:cBhvr override="childStyle">
                                        <p:cTn id="18" dur="250" autoRev="1" fill="remove"/>
                                        <p:tgtEl>
                                          <p:spTgt spid="3">
                                            <p:txEl>
                                              <p:pRg st="2" end="2"/>
                                            </p:txEl>
                                          </p:spTgt>
                                        </p:tgtEl>
                                        <p:attrNameLst>
                                          <p:attrName>style.color</p:attrName>
                                        </p:attrNameLst>
                                      </p:cBhvr>
                                      <p:to>
                                        <a:schemeClr val="bg1"/>
                                      </p:to>
                                    </p:animClr>
                                    <p:animClr clrSpc="rgb" dir="cw">
                                      <p:cBhvr>
                                        <p:cTn id="19" dur="250" autoRev="1" fill="remove"/>
                                        <p:tgtEl>
                                          <p:spTgt spid="3">
                                            <p:txEl>
                                              <p:pRg st="2" end="2"/>
                                            </p:txEl>
                                          </p:spTgt>
                                        </p:tgtEl>
                                        <p:attrNameLst>
                                          <p:attrName>fillcolor</p:attrName>
                                        </p:attrNameLst>
                                      </p:cBhvr>
                                      <p:to>
                                        <a:schemeClr val="bg1"/>
                                      </p:to>
                                    </p:animClr>
                                    <p:set>
                                      <p:cBhvr>
                                        <p:cTn id="20" dur="250" autoRev="1" fill="remove"/>
                                        <p:tgtEl>
                                          <p:spTgt spid="3">
                                            <p:txEl>
                                              <p:pRg st="2" end="2"/>
                                            </p:txEl>
                                          </p:spTgt>
                                        </p:tgtEl>
                                        <p:attrNameLst>
                                          <p:attrName>fill.type</p:attrName>
                                        </p:attrNameLst>
                                      </p:cBhvr>
                                      <p:to>
                                        <p:strVal val="solid"/>
                                      </p:to>
                                    </p:set>
                                    <p:set>
                                      <p:cBhvr>
                                        <p:cTn id="21" dur="250" autoRev="1" fill="remove"/>
                                        <p:tgtEl>
                                          <p:spTgt spid="3">
                                            <p:txEl>
                                              <p:pRg st="2" end="2"/>
                                            </p:txEl>
                                          </p:spTgt>
                                        </p:tgtEl>
                                        <p:attrNameLst>
                                          <p:attrName>fill.on</p:attrName>
                                        </p:attrNameLst>
                                      </p:cBhvr>
                                      <p:to>
                                        <p:strVal val="true"/>
                                      </p:to>
                                    </p:set>
                                  </p:childTnLst>
                                </p:cTn>
                              </p:par>
                            </p:childTnLst>
                          </p:cTn>
                        </p:par>
                        <p:par>
                          <p:cTn id="22" fill="hold">
                            <p:stCondLst>
                              <p:cond delay="16000"/>
                            </p:stCondLst>
                            <p:childTnLst>
                              <p:par>
                                <p:cTn id="23" presetID="27" presetClass="emph" presetSubtype="0" repeatCount="10000" fill="remove" nodeType="afterEffect">
                                  <p:stCondLst>
                                    <p:cond delay="0"/>
                                  </p:stCondLst>
                                  <p:childTnLst>
                                    <p:animClr clrSpc="rgb" dir="cw">
                                      <p:cBhvr override="childStyle">
                                        <p:cTn id="24" dur="250" autoRev="1" fill="remove"/>
                                        <p:tgtEl>
                                          <p:spTgt spid="3">
                                            <p:txEl>
                                              <p:pRg st="3" end="3"/>
                                            </p:txEl>
                                          </p:spTgt>
                                        </p:tgtEl>
                                        <p:attrNameLst>
                                          <p:attrName>style.color</p:attrName>
                                        </p:attrNameLst>
                                      </p:cBhvr>
                                      <p:to>
                                        <a:schemeClr val="bg1"/>
                                      </p:to>
                                    </p:animClr>
                                    <p:animClr clrSpc="rgb" dir="cw">
                                      <p:cBhvr>
                                        <p:cTn id="25" dur="250" autoRev="1" fill="remove"/>
                                        <p:tgtEl>
                                          <p:spTgt spid="3">
                                            <p:txEl>
                                              <p:pRg st="3" end="3"/>
                                            </p:txEl>
                                          </p:spTgt>
                                        </p:tgtEl>
                                        <p:attrNameLst>
                                          <p:attrName>fillcolor</p:attrName>
                                        </p:attrNameLst>
                                      </p:cBhvr>
                                      <p:to>
                                        <a:schemeClr val="bg1"/>
                                      </p:to>
                                    </p:animClr>
                                    <p:set>
                                      <p:cBhvr>
                                        <p:cTn id="26" dur="250" autoRev="1" fill="remove"/>
                                        <p:tgtEl>
                                          <p:spTgt spid="3">
                                            <p:txEl>
                                              <p:pRg st="3" end="3"/>
                                            </p:txEl>
                                          </p:spTgt>
                                        </p:tgtEl>
                                        <p:attrNameLst>
                                          <p:attrName>fill.type</p:attrName>
                                        </p:attrNameLst>
                                      </p:cBhvr>
                                      <p:to>
                                        <p:strVal val="solid"/>
                                      </p:to>
                                    </p:set>
                                    <p:set>
                                      <p:cBhvr>
                                        <p:cTn id="27"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10</a:t>
            </a:fld>
            <a:endParaRPr lang="en-US" dirty="0">
              <a:solidFill>
                <a:prstClr val="black">
                  <a:tint val="75000"/>
                </a:prst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08" t="4737" r="17595" b="6451"/>
          <a:stretch/>
        </p:blipFill>
        <p:spPr>
          <a:xfrm>
            <a:off x="1005352" y="2075140"/>
            <a:ext cx="7068171" cy="4646335"/>
          </a:xfrm>
          <a:prstGeom prst="rect">
            <a:avLst/>
          </a:prstGeom>
        </p:spPr>
      </p:pic>
      <p:sp>
        <p:nvSpPr>
          <p:cNvPr id="7" name="Title 1"/>
          <p:cNvSpPr txBox="1">
            <a:spLocks/>
          </p:cNvSpPr>
          <p:nvPr/>
        </p:nvSpPr>
        <p:spPr>
          <a:xfrm>
            <a:off x="337770" y="855861"/>
            <a:ext cx="8403336" cy="5559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
        <p:nvSpPr>
          <p:cNvPr id="5" name="Title 4"/>
          <p:cNvSpPr>
            <a:spLocks noGrp="1"/>
          </p:cNvSpPr>
          <p:nvPr>
            <p:ph type="title"/>
          </p:nvPr>
        </p:nvSpPr>
        <p:spPr>
          <a:xfrm>
            <a:off x="424638" y="1425959"/>
            <a:ext cx="8229600" cy="634985"/>
          </a:xfrm>
        </p:spPr>
        <p:txBody>
          <a:bodyPr/>
          <a:lstStyle/>
          <a:p>
            <a:pPr algn="ctr"/>
            <a:r>
              <a:rPr lang="en-US" sz="3200" dirty="0" smtClean="0">
                <a:solidFill>
                  <a:schemeClr val="tx2"/>
                </a:solidFill>
                <a:latin typeface="Franklin Gothic Book" panose="020B0503020102020204" pitchFamily="34" charset="0"/>
              </a:rPr>
              <a:t>SAMPLE: MEDI-CAL/CCS </a:t>
            </a:r>
            <a:r>
              <a:rPr lang="en-US" sz="3200" dirty="0">
                <a:solidFill>
                  <a:schemeClr val="tx2"/>
                </a:solidFill>
                <a:latin typeface="Franklin Gothic Book" panose="020B0503020102020204" pitchFamily="34" charset="0"/>
              </a:rPr>
              <a:t>ELIGIBLE MOPI</a:t>
            </a:r>
            <a:endParaRPr lang="en-US" sz="3200" dirty="0">
              <a:solidFill>
                <a:schemeClr val="tx2"/>
              </a:solidFill>
            </a:endParaRPr>
          </a:p>
        </p:txBody>
      </p:sp>
    </p:spTree>
    <p:extLst>
      <p:ext uri="{BB962C8B-B14F-4D97-AF65-F5344CB8AC3E}">
        <p14:creationId xmlns:p14="http://schemas.microsoft.com/office/powerpoint/2010/main" val="2651721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11</a:t>
            </a:fld>
            <a:endParaRPr lang="en-US" dirty="0">
              <a:solidFill>
                <a:prstClr val="black">
                  <a:tint val="75000"/>
                </a:prstClr>
              </a:solidFill>
            </a:endParaRPr>
          </a:p>
        </p:txBody>
      </p:sp>
      <p:sp>
        <p:nvSpPr>
          <p:cNvPr id="12" name="TextBox 11"/>
          <p:cNvSpPr txBox="1"/>
          <p:nvPr/>
        </p:nvSpPr>
        <p:spPr>
          <a:xfrm>
            <a:off x="815168" y="5634617"/>
            <a:ext cx="7604932" cy="584775"/>
          </a:xfrm>
          <a:prstGeom prst="rect">
            <a:avLst/>
          </a:prstGeom>
          <a:noFill/>
        </p:spPr>
        <p:txBody>
          <a:bodyPr wrap="square" rtlCol="0">
            <a:spAutoFit/>
          </a:bodyPr>
          <a:lstStyle/>
          <a:p>
            <a:pPr algn="ctr"/>
            <a:endParaRPr lang="en-US" sz="3200" dirty="0">
              <a:solidFill>
                <a:schemeClr val="accent6">
                  <a:lumMod val="75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5051" b="35255"/>
          <a:stretch/>
        </p:blipFill>
        <p:spPr>
          <a:xfrm>
            <a:off x="893936" y="3096306"/>
            <a:ext cx="7447396" cy="3610473"/>
          </a:xfrm>
          <a:prstGeom prst="rect">
            <a:avLst/>
          </a:prstGeom>
        </p:spPr>
      </p:pic>
      <p:sp>
        <p:nvSpPr>
          <p:cNvPr id="15" name="TextBox 14"/>
          <p:cNvSpPr txBox="1"/>
          <p:nvPr/>
        </p:nvSpPr>
        <p:spPr>
          <a:xfrm>
            <a:off x="4174066" y="1577942"/>
            <a:ext cx="184731" cy="369332"/>
          </a:xfrm>
          <a:prstGeom prst="rect">
            <a:avLst/>
          </a:prstGeom>
          <a:noFill/>
        </p:spPr>
        <p:txBody>
          <a:bodyPr wrap="none" rtlCol="0">
            <a:spAutoFit/>
          </a:bodyPr>
          <a:lstStyle/>
          <a:p>
            <a:endParaRPr lang="en-US" dirty="0"/>
          </a:p>
        </p:txBody>
      </p:sp>
      <p:sp>
        <p:nvSpPr>
          <p:cNvPr id="17" name="TextBox 16"/>
          <p:cNvSpPr txBox="1"/>
          <p:nvPr/>
        </p:nvSpPr>
        <p:spPr>
          <a:xfrm>
            <a:off x="370332" y="1452063"/>
            <a:ext cx="8403336" cy="1815882"/>
          </a:xfrm>
          <a:prstGeom prst="rect">
            <a:avLst/>
          </a:prstGeom>
          <a:noFill/>
        </p:spPr>
        <p:txBody>
          <a:bodyPr wrap="square" rtlCol="0">
            <a:spAutoFit/>
          </a:bodyPr>
          <a:lstStyle/>
          <a:p>
            <a:pPr algn="ctr"/>
            <a:r>
              <a:rPr lang="en-US" sz="3600" b="1" dirty="0">
                <a:solidFill>
                  <a:srgbClr val="002060"/>
                </a:solidFill>
                <a:latin typeface="Franklin Gothic Book" panose="020B0503020102020204" pitchFamily="34" charset="0"/>
              </a:rPr>
              <a:t>Helpful Hints to Avoid Claim Challenges cont.:</a:t>
            </a:r>
          </a:p>
          <a:p>
            <a:pPr algn="ctr"/>
            <a:r>
              <a:rPr lang="en-US" sz="4000" b="1" dirty="0" smtClean="0">
                <a:ln w="9525">
                  <a:solidFill>
                    <a:schemeClr val="bg1"/>
                  </a:solidFill>
                  <a:prstDash val="solid"/>
                </a:ln>
                <a:solidFill>
                  <a:schemeClr val="tx2"/>
                </a:solidFill>
                <a:effectLst>
                  <a:outerShdw blurRad="12700" dist="38100" dir="2700000" algn="tl" rotWithShape="0">
                    <a:schemeClr val="bg1">
                      <a:lumMod val="50000"/>
                    </a:schemeClr>
                  </a:outerShdw>
                </a:effectLst>
                <a:latin typeface="Franklin Gothic Book" panose="020B0503020102020204" pitchFamily="34" charset="0"/>
              </a:rPr>
              <a:t>Potential Risk Of Nonpayment! </a:t>
            </a:r>
            <a:endParaRPr lang="en-US" sz="3600" b="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Franklin Gothic Book" panose="020B0503020102020204" pitchFamily="34" charset="0"/>
            </a:endParaRPr>
          </a:p>
        </p:txBody>
      </p:sp>
      <p:sp>
        <p:nvSpPr>
          <p:cNvPr id="18" name="Title 1"/>
          <p:cNvSpPr txBox="1">
            <a:spLocks/>
          </p:cNvSpPr>
          <p:nvPr/>
        </p:nvSpPr>
        <p:spPr>
          <a:xfrm>
            <a:off x="370331" y="855861"/>
            <a:ext cx="8403336" cy="5962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30228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repeatCount="10000" fill="hold" nodeType="withEffect">
                                  <p:stCondLst>
                                    <p:cond delay="0"/>
                                  </p:stCondLst>
                                  <p:iterate type="wd">
                                    <p:tmPct val="10000"/>
                                  </p:iterate>
                                  <p:childTnLst>
                                    <p:animEffect transition="out" filter="fade">
                                      <p:cBhvr>
                                        <p:cTn id="9" dur="500" tmFilter="0, 0; .2, .5; .8, .5; 1, 0"/>
                                        <p:tgtEl>
                                          <p:spTgt spid="17">
                                            <p:txEl>
                                              <p:pRg st="1" end="1"/>
                                            </p:txEl>
                                          </p:spTgt>
                                        </p:tgtEl>
                                      </p:cBhvr>
                                    </p:animEffect>
                                    <p:animScale>
                                      <p:cBhvr>
                                        <p:cTn id="10" dur="250" autoRev="1" fill="hold"/>
                                        <p:tgtEl>
                                          <p:spTgt spid="17">
                                            <p:txEl>
                                              <p:pRg st="1" end="1"/>
                                            </p:txEl>
                                          </p:spTgt>
                                        </p:tgtEl>
                                      </p:cBhvr>
                                      <p:by x="105000" y="105000"/>
                                    </p:animScale>
                                  </p:childTnLst>
                                </p:cTn>
                              </p:par>
                              <p:par>
                                <p:cTn id="11" presetID="26" presetClass="emph" presetSubtype="0" repeatCount="10000" fill="hold" nodeType="withEffect">
                                  <p:stCondLst>
                                    <p:cond delay="0"/>
                                  </p:stCondLst>
                                  <p:iterate type="wd">
                                    <p:tmPct val="10000"/>
                                  </p:iterate>
                                  <p:childTnLst>
                                    <p:animEffect transition="out" filter="fade">
                                      <p:cBhvr>
                                        <p:cTn id="12" dur="500" tmFilter="0, 0; .2, .5; .8, .5; 1, 0"/>
                                        <p:tgtEl>
                                          <p:spTgt spid="17">
                                            <p:txEl>
                                              <p:pRg st="0" end="0"/>
                                            </p:txEl>
                                          </p:spTgt>
                                        </p:tgtEl>
                                      </p:cBhvr>
                                    </p:animEffect>
                                    <p:animScale>
                                      <p:cBhvr>
                                        <p:cTn id="13" dur="250" autoRev="1" fill="hold"/>
                                        <p:tgtEl>
                                          <p:spTgt spid="1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082" y="1903551"/>
            <a:ext cx="4014919" cy="502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Oval 3"/>
          <p:cNvSpPr>
            <a:spLocks noChangeArrowheads="1"/>
          </p:cNvSpPr>
          <p:nvPr/>
        </p:nvSpPr>
        <p:spPr bwMode="auto">
          <a:xfrm>
            <a:off x="4999338" y="4935749"/>
            <a:ext cx="814810" cy="227164"/>
          </a:xfrm>
          <a:prstGeom prst="ellipse">
            <a:avLst/>
          </a:prstGeom>
          <a:noFill/>
          <a:ln w="22225">
            <a:solidFill>
              <a:srgbClr val="0B7F3A"/>
            </a:solidFill>
            <a:round/>
            <a:headEnd/>
            <a:tailEnd/>
          </a:ln>
        </p:spPr>
        <p:txBody>
          <a:bodyPr/>
          <a:lstStyle/>
          <a:p>
            <a:pPr fontAlgn="base">
              <a:spcBef>
                <a:spcPct val="0"/>
              </a:spcBef>
              <a:spcAft>
                <a:spcPct val="0"/>
              </a:spcAft>
            </a:pPr>
            <a:endParaRPr lang="en-US" sz="1350" dirty="0">
              <a:solidFill>
                <a:srgbClr val="000000"/>
              </a:solidFill>
              <a:latin typeface="Arial" charset="0"/>
            </a:endParaRPr>
          </a:p>
        </p:txBody>
      </p:sp>
      <p:sp>
        <p:nvSpPr>
          <p:cNvPr id="38" name="Oval 3"/>
          <p:cNvSpPr>
            <a:spLocks noChangeArrowheads="1"/>
          </p:cNvSpPr>
          <p:nvPr/>
        </p:nvSpPr>
        <p:spPr bwMode="auto">
          <a:xfrm>
            <a:off x="2650851" y="4450566"/>
            <a:ext cx="1314450" cy="244078"/>
          </a:xfrm>
          <a:prstGeom prst="ellipse">
            <a:avLst/>
          </a:prstGeom>
          <a:noFill/>
          <a:ln w="22225">
            <a:solidFill>
              <a:srgbClr val="FF0000"/>
            </a:solidFill>
            <a:round/>
            <a:headEnd/>
            <a:tailEnd/>
          </a:ln>
        </p:spPr>
        <p:txBody>
          <a:bodyPr/>
          <a:lstStyle/>
          <a:p>
            <a:pPr fontAlgn="base">
              <a:spcBef>
                <a:spcPct val="0"/>
              </a:spcBef>
              <a:spcAft>
                <a:spcPct val="0"/>
              </a:spcAft>
            </a:pPr>
            <a:endParaRPr lang="en-US" sz="1350" dirty="0">
              <a:solidFill>
                <a:srgbClr val="000000"/>
              </a:solidFill>
              <a:latin typeface="Arial" charset="0"/>
            </a:endParaRPr>
          </a:p>
        </p:txBody>
      </p:sp>
      <p:cxnSp>
        <p:nvCxnSpPr>
          <p:cNvPr id="39" name="AutoShape 19"/>
          <p:cNvCxnSpPr>
            <a:cxnSpLocks noChangeShapeType="1"/>
          </p:cNvCxnSpPr>
          <p:nvPr/>
        </p:nvCxnSpPr>
        <p:spPr bwMode="auto">
          <a:xfrm>
            <a:off x="2613777" y="4117456"/>
            <a:ext cx="704018" cy="306512"/>
          </a:xfrm>
          <a:prstGeom prst="straightConnector1">
            <a:avLst/>
          </a:prstGeom>
          <a:noFill/>
          <a:ln w="19050">
            <a:solidFill>
              <a:srgbClr val="00B050"/>
            </a:solidFill>
            <a:round/>
            <a:headEnd/>
            <a:tailEnd type="triangle" w="med" len="med"/>
          </a:ln>
        </p:spPr>
      </p:cxnSp>
      <p:sp>
        <p:nvSpPr>
          <p:cNvPr id="40" name="Rectangle 39"/>
          <p:cNvSpPr/>
          <p:nvPr/>
        </p:nvSpPr>
        <p:spPr>
          <a:xfrm>
            <a:off x="4137361" y="4474444"/>
            <a:ext cx="457200" cy="64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endParaRPr lang="en-US" sz="1350" dirty="0">
              <a:solidFill>
                <a:srgbClr val="000000"/>
              </a:solidFill>
            </a:endParaRPr>
          </a:p>
        </p:txBody>
      </p:sp>
      <p:sp>
        <p:nvSpPr>
          <p:cNvPr id="42" name="TextBox 41"/>
          <p:cNvSpPr txBox="1"/>
          <p:nvPr/>
        </p:nvSpPr>
        <p:spPr>
          <a:xfrm>
            <a:off x="5223212" y="2127604"/>
            <a:ext cx="850040" cy="300082"/>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90000000A95001</a:t>
            </a:r>
          </a:p>
        </p:txBody>
      </p:sp>
      <p:sp>
        <p:nvSpPr>
          <p:cNvPr id="43" name="TextBox 42"/>
          <p:cNvSpPr txBox="1"/>
          <p:nvPr/>
        </p:nvSpPr>
        <p:spPr>
          <a:xfrm>
            <a:off x="2965786" y="2007730"/>
            <a:ext cx="314325"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X</a:t>
            </a:r>
          </a:p>
        </p:txBody>
      </p:sp>
      <p:sp>
        <p:nvSpPr>
          <p:cNvPr id="44" name="TextBox 43"/>
          <p:cNvSpPr txBox="1"/>
          <p:nvPr/>
        </p:nvSpPr>
        <p:spPr>
          <a:xfrm>
            <a:off x="5051762" y="4957997"/>
            <a:ext cx="740147"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91234567891</a:t>
            </a:r>
          </a:p>
        </p:txBody>
      </p:sp>
      <p:sp>
        <p:nvSpPr>
          <p:cNvPr id="45" name="TextBox 44"/>
          <p:cNvSpPr txBox="1"/>
          <p:nvPr/>
        </p:nvSpPr>
        <p:spPr>
          <a:xfrm>
            <a:off x="2641327" y="5285331"/>
            <a:ext cx="3943351"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06  07  07                    21          42500   AG                                  200000    1             1234567890</a:t>
            </a:r>
          </a:p>
        </p:txBody>
      </p:sp>
      <p:sp>
        <p:nvSpPr>
          <p:cNvPr id="46" name="TextBox 45"/>
          <p:cNvSpPr txBox="1"/>
          <p:nvPr/>
        </p:nvSpPr>
        <p:spPr>
          <a:xfrm>
            <a:off x="2641327" y="5449508"/>
            <a:ext cx="3943351"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06  07  07                    21          42300   51                                       5000    1             1234567890</a:t>
            </a:r>
          </a:p>
        </p:txBody>
      </p:sp>
      <p:sp>
        <p:nvSpPr>
          <p:cNvPr id="47" name="TextBox 46"/>
          <p:cNvSpPr txBox="1"/>
          <p:nvPr/>
        </p:nvSpPr>
        <p:spPr>
          <a:xfrm>
            <a:off x="4150886" y="4516095"/>
            <a:ext cx="740147"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  0123456789</a:t>
            </a:r>
          </a:p>
        </p:txBody>
      </p:sp>
      <p:sp>
        <p:nvSpPr>
          <p:cNvPr id="48" name="TextBox 47"/>
          <p:cNvSpPr txBox="1"/>
          <p:nvPr/>
        </p:nvSpPr>
        <p:spPr>
          <a:xfrm>
            <a:off x="2797719" y="4491754"/>
            <a:ext cx="985838"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JOHN </a:t>
            </a:r>
            <a:r>
              <a:rPr lang="en-US" sz="675" b="1" dirty="0" smtClean="0">
                <a:solidFill>
                  <a:srgbClr val="000000"/>
                </a:solidFill>
                <a:latin typeface="Century Gothic" pitchFamily="34" charset="0"/>
              </a:rPr>
              <a:t>SMITH, M.D</a:t>
            </a:r>
            <a:r>
              <a:rPr lang="en-US" sz="675" b="1" dirty="0">
                <a:solidFill>
                  <a:srgbClr val="000000"/>
                </a:solidFill>
                <a:latin typeface="Century Gothic" pitchFamily="34" charset="0"/>
              </a:rPr>
              <a:t>.</a:t>
            </a:r>
          </a:p>
        </p:txBody>
      </p:sp>
      <p:sp>
        <p:nvSpPr>
          <p:cNvPr id="50" name="TextBox 49"/>
          <p:cNvSpPr txBox="1"/>
          <p:nvPr/>
        </p:nvSpPr>
        <p:spPr>
          <a:xfrm>
            <a:off x="2670389" y="2775448"/>
            <a:ext cx="912999"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1234 MAIN STREET </a:t>
            </a:r>
          </a:p>
        </p:txBody>
      </p:sp>
      <p:sp>
        <p:nvSpPr>
          <p:cNvPr id="51" name="TextBox 50"/>
          <p:cNvSpPr txBox="1"/>
          <p:nvPr/>
        </p:nvSpPr>
        <p:spPr>
          <a:xfrm>
            <a:off x="2674760" y="2934508"/>
            <a:ext cx="1656855"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LOS </a:t>
            </a:r>
            <a:r>
              <a:rPr lang="en-US" sz="675" b="1" dirty="0" smtClean="0">
                <a:solidFill>
                  <a:srgbClr val="000000"/>
                </a:solidFill>
                <a:latin typeface="Century Gothic" pitchFamily="34" charset="0"/>
              </a:rPr>
              <a:t>ANGELES                          </a:t>
            </a:r>
            <a:r>
              <a:rPr lang="en-US" sz="675" b="1" dirty="0">
                <a:solidFill>
                  <a:srgbClr val="000000"/>
                </a:solidFill>
                <a:latin typeface="Century Gothic" pitchFamily="34" charset="0"/>
              </a:rPr>
              <a:t>CA</a:t>
            </a:r>
          </a:p>
        </p:txBody>
      </p:sp>
      <p:sp>
        <p:nvSpPr>
          <p:cNvPr id="52" name="TextBox 51"/>
          <p:cNvSpPr txBox="1"/>
          <p:nvPr/>
        </p:nvSpPr>
        <p:spPr>
          <a:xfrm>
            <a:off x="2689500" y="3092710"/>
            <a:ext cx="1713099"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90001                323  555-5555</a:t>
            </a:r>
          </a:p>
        </p:txBody>
      </p:sp>
      <p:pic>
        <p:nvPicPr>
          <p:cNvPr id="68610" name="Picture 10" hidden="1"/>
          <p:cNvPicPr>
            <a:picLocks noChangeAspect="1" noChangeArrowheads="1"/>
          </p:cNvPicPr>
          <p:nvPr/>
        </p:nvPicPr>
        <p:blipFill>
          <a:blip r:embed="rId4" cstate="print"/>
          <a:srcRect/>
          <a:stretch>
            <a:fillRect/>
          </a:stretch>
        </p:blipFill>
        <p:spPr bwMode="auto">
          <a:xfrm>
            <a:off x="14288" y="-2471738"/>
            <a:ext cx="9115425" cy="11801475"/>
          </a:xfrm>
          <a:prstGeom prst="rect">
            <a:avLst/>
          </a:prstGeom>
          <a:noFill/>
          <a:ln w="9525">
            <a:noFill/>
            <a:miter lim="800000"/>
            <a:headEnd/>
            <a:tailEnd/>
          </a:ln>
        </p:spPr>
      </p:pic>
      <p:sp>
        <p:nvSpPr>
          <p:cNvPr id="68617" name="Oval 3"/>
          <p:cNvSpPr>
            <a:spLocks noChangeArrowheads="1"/>
          </p:cNvSpPr>
          <p:nvPr/>
        </p:nvSpPr>
        <p:spPr bwMode="auto">
          <a:xfrm>
            <a:off x="4016120" y="4525053"/>
            <a:ext cx="993975" cy="171450"/>
          </a:xfrm>
          <a:prstGeom prst="ellipse">
            <a:avLst/>
          </a:prstGeom>
          <a:noFill/>
          <a:ln w="22225">
            <a:solidFill>
              <a:srgbClr val="FF0000"/>
            </a:solidFill>
            <a:round/>
            <a:headEnd/>
            <a:tailEnd/>
          </a:ln>
        </p:spPr>
        <p:txBody>
          <a:bodyPr/>
          <a:lstStyle/>
          <a:p>
            <a:pPr fontAlgn="base">
              <a:spcBef>
                <a:spcPct val="0"/>
              </a:spcBef>
              <a:spcAft>
                <a:spcPct val="0"/>
              </a:spcAft>
            </a:pPr>
            <a:endParaRPr lang="en-US" sz="1350" dirty="0">
              <a:solidFill>
                <a:srgbClr val="000000"/>
              </a:solidFill>
              <a:latin typeface="Century Gothic" pitchFamily="34" charset="0"/>
            </a:endParaRPr>
          </a:p>
        </p:txBody>
      </p:sp>
      <p:cxnSp>
        <p:nvCxnSpPr>
          <p:cNvPr id="68618" name="AutoShape 19"/>
          <p:cNvCxnSpPr>
            <a:cxnSpLocks noChangeShapeType="1"/>
          </p:cNvCxnSpPr>
          <p:nvPr/>
        </p:nvCxnSpPr>
        <p:spPr bwMode="auto">
          <a:xfrm>
            <a:off x="2632050" y="4118748"/>
            <a:ext cx="1839845" cy="379707"/>
          </a:xfrm>
          <a:prstGeom prst="straightConnector1">
            <a:avLst/>
          </a:prstGeom>
          <a:noFill/>
          <a:ln w="19050">
            <a:solidFill>
              <a:srgbClr val="00B050"/>
            </a:solidFill>
            <a:round/>
            <a:headEnd/>
            <a:tailEnd type="triangle" w="med" len="med"/>
          </a:ln>
        </p:spPr>
      </p:cxnSp>
      <p:cxnSp>
        <p:nvCxnSpPr>
          <p:cNvPr id="68621" name="AutoShape 19"/>
          <p:cNvCxnSpPr>
            <a:cxnSpLocks noChangeShapeType="1"/>
            <a:stCxn id="22" idx="3"/>
            <a:endCxn id="33" idx="6"/>
          </p:cNvCxnSpPr>
          <p:nvPr/>
        </p:nvCxnSpPr>
        <p:spPr bwMode="auto">
          <a:xfrm flipH="1">
            <a:off x="5814148" y="4417623"/>
            <a:ext cx="859853" cy="631708"/>
          </a:xfrm>
          <a:prstGeom prst="straightConnector1">
            <a:avLst/>
          </a:prstGeom>
          <a:noFill/>
          <a:ln w="19050">
            <a:solidFill>
              <a:srgbClr val="0B7F3A"/>
            </a:solidFill>
            <a:round/>
            <a:headEnd/>
            <a:tailEnd type="triangle" w="med" len="med"/>
          </a:ln>
        </p:spPr>
      </p:cxnSp>
      <p:sp>
        <p:nvSpPr>
          <p:cNvPr id="55" name="TextBox 54"/>
          <p:cNvSpPr txBox="1"/>
          <p:nvPr/>
        </p:nvSpPr>
        <p:spPr>
          <a:xfrm>
            <a:off x="2768565" y="4892688"/>
            <a:ext cx="740147"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2860</a:t>
            </a:r>
          </a:p>
        </p:txBody>
      </p:sp>
      <p:sp>
        <p:nvSpPr>
          <p:cNvPr id="56" name="TextBox 55"/>
          <p:cNvSpPr txBox="1"/>
          <p:nvPr/>
        </p:nvSpPr>
        <p:spPr>
          <a:xfrm>
            <a:off x="2768565" y="4802609"/>
            <a:ext cx="740147"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3439</a:t>
            </a:r>
          </a:p>
        </p:txBody>
      </p:sp>
      <p:sp>
        <p:nvSpPr>
          <p:cNvPr id="3" name="TextBox 2"/>
          <p:cNvSpPr txBox="1"/>
          <p:nvPr/>
        </p:nvSpPr>
        <p:spPr bwMode="auto">
          <a:xfrm>
            <a:off x="2698477" y="6534800"/>
            <a:ext cx="1527995" cy="253916"/>
          </a:xfrm>
          <a:prstGeom prst="rect">
            <a:avLst/>
          </a:prstGeom>
          <a:noFill/>
          <a:ln>
            <a:noFill/>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base">
              <a:spcBef>
                <a:spcPct val="0"/>
              </a:spcBef>
              <a:spcAft>
                <a:spcPct val="0"/>
              </a:spcAft>
            </a:pPr>
            <a:r>
              <a:rPr lang="en-US" sz="1050" dirty="0">
                <a:solidFill>
                  <a:srgbClr val="000000"/>
                </a:solidFill>
                <a:latin typeface="Brush Script MT" pitchFamily="66" charset="0"/>
              </a:rPr>
              <a:t>John Smith 06/09/07  </a:t>
            </a:r>
          </a:p>
        </p:txBody>
      </p:sp>
      <p:sp>
        <p:nvSpPr>
          <p:cNvPr id="6" name="TextBox 5"/>
          <p:cNvSpPr txBox="1"/>
          <p:nvPr/>
        </p:nvSpPr>
        <p:spPr bwMode="auto">
          <a:xfrm>
            <a:off x="3749568" y="6347439"/>
            <a:ext cx="1448360" cy="461665"/>
          </a:xfrm>
          <a:prstGeom prst="rect">
            <a:avLst/>
          </a:prstGeom>
          <a:noFill/>
          <a:ln>
            <a:noFill/>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base">
              <a:spcBef>
                <a:spcPct val="0"/>
              </a:spcBef>
              <a:spcAft>
                <a:spcPct val="0"/>
              </a:spcAft>
            </a:pPr>
            <a:r>
              <a:rPr lang="en-US" sz="600" b="1" dirty="0">
                <a:solidFill>
                  <a:srgbClr val="000000"/>
                </a:solidFill>
                <a:latin typeface="Century Gothic" pitchFamily="34" charset="0"/>
              </a:rPr>
              <a:t>DOWNTOWN HOSPITAL </a:t>
            </a:r>
          </a:p>
          <a:p>
            <a:pPr fontAlgn="base">
              <a:spcBef>
                <a:spcPct val="0"/>
              </a:spcBef>
              <a:spcAft>
                <a:spcPct val="0"/>
              </a:spcAft>
            </a:pPr>
            <a:r>
              <a:rPr lang="en-US" sz="600" b="1" dirty="0">
                <a:solidFill>
                  <a:srgbClr val="000000"/>
                </a:solidFill>
                <a:latin typeface="Century Gothic" pitchFamily="34" charset="0"/>
              </a:rPr>
              <a:t>102 FIRST STREET,</a:t>
            </a:r>
          </a:p>
          <a:p>
            <a:pPr fontAlgn="base">
              <a:spcBef>
                <a:spcPct val="0"/>
              </a:spcBef>
              <a:spcAft>
                <a:spcPct val="0"/>
              </a:spcAft>
            </a:pPr>
            <a:r>
              <a:rPr lang="en-US" sz="600" b="1" dirty="0">
                <a:solidFill>
                  <a:srgbClr val="000000"/>
                </a:solidFill>
                <a:latin typeface="Century Gothic" pitchFamily="34" charset="0"/>
              </a:rPr>
              <a:t>LOS ANGELES, CA 900015555</a:t>
            </a:r>
          </a:p>
          <a:p>
            <a:pPr fontAlgn="base">
              <a:spcBef>
                <a:spcPct val="0"/>
              </a:spcBef>
              <a:spcAft>
                <a:spcPct val="0"/>
              </a:spcAft>
            </a:pPr>
            <a:r>
              <a:rPr lang="en-US" sz="600" b="1" dirty="0">
                <a:solidFill>
                  <a:srgbClr val="000000"/>
                </a:solidFill>
                <a:latin typeface="Century Gothic" pitchFamily="34" charset="0"/>
              </a:rPr>
              <a:t>2345678901</a:t>
            </a:r>
          </a:p>
        </p:txBody>
      </p:sp>
      <p:sp>
        <p:nvSpPr>
          <p:cNvPr id="57" name="TextBox 56"/>
          <p:cNvSpPr txBox="1"/>
          <p:nvPr/>
        </p:nvSpPr>
        <p:spPr bwMode="auto">
          <a:xfrm>
            <a:off x="5058707" y="6347438"/>
            <a:ext cx="1448360" cy="461665"/>
          </a:xfrm>
          <a:prstGeom prst="rect">
            <a:avLst/>
          </a:prstGeom>
          <a:noFill/>
          <a:ln>
            <a:noFill/>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base">
              <a:spcBef>
                <a:spcPct val="0"/>
              </a:spcBef>
              <a:spcAft>
                <a:spcPct val="0"/>
              </a:spcAft>
            </a:pPr>
            <a:r>
              <a:rPr lang="en-US" sz="600" b="1" dirty="0">
                <a:solidFill>
                  <a:srgbClr val="000000"/>
                </a:solidFill>
                <a:latin typeface="Century Gothic" pitchFamily="34" charset="0"/>
              </a:rPr>
              <a:t>JANE </a:t>
            </a:r>
            <a:r>
              <a:rPr lang="en-US" sz="600" b="1" dirty="0" smtClean="0">
                <a:solidFill>
                  <a:srgbClr val="000000"/>
                </a:solidFill>
                <a:latin typeface="Century Gothic" pitchFamily="34" charset="0"/>
              </a:rPr>
              <a:t>DOE  </a:t>
            </a:r>
            <a:endParaRPr lang="en-US" sz="600" b="1" dirty="0">
              <a:solidFill>
                <a:srgbClr val="000000"/>
              </a:solidFill>
              <a:latin typeface="Century Gothic" pitchFamily="34" charset="0"/>
            </a:endParaRPr>
          </a:p>
          <a:p>
            <a:pPr fontAlgn="base">
              <a:spcBef>
                <a:spcPct val="0"/>
              </a:spcBef>
              <a:spcAft>
                <a:spcPct val="0"/>
              </a:spcAft>
            </a:pPr>
            <a:r>
              <a:rPr lang="en-US" sz="600" b="1" dirty="0">
                <a:solidFill>
                  <a:srgbClr val="000000"/>
                </a:solidFill>
                <a:latin typeface="Century Gothic" pitchFamily="34" charset="0"/>
              </a:rPr>
              <a:t>1027 MAIN STREET,</a:t>
            </a:r>
          </a:p>
          <a:p>
            <a:pPr fontAlgn="base">
              <a:spcBef>
                <a:spcPct val="0"/>
              </a:spcBef>
              <a:spcAft>
                <a:spcPct val="0"/>
              </a:spcAft>
            </a:pPr>
            <a:r>
              <a:rPr lang="en-US" sz="600" b="1" dirty="0">
                <a:solidFill>
                  <a:srgbClr val="000000"/>
                </a:solidFill>
                <a:latin typeface="Century Gothic" pitchFamily="34" charset="0"/>
              </a:rPr>
              <a:t>LOS ANGELES, CA 900015555</a:t>
            </a:r>
          </a:p>
          <a:p>
            <a:pPr fontAlgn="base">
              <a:spcBef>
                <a:spcPct val="0"/>
              </a:spcBef>
              <a:spcAft>
                <a:spcPct val="0"/>
              </a:spcAft>
            </a:pPr>
            <a:r>
              <a:rPr lang="en-US" sz="600" b="1" dirty="0">
                <a:solidFill>
                  <a:srgbClr val="000000"/>
                </a:solidFill>
                <a:latin typeface="Century Gothic" pitchFamily="34" charset="0"/>
              </a:rPr>
              <a:t>3456789012</a:t>
            </a:r>
          </a:p>
        </p:txBody>
      </p:sp>
      <p:sp>
        <p:nvSpPr>
          <p:cNvPr id="58" name="TextBox 57"/>
          <p:cNvSpPr txBox="1"/>
          <p:nvPr/>
        </p:nvSpPr>
        <p:spPr>
          <a:xfrm>
            <a:off x="5163848" y="6204567"/>
            <a:ext cx="583751"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250000</a:t>
            </a:r>
          </a:p>
        </p:txBody>
      </p:sp>
      <p:sp>
        <p:nvSpPr>
          <p:cNvPr id="59" name="TextBox 58"/>
          <p:cNvSpPr txBox="1"/>
          <p:nvPr/>
        </p:nvSpPr>
        <p:spPr>
          <a:xfrm>
            <a:off x="6055417" y="6204567"/>
            <a:ext cx="583751"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 250000</a:t>
            </a:r>
          </a:p>
        </p:txBody>
      </p:sp>
      <p:sp>
        <p:nvSpPr>
          <p:cNvPr id="68619" name="Text Box 4"/>
          <p:cNvSpPr txBox="1">
            <a:spLocks noChangeArrowheads="1"/>
          </p:cNvSpPr>
          <p:nvPr/>
        </p:nvSpPr>
        <p:spPr bwMode="auto">
          <a:xfrm>
            <a:off x="6628689" y="4058166"/>
            <a:ext cx="2355439" cy="362709"/>
          </a:xfrm>
          <a:prstGeom prst="rect">
            <a:avLst/>
          </a:prstGeom>
          <a:solidFill>
            <a:schemeClr val="tx2">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fontAlgn="base">
              <a:spcBef>
                <a:spcPct val="0"/>
              </a:spcBef>
              <a:spcAft>
                <a:spcPts val="750"/>
              </a:spcAft>
            </a:pPr>
            <a:r>
              <a:rPr lang="en-US" sz="1600" b="1" dirty="0">
                <a:solidFill>
                  <a:srgbClr val="0B7F3A"/>
                </a:solidFill>
                <a:latin typeface="Century Gothic" pitchFamily="34" charset="0"/>
              </a:rPr>
              <a:t>SAR</a:t>
            </a:r>
            <a:r>
              <a:rPr lang="en-US" sz="1600" b="1" dirty="0">
                <a:solidFill>
                  <a:srgbClr val="FFFFFF"/>
                </a:solidFill>
                <a:latin typeface="Century Gothic" pitchFamily="34" charset="0"/>
              </a:rPr>
              <a:t> </a:t>
            </a:r>
            <a:r>
              <a:rPr lang="en-US" sz="1600" b="1" dirty="0">
                <a:solidFill>
                  <a:srgbClr val="000000"/>
                </a:solidFill>
                <a:latin typeface="Century Gothic" pitchFamily="34" charset="0"/>
              </a:rPr>
              <a:t>number – field 23</a:t>
            </a:r>
            <a:endParaRPr lang="en-US" sz="2800" b="1" dirty="0">
              <a:solidFill>
                <a:srgbClr val="000000"/>
              </a:solidFill>
              <a:latin typeface="Century Gothic" pitchFamily="34" charset="0"/>
            </a:endParaRPr>
          </a:p>
        </p:txBody>
      </p:sp>
      <p:sp>
        <p:nvSpPr>
          <p:cNvPr id="68616" name="Text Box 2"/>
          <p:cNvSpPr txBox="1">
            <a:spLocks noChangeArrowheads="1"/>
          </p:cNvSpPr>
          <p:nvPr/>
        </p:nvSpPr>
        <p:spPr bwMode="auto">
          <a:xfrm>
            <a:off x="774749" y="3332960"/>
            <a:ext cx="1857301" cy="3254625"/>
          </a:xfrm>
          <a:prstGeom prst="rect">
            <a:avLst/>
          </a:prstGeom>
          <a:gradFill>
            <a:gsLst>
              <a:gs pos="0">
                <a:srgbClr val="FFFF00"/>
              </a:gs>
              <a:gs pos="35000">
                <a:srgbClr val="FFFF00">
                  <a:lumMod val="38000"/>
                  <a:lumOff val="62000"/>
                </a:srgbClr>
              </a:gs>
              <a:gs pos="100000">
                <a:srgbClr val="FFFF00"/>
              </a:gs>
            </a:gsLst>
          </a:gradFill>
          <a:ln>
            <a:solidFill>
              <a:srgbClr val="920000"/>
            </a:solidFill>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lstStyle/>
          <a:p>
            <a:pPr fontAlgn="base">
              <a:spcBef>
                <a:spcPct val="0"/>
              </a:spcBef>
              <a:spcAft>
                <a:spcPct val="0"/>
              </a:spcAft>
            </a:pPr>
            <a:r>
              <a:rPr lang="en-US" sz="1600" b="1" dirty="0">
                <a:solidFill>
                  <a:srgbClr val="000000"/>
                </a:solidFill>
                <a:latin typeface="Century Gothic" pitchFamily="34" charset="0"/>
              </a:rPr>
              <a:t>If the services provided were from a </a:t>
            </a:r>
            <a:r>
              <a:rPr lang="en-US" sz="1600" b="1" u="sng" dirty="0">
                <a:solidFill>
                  <a:srgbClr val="000000"/>
                </a:solidFill>
                <a:latin typeface="Century Gothic" pitchFamily="34" charset="0"/>
              </a:rPr>
              <a:t>REFERRING </a:t>
            </a:r>
          </a:p>
          <a:p>
            <a:pPr fontAlgn="base">
              <a:spcBef>
                <a:spcPct val="0"/>
              </a:spcBef>
              <a:spcAft>
                <a:spcPct val="0"/>
              </a:spcAft>
            </a:pPr>
            <a:r>
              <a:rPr lang="en-US" sz="1600" b="1" u="sng" dirty="0">
                <a:solidFill>
                  <a:srgbClr val="000000"/>
                </a:solidFill>
                <a:latin typeface="Century Gothic" pitchFamily="34" charset="0"/>
              </a:rPr>
              <a:t>PHYSICIAN’S</a:t>
            </a:r>
          </a:p>
          <a:p>
            <a:pPr fontAlgn="base">
              <a:spcBef>
                <a:spcPct val="0"/>
              </a:spcBef>
              <a:spcAft>
                <a:spcPct val="0"/>
              </a:spcAft>
            </a:pPr>
            <a:r>
              <a:rPr lang="en-US" sz="1600" b="1" dirty="0">
                <a:solidFill>
                  <a:srgbClr val="FF0000"/>
                </a:solidFill>
                <a:latin typeface="Century Gothic" pitchFamily="34" charset="0"/>
              </a:rPr>
              <a:t>SAR</a:t>
            </a:r>
            <a:r>
              <a:rPr lang="en-US" sz="1600" b="1" dirty="0">
                <a:solidFill>
                  <a:srgbClr val="000000"/>
                </a:solidFill>
                <a:latin typeface="Century Gothic" pitchFamily="34" charset="0"/>
              </a:rPr>
              <a:t>, then include both the Name of Referring Provider or Other Source field (field 17) and NPI (field 17b). </a:t>
            </a:r>
            <a:endParaRPr lang="en-US" sz="1600" dirty="0">
              <a:solidFill>
                <a:srgbClr val="000000"/>
              </a:solidFill>
            </a:endParaRPr>
          </a:p>
          <a:p>
            <a:pPr fontAlgn="base">
              <a:spcBef>
                <a:spcPct val="0"/>
              </a:spcBef>
              <a:spcAft>
                <a:spcPct val="0"/>
              </a:spcAft>
            </a:pPr>
            <a:endParaRPr lang="en-US" sz="1050" b="1" dirty="0">
              <a:solidFill>
                <a:srgbClr val="000000"/>
              </a:solidFill>
              <a:latin typeface="Century Gothic" pitchFamily="34" charset="0"/>
            </a:endParaRPr>
          </a:p>
        </p:txBody>
      </p:sp>
      <p:sp>
        <p:nvSpPr>
          <p:cNvPr id="49" name="TextBox 48"/>
          <p:cNvSpPr txBox="1"/>
          <p:nvPr/>
        </p:nvSpPr>
        <p:spPr>
          <a:xfrm>
            <a:off x="2670389" y="2618286"/>
            <a:ext cx="912999" cy="196208"/>
          </a:xfrm>
          <a:prstGeom prst="rect">
            <a:avLst/>
          </a:prstGeom>
          <a:noFill/>
        </p:spPr>
        <p:txBody>
          <a:bodyPr wrap="square" rtlCol="0">
            <a:spAutoFit/>
          </a:bodyPr>
          <a:lstStyle/>
          <a:p>
            <a:pPr fontAlgn="base">
              <a:spcBef>
                <a:spcPct val="0"/>
              </a:spcBef>
              <a:spcAft>
                <a:spcPct val="0"/>
              </a:spcAft>
            </a:pPr>
            <a:r>
              <a:rPr lang="en-US" sz="675" b="1" dirty="0">
                <a:solidFill>
                  <a:srgbClr val="000000"/>
                </a:solidFill>
                <a:latin typeface="Century Gothic" pitchFamily="34" charset="0"/>
              </a:rPr>
              <a:t>DUE, JANE</a:t>
            </a:r>
          </a:p>
        </p:txBody>
      </p:sp>
      <p:sp>
        <p:nvSpPr>
          <p:cNvPr id="34" name="Title 1"/>
          <p:cNvSpPr txBox="1">
            <a:spLocks/>
          </p:cNvSpPr>
          <p:nvPr/>
        </p:nvSpPr>
        <p:spPr>
          <a:xfrm>
            <a:off x="475475" y="931230"/>
            <a:ext cx="8202504" cy="5962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
        <p:nvSpPr>
          <p:cNvPr id="2" name="TextBox 1"/>
          <p:cNvSpPr txBox="1"/>
          <p:nvPr/>
        </p:nvSpPr>
        <p:spPr>
          <a:xfrm>
            <a:off x="1534305" y="1393508"/>
            <a:ext cx="6589817" cy="861774"/>
          </a:xfrm>
          <a:prstGeom prst="rect">
            <a:avLst/>
          </a:prstGeom>
          <a:noFill/>
        </p:spPr>
        <p:txBody>
          <a:bodyPr wrap="none" rtlCol="0">
            <a:spAutoFit/>
          </a:bodyPr>
          <a:lstStyle/>
          <a:p>
            <a:r>
              <a:rPr lang="en-US" sz="3200" b="1" dirty="0">
                <a:solidFill>
                  <a:schemeClr val="tx2"/>
                </a:solidFill>
                <a:latin typeface="Franklin Gothic Book" panose="020B0503020102020204" pitchFamily="34" charset="0"/>
              </a:rPr>
              <a:t>Proper sharing of a SAR – CMS1500 </a:t>
            </a:r>
          </a:p>
          <a:p>
            <a:endParaRPr lang="en-US" dirty="0"/>
          </a:p>
        </p:txBody>
      </p:sp>
      <p:sp>
        <p:nvSpPr>
          <p:cNvPr id="36" name="Oval 3"/>
          <p:cNvSpPr>
            <a:spLocks noChangeArrowheads="1"/>
          </p:cNvSpPr>
          <p:nvPr/>
        </p:nvSpPr>
        <p:spPr bwMode="auto">
          <a:xfrm>
            <a:off x="5823705" y="5163388"/>
            <a:ext cx="701232" cy="585366"/>
          </a:xfrm>
          <a:prstGeom prst="ellipse">
            <a:avLst/>
          </a:prstGeom>
          <a:noFill/>
          <a:ln w="22225">
            <a:solidFill>
              <a:srgbClr val="FF0000"/>
            </a:solidFill>
            <a:round/>
            <a:headEnd/>
            <a:tailEnd/>
          </a:ln>
        </p:spPr>
        <p:txBody>
          <a:bodyPr/>
          <a:lstStyle/>
          <a:p>
            <a:pPr fontAlgn="base">
              <a:spcBef>
                <a:spcPct val="0"/>
              </a:spcBef>
              <a:spcAft>
                <a:spcPct val="0"/>
              </a:spcAft>
            </a:pPr>
            <a:endParaRPr lang="en-US" sz="1350" dirty="0">
              <a:solidFill>
                <a:srgbClr val="000000"/>
              </a:solidFill>
              <a:latin typeface="Arial" charset="0"/>
            </a:endParaRPr>
          </a:p>
        </p:txBody>
      </p:sp>
      <p:cxnSp>
        <p:nvCxnSpPr>
          <p:cNvPr id="37" name="AutoShape 19"/>
          <p:cNvCxnSpPr>
            <a:cxnSpLocks noChangeShapeType="1"/>
          </p:cNvCxnSpPr>
          <p:nvPr/>
        </p:nvCxnSpPr>
        <p:spPr bwMode="auto">
          <a:xfrm flipH="1" flipV="1">
            <a:off x="6386514" y="5696701"/>
            <a:ext cx="287487" cy="163181"/>
          </a:xfrm>
          <a:prstGeom prst="straightConnector1">
            <a:avLst/>
          </a:prstGeom>
          <a:noFill/>
          <a:ln w="28575">
            <a:solidFill>
              <a:srgbClr val="00B050"/>
            </a:solidFill>
            <a:round/>
            <a:headEnd/>
            <a:tailEnd type="triangle" w="med" len="med"/>
          </a:ln>
        </p:spPr>
      </p:cxnSp>
      <p:sp>
        <p:nvSpPr>
          <p:cNvPr id="53" name="Text Box 5"/>
          <p:cNvSpPr txBox="1">
            <a:spLocks noChangeArrowheads="1"/>
          </p:cNvSpPr>
          <p:nvPr/>
        </p:nvSpPr>
        <p:spPr bwMode="auto">
          <a:xfrm>
            <a:off x="6646383" y="4647530"/>
            <a:ext cx="2499603" cy="214226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fontAlgn="base">
              <a:spcBef>
                <a:spcPct val="0"/>
              </a:spcBef>
              <a:spcAft>
                <a:spcPct val="0"/>
              </a:spcAft>
            </a:pPr>
            <a:r>
              <a:rPr lang="en-US" sz="1600" b="1" dirty="0">
                <a:solidFill>
                  <a:srgbClr val="FFFFFF"/>
                </a:solidFill>
                <a:latin typeface="Century Gothic" pitchFamily="34" charset="0"/>
              </a:rPr>
              <a:t>If the rendering provider is billing with a referring physician’s </a:t>
            </a:r>
            <a:r>
              <a:rPr lang="en-US" sz="1600" b="1" dirty="0">
                <a:solidFill>
                  <a:srgbClr val="FFFF00"/>
                </a:solidFill>
                <a:latin typeface="Century Gothic" pitchFamily="34" charset="0"/>
              </a:rPr>
              <a:t>SAR</a:t>
            </a:r>
            <a:r>
              <a:rPr lang="en-US" sz="1600" b="1" dirty="0">
                <a:solidFill>
                  <a:srgbClr val="FFFFFF"/>
                </a:solidFill>
                <a:latin typeface="Century Gothic" pitchFamily="34" charset="0"/>
              </a:rPr>
              <a:t>, enter the NPI number of the rendering provider in the</a:t>
            </a:r>
            <a:r>
              <a:rPr lang="en-US" sz="1600" b="1" i="1" dirty="0">
                <a:solidFill>
                  <a:srgbClr val="FFFFFF"/>
                </a:solidFill>
                <a:latin typeface="Century Gothic" pitchFamily="34" charset="0"/>
              </a:rPr>
              <a:t> Rendering Provider ID Number </a:t>
            </a:r>
            <a:r>
              <a:rPr lang="en-US" sz="1600" b="1" dirty="0">
                <a:solidFill>
                  <a:srgbClr val="FFFFFF"/>
                </a:solidFill>
                <a:latin typeface="Century Gothic" pitchFamily="34" charset="0"/>
              </a:rPr>
              <a:t>field 24J.</a:t>
            </a:r>
          </a:p>
        </p:txBody>
      </p:sp>
    </p:spTree>
    <p:extLst>
      <p:ext uri="{BB962C8B-B14F-4D97-AF65-F5344CB8AC3E}">
        <p14:creationId xmlns:p14="http://schemas.microsoft.com/office/powerpoint/2010/main" val="1179888193"/>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000"/>
                                        <p:tgtEl>
                                          <p:spTgt spid="58"/>
                                        </p:tgtEl>
                                      </p:cBhvr>
                                    </p:animEffect>
                                    <p:anim calcmode="lin" valueType="num">
                                      <p:cBhvr>
                                        <p:cTn id="78" dur="1000" fill="hold"/>
                                        <p:tgtEl>
                                          <p:spTgt spid="58"/>
                                        </p:tgtEl>
                                        <p:attrNameLst>
                                          <p:attrName>ppt_x</p:attrName>
                                        </p:attrNameLst>
                                      </p:cBhvr>
                                      <p:tavLst>
                                        <p:tav tm="0">
                                          <p:val>
                                            <p:strVal val="#ppt_x"/>
                                          </p:val>
                                        </p:tav>
                                        <p:tav tm="100000">
                                          <p:val>
                                            <p:strVal val="#ppt_x"/>
                                          </p:val>
                                        </p:tav>
                                      </p:tavLst>
                                    </p:anim>
                                    <p:anim calcmode="lin" valueType="num">
                                      <p:cBhvr>
                                        <p:cTn id="79" dur="1000" fill="hold"/>
                                        <p:tgtEl>
                                          <p:spTgt spid="5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1000"/>
                                        <p:tgtEl>
                                          <p:spTgt spid="42"/>
                                        </p:tgtEl>
                                      </p:cBhvr>
                                    </p:animEffect>
                                    <p:anim calcmode="lin" valueType="num">
                                      <p:cBhvr>
                                        <p:cTn id="88" dur="1000" fill="hold"/>
                                        <p:tgtEl>
                                          <p:spTgt spid="42"/>
                                        </p:tgtEl>
                                        <p:attrNameLst>
                                          <p:attrName>ppt_x</p:attrName>
                                        </p:attrNameLst>
                                      </p:cBhvr>
                                      <p:tavLst>
                                        <p:tav tm="0">
                                          <p:val>
                                            <p:strVal val="#ppt_x"/>
                                          </p:val>
                                        </p:tav>
                                        <p:tav tm="100000">
                                          <p:val>
                                            <p:strVal val="#ppt_x"/>
                                          </p:val>
                                        </p:tav>
                                      </p:tavLst>
                                    </p:anim>
                                    <p:anim calcmode="lin" valueType="num">
                                      <p:cBhvr>
                                        <p:cTn id="89" dur="1000" fill="hold"/>
                                        <p:tgtEl>
                                          <p:spTgt spid="4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1000"/>
                                        <p:tgtEl>
                                          <p:spTgt spid="49"/>
                                        </p:tgtEl>
                                      </p:cBhvr>
                                    </p:animEffect>
                                    <p:anim calcmode="lin" valueType="num">
                                      <p:cBhvr>
                                        <p:cTn id="93" dur="1000" fill="hold"/>
                                        <p:tgtEl>
                                          <p:spTgt spid="49"/>
                                        </p:tgtEl>
                                        <p:attrNameLst>
                                          <p:attrName>ppt_x</p:attrName>
                                        </p:attrNameLst>
                                      </p:cBhvr>
                                      <p:tavLst>
                                        <p:tav tm="0">
                                          <p:val>
                                            <p:strVal val="#ppt_x"/>
                                          </p:val>
                                        </p:tav>
                                        <p:tav tm="100000">
                                          <p:val>
                                            <p:strVal val="#ppt_x"/>
                                          </p:val>
                                        </p:tav>
                                      </p:tavLst>
                                    </p:anim>
                                    <p:anim calcmode="lin" valueType="num">
                                      <p:cBhvr>
                                        <p:cTn id="94" dur="1000" fill="hold"/>
                                        <p:tgtEl>
                                          <p:spTgt spid="49"/>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42" presetClass="entr" presetSubtype="0" fill="hold" grpId="0" nodeType="afterEffect">
                                  <p:stCondLst>
                                    <p:cond delay="0"/>
                                  </p:stCondLst>
                                  <p:childTnLst>
                                    <p:set>
                                      <p:cBhvr>
                                        <p:cTn id="97" dur="1" fill="hold">
                                          <p:stCondLst>
                                            <p:cond delay="0"/>
                                          </p:stCondLst>
                                        </p:cTn>
                                        <p:tgtEl>
                                          <p:spTgt spid="68616"/>
                                        </p:tgtEl>
                                        <p:attrNameLst>
                                          <p:attrName>style.visibility</p:attrName>
                                        </p:attrNameLst>
                                      </p:cBhvr>
                                      <p:to>
                                        <p:strVal val="visible"/>
                                      </p:to>
                                    </p:set>
                                    <p:animEffect transition="in" filter="fade">
                                      <p:cBhvr>
                                        <p:cTn id="98" dur="1000"/>
                                        <p:tgtEl>
                                          <p:spTgt spid="68616"/>
                                        </p:tgtEl>
                                      </p:cBhvr>
                                    </p:animEffect>
                                    <p:anim calcmode="lin" valueType="num">
                                      <p:cBhvr>
                                        <p:cTn id="99" dur="1000" fill="hold"/>
                                        <p:tgtEl>
                                          <p:spTgt spid="68616"/>
                                        </p:tgtEl>
                                        <p:attrNameLst>
                                          <p:attrName>ppt_x</p:attrName>
                                        </p:attrNameLst>
                                      </p:cBhvr>
                                      <p:tavLst>
                                        <p:tav tm="0">
                                          <p:val>
                                            <p:strVal val="#ppt_x"/>
                                          </p:val>
                                        </p:tav>
                                        <p:tav tm="100000">
                                          <p:val>
                                            <p:strVal val="#ppt_x"/>
                                          </p:val>
                                        </p:tav>
                                      </p:tavLst>
                                    </p:anim>
                                    <p:anim calcmode="lin" valueType="num">
                                      <p:cBhvr>
                                        <p:cTn id="100" dur="1000" fill="hold"/>
                                        <p:tgtEl>
                                          <p:spTgt spid="6861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8617"/>
                                        </p:tgtEl>
                                        <p:attrNameLst>
                                          <p:attrName>style.visibility</p:attrName>
                                        </p:attrNameLst>
                                      </p:cBhvr>
                                      <p:to>
                                        <p:strVal val="visible"/>
                                      </p:to>
                                    </p:set>
                                    <p:animEffect transition="in" filter="fade">
                                      <p:cBhvr>
                                        <p:cTn id="108" dur="1000"/>
                                        <p:tgtEl>
                                          <p:spTgt spid="68617"/>
                                        </p:tgtEl>
                                      </p:cBhvr>
                                    </p:animEffect>
                                    <p:anim calcmode="lin" valueType="num">
                                      <p:cBhvr>
                                        <p:cTn id="109" dur="1000" fill="hold"/>
                                        <p:tgtEl>
                                          <p:spTgt spid="68617"/>
                                        </p:tgtEl>
                                        <p:attrNameLst>
                                          <p:attrName>ppt_x</p:attrName>
                                        </p:attrNameLst>
                                      </p:cBhvr>
                                      <p:tavLst>
                                        <p:tav tm="0">
                                          <p:val>
                                            <p:strVal val="#ppt_x"/>
                                          </p:val>
                                        </p:tav>
                                        <p:tav tm="100000">
                                          <p:val>
                                            <p:strVal val="#ppt_x"/>
                                          </p:val>
                                        </p:tav>
                                      </p:tavLst>
                                    </p:anim>
                                    <p:anim calcmode="lin" valueType="num">
                                      <p:cBhvr>
                                        <p:cTn id="110" dur="1000" fill="hold"/>
                                        <p:tgtEl>
                                          <p:spTgt spid="68617"/>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1000"/>
                                        <p:tgtEl>
                                          <p:spTgt spid="39"/>
                                        </p:tgtEl>
                                      </p:cBhvr>
                                    </p:animEffect>
                                    <p:anim calcmode="lin" valueType="num">
                                      <p:cBhvr>
                                        <p:cTn id="114" dur="1000" fill="hold"/>
                                        <p:tgtEl>
                                          <p:spTgt spid="39"/>
                                        </p:tgtEl>
                                        <p:attrNameLst>
                                          <p:attrName>ppt_x</p:attrName>
                                        </p:attrNameLst>
                                      </p:cBhvr>
                                      <p:tavLst>
                                        <p:tav tm="0">
                                          <p:val>
                                            <p:strVal val="#ppt_x"/>
                                          </p:val>
                                        </p:tav>
                                        <p:tav tm="100000">
                                          <p:val>
                                            <p:strVal val="#ppt_x"/>
                                          </p:val>
                                        </p:tav>
                                      </p:tavLst>
                                    </p:anim>
                                    <p:anim calcmode="lin" valueType="num">
                                      <p:cBhvr>
                                        <p:cTn id="115" dur="1000" fill="hold"/>
                                        <p:tgtEl>
                                          <p:spTgt spid="39"/>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68618"/>
                                        </p:tgtEl>
                                        <p:attrNameLst>
                                          <p:attrName>style.visibility</p:attrName>
                                        </p:attrNameLst>
                                      </p:cBhvr>
                                      <p:to>
                                        <p:strVal val="visible"/>
                                      </p:to>
                                    </p:set>
                                    <p:animEffect transition="in" filter="fade">
                                      <p:cBhvr>
                                        <p:cTn id="118" dur="1000"/>
                                        <p:tgtEl>
                                          <p:spTgt spid="68618"/>
                                        </p:tgtEl>
                                      </p:cBhvr>
                                    </p:animEffect>
                                    <p:anim calcmode="lin" valueType="num">
                                      <p:cBhvr>
                                        <p:cTn id="119" dur="1000" fill="hold"/>
                                        <p:tgtEl>
                                          <p:spTgt spid="68618"/>
                                        </p:tgtEl>
                                        <p:attrNameLst>
                                          <p:attrName>ppt_x</p:attrName>
                                        </p:attrNameLst>
                                      </p:cBhvr>
                                      <p:tavLst>
                                        <p:tav tm="0">
                                          <p:val>
                                            <p:strVal val="#ppt_x"/>
                                          </p:val>
                                        </p:tav>
                                        <p:tav tm="100000">
                                          <p:val>
                                            <p:strVal val="#ppt_x"/>
                                          </p:val>
                                        </p:tav>
                                      </p:tavLst>
                                    </p:anim>
                                    <p:anim calcmode="lin" valueType="num">
                                      <p:cBhvr>
                                        <p:cTn id="120" dur="1000" fill="hold"/>
                                        <p:tgtEl>
                                          <p:spTgt spid="68618"/>
                                        </p:tgtEl>
                                        <p:attrNameLst>
                                          <p:attrName>ppt_y</p:attrName>
                                        </p:attrNameLst>
                                      </p:cBhvr>
                                      <p:tavLst>
                                        <p:tav tm="0">
                                          <p:val>
                                            <p:strVal val="#ppt_y+.1"/>
                                          </p:val>
                                        </p:tav>
                                        <p:tav tm="100000">
                                          <p:val>
                                            <p:strVal val="#ppt_y"/>
                                          </p:val>
                                        </p:tav>
                                      </p:tavLst>
                                    </p:anim>
                                  </p:childTnLst>
                                </p:cTn>
                              </p:par>
                            </p:childTnLst>
                          </p:cTn>
                        </p:par>
                        <p:par>
                          <p:cTn id="121" fill="hold">
                            <p:stCondLst>
                              <p:cond delay="2000"/>
                            </p:stCondLst>
                            <p:childTnLst>
                              <p:par>
                                <p:cTn id="122" presetID="42" presetClass="entr" presetSubtype="0" fill="hold" grpId="0"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1000"/>
                                        <p:tgtEl>
                                          <p:spTgt spid="40"/>
                                        </p:tgtEl>
                                      </p:cBhvr>
                                    </p:animEffect>
                                    <p:anim calcmode="lin" valueType="num">
                                      <p:cBhvr>
                                        <p:cTn id="125" dur="1000" fill="hold"/>
                                        <p:tgtEl>
                                          <p:spTgt spid="40"/>
                                        </p:tgtEl>
                                        <p:attrNameLst>
                                          <p:attrName>ppt_x</p:attrName>
                                        </p:attrNameLst>
                                      </p:cBhvr>
                                      <p:tavLst>
                                        <p:tav tm="0">
                                          <p:val>
                                            <p:strVal val="#ppt_x"/>
                                          </p:val>
                                        </p:tav>
                                        <p:tav tm="100000">
                                          <p:val>
                                            <p:strVal val="#ppt_x"/>
                                          </p:val>
                                        </p:tav>
                                      </p:tavLst>
                                    </p:anim>
                                    <p:anim calcmode="lin" valueType="num">
                                      <p:cBhvr>
                                        <p:cTn id="126" dur="1000" fill="hold"/>
                                        <p:tgtEl>
                                          <p:spTgt spid="40"/>
                                        </p:tgtEl>
                                        <p:attrNameLst>
                                          <p:attrName>ppt_y</p:attrName>
                                        </p:attrNameLst>
                                      </p:cBhvr>
                                      <p:tavLst>
                                        <p:tav tm="0">
                                          <p:val>
                                            <p:strVal val="#ppt_y+.1"/>
                                          </p:val>
                                        </p:tav>
                                        <p:tav tm="100000">
                                          <p:val>
                                            <p:strVal val="#ppt_y"/>
                                          </p:val>
                                        </p:tav>
                                      </p:tavLst>
                                    </p:anim>
                                  </p:childTnLst>
                                </p:cTn>
                              </p:par>
                            </p:childTnLst>
                          </p:cTn>
                        </p:par>
                        <p:par>
                          <p:cTn id="127" fill="hold">
                            <p:stCondLst>
                              <p:cond delay="3000"/>
                            </p:stCondLst>
                            <p:childTnLst>
                              <p:par>
                                <p:cTn id="128" presetID="42" presetClass="entr" presetSubtype="0" fill="hold" grpId="0" nodeType="afterEffect">
                                  <p:stCondLst>
                                    <p:cond delay="0"/>
                                  </p:stCondLst>
                                  <p:childTnLst>
                                    <p:set>
                                      <p:cBhvr>
                                        <p:cTn id="129" dur="1" fill="hold">
                                          <p:stCondLst>
                                            <p:cond delay="0"/>
                                          </p:stCondLst>
                                        </p:cTn>
                                        <p:tgtEl>
                                          <p:spTgt spid="68619"/>
                                        </p:tgtEl>
                                        <p:attrNameLst>
                                          <p:attrName>style.visibility</p:attrName>
                                        </p:attrNameLst>
                                      </p:cBhvr>
                                      <p:to>
                                        <p:strVal val="visible"/>
                                      </p:to>
                                    </p:set>
                                    <p:animEffect transition="in" filter="fade">
                                      <p:cBhvr>
                                        <p:cTn id="130" dur="1000"/>
                                        <p:tgtEl>
                                          <p:spTgt spid="68619"/>
                                        </p:tgtEl>
                                      </p:cBhvr>
                                    </p:animEffect>
                                    <p:anim calcmode="lin" valueType="num">
                                      <p:cBhvr>
                                        <p:cTn id="131" dur="1000" fill="hold"/>
                                        <p:tgtEl>
                                          <p:spTgt spid="68619"/>
                                        </p:tgtEl>
                                        <p:attrNameLst>
                                          <p:attrName>ppt_x</p:attrName>
                                        </p:attrNameLst>
                                      </p:cBhvr>
                                      <p:tavLst>
                                        <p:tav tm="0">
                                          <p:val>
                                            <p:strVal val="#ppt_x"/>
                                          </p:val>
                                        </p:tav>
                                        <p:tav tm="100000">
                                          <p:val>
                                            <p:strVal val="#ppt_x"/>
                                          </p:val>
                                        </p:tav>
                                      </p:tavLst>
                                    </p:anim>
                                    <p:anim calcmode="lin" valueType="num">
                                      <p:cBhvr>
                                        <p:cTn id="132" dur="1000" fill="hold"/>
                                        <p:tgtEl>
                                          <p:spTgt spid="68619"/>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68621"/>
                                        </p:tgtEl>
                                        <p:attrNameLst>
                                          <p:attrName>style.visibility</p:attrName>
                                        </p:attrNameLst>
                                      </p:cBhvr>
                                      <p:to>
                                        <p:strVal val="visible"/>
                                      </p:to>
                                    </p:set>
                                    <p:animEffect transition="in" filter="fade">
                                      <p:cBhvr>
                                        <p:cTn id="140" dur="1000"/>
                                        <p:tgtEl>
                                          <p:spTgt spid="68621"/>
                                        </p:tgtEl>
                                      </p:cBhvr>
                                    </p:animEffect>
                                    <p:anim calcmode="lin" valueType="num">
                                      <p:cBhvr>
                                        <p:cTn id="141" dur="1000" fill="hold"/>
                                        <p:tgtEl>
                                          <p:spTgt spid="68621"/>
                                        </p:tgtEl>
                                        <p:attrNameLst>
                                          <p:attrName>ppt_x</p:attrName>
                                        </p:attrNameLst>
                                      </p:cBhvr>
                                      <p:tavLst>
                                        <p:tav tm="0">
                                          <p:val>
                                            <p:strVal val="#ppt_x"/>
                                          </p:val>
                                        </p:tav>
                                        <p:tav tm="100000">
                                          <p:val>
                                            <p:strVal val="#ppt_x"/>
                                          </p:val>
                                        </p:tav>
                                      </p:tavLst>
                                    </p:anim>
                                    <p:anim calcmode="lin" valueType="num">
                                      <p:cBhvr>
                                        <p:cTn id="142" dur="1000" fill="hold"/>
                                        <p:tgtEl>
                                          <p:spTgt spid="68621"/>
                                        </p:tgtEl>
                                        <p:attrNameLst>
                                          <p:attrName>ppt_y</p:attrName>
                                        </p:attrNameLst>
                                      </p:cBhvr>
                                      <p:tavLst>
                                        <p:tav tm="0">
                                          <p:val>
                                            <p:strVal val="#ppt_y+.1"/>
                                          </p:val>
                                        </p:tav>
                                        <p:tav tm="100000">
                                          <p:val>
                                            <p:strVal val="#ppt_y"/>
                                          </p:val>
                                        </p:tav>
                                      </p:tavLst>
                                    </p:anim>
                                  </p:childTnLst>
                                </p:cTn>
                              </p:par>
                            </p:childTnLst>
                          </p:cTn>
                        </p:par>
                        <p:par>
                          <p:cTn id="143" fill="hold">
                            <p:stCondLst>
                              <p:cond delay="4000"/>
                            </p:stCondLst>
                            <p:childTnLst>
                              <p:par>
                                <p:cTn id="144" presetID="42" presetClass="entr" presetSubtype="0" fill="hold" grpId="0" nodeType="after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1000"/>
                                        <p:tgtEl>
                                          <p:spTgt spid="53"/>
                                        </p:tgtEl>
                                      </p:cBhvr>
                                    </p:animEffect>
                                    <p:anim calcmode="lin" valueType="num">
                                      <p:cBhvr>
                                        <p:cTn id="147" dur="1000" fill="hold"/>
                                        <p:tgtEl>
                                          <p:spTgt spid="53"/>
                                        </p:tgtEl>
                                        <p:attrNameLst>
                                          <p:attrName>ppt_x</p:attrName>
                                        </p:attrNameLst>
                                      </p:cBhvr>
                                      <p:tavLst>
                                        <p:tav tm="0">
                                          <p:val>
                                            <p:strVal val="#ppt_x"/>
                                          </p:val>
                                        </p:tav>
                                        <p:tav tm="100000">
                                          <p:val>
                                            <p:strVal val="#ppt_x"/>
                                          </p:val>
                                        </p:tav>
                                      </p:tavLst>
                                    </p:anim>
                                    <p:anim calcmode="lin" valueType="num">
                                      <p:cBhvr>
                                        <p:cTn id="148" dur="1000" fill="hold"/>
                                        <p:tgtEl>
                                          <p:spTgt spid="53"/>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1000"/>
                                        <p:tgtEl>
                                          <p:spTgt spid="37"/>
                                        </p:tgtEl>
                                      </p:cBhvr>
                                    </p:animEffect>
                                    <p:anim calcmode="lin" valueType="num">
                                      <p:cBhvr>
                                        <p:cTn id="152" dur="1000" fill="hold"/>
                                        <p:tgtEl>
                                          <p:spTgt spid="37"/>
                                        </p:tgtEl>
                                        <p:attrNameLst>
                                          <p:attrName>ppt_x</p:attrName>
                                        </p:attrNameLst>
                                      </p:cBhvr>
                                      <p:tavLst>
                                        <p:tav tm="0">
                                          <p:val>
                                            <p:strVal val="#ppt_x"/>
                                          </p:val>
                                        </p:tav>
                                        <p:tav tm="100000">
                                          <p:val>
                                            <p:strVal val="#ppt_x"/>
                                          </p:val>
                                        </p:tav>
                                      </p:tavLst>
                                    </p:anim>
                                    <p:anim calcmode="lin" valueType="num">
                                      <p:cBhvr>
                                        <p:cTn id="153" dur="1000" fill="hold"/>
                                        <p:tgtEl>
                                          <p:spTgt spid="37"/>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1000"/>
                                        <p:tgtEl>
                                          <p:spTgt spid="36"/>
                                        </p:tgtEl>
                                      </p:cBhvr>
                                    </p:animEffect>
                                    <p:anim calcmode="lin" valueType="num">
                                      <p:cBhvr>
                                        <p:cTn id="157" dur="1000" fill="hold"/>
                                        <p:tgtEl>
                                          <p:spTgt spid="36"/>
                                        </p:tgtEl>
                                        <p:attrNameLst>
                                          <p:attrName>ppt_x</p:attrName>
                                        </p:attrNameLst>
                                      </p:cBhvr>
                                      <p:tavLst>
                                        <p:tav tm="0">
                                          <p:val>
                                            <p:strVal val="#ppt_x"/>
                                          </p:val>
                                        </p:tav>
                                        <p:tav tm="100000">
                                          <p:val>
                                            <p:strVal val="#ppt_x"/>
                                          </p:val>
                                        </p:tav>
                                      </p:tavLst>
                                    </p:anim>
                                    <p:anim calcmode="lin" valueType="num">
                                      <p:cBhvr>
                                        <p:cTn id="15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40" grpId="0" animBg="1"/>
      <p:bldP spid="42" grpId="0"/>
      <p:bldP spid="43" grpId="0"/>
      <p:bldP spid="44" grpId="0"/>
      <p:bldP spid="45" grpId="0"/>
      <p:bldP spid="46" grpId="0"/>
      <p:bldP spid="47" grpId="0"/>
      <p:bldP spid="48" grpId="0"/>
      <p:bldP spid="50" grpId="0"/>
      <p:bldP spid="51" grpId="0"/>
      <p:bldP spid="52" grpId="0"/>
      <p:bldP spid="68617" grpId="0" animBg="1"/>
      <p:bldP spid="55" grpId="0"/>
      <p:bldP spid="56" grpId="0"/>
      <p:bldP spid="3" grpId="0"/>
      <p:bldP spid="6" grpId="0"/>
      <p:bldP spid="57" grpId="0"/>
      <p:bldP spid="58" grpId="0"/>
      <p:bldP spid="59" grpId="0"/>
      <p:bldP spid="68619" grpId="0" animBg="1"/>
      <p:bldP spid="68616" grpId="0" animBg="1"/>
      <p:bldP spid="49" grpId="0"/>
      <p:bldP spid="36"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049856-E775-4333-AB01-6663D9069D1D}" type="slidenum">
              <a:rPr lang="en-US" smtClean="0">
                <a:solidFill>
                  <a:srgbClr val="FFFFFF"/>
                </a:solidFill>
              </a:rPr>
              <a:pPr>
                <a:defRPr/>
              </a:pPr>
              <a:t>13</a:t>
            </a:fld>
            <a:endParaRPr lang="en-US" dirty="0">
              <a:solidFill>
                <a:srgbClr val="FFFFFF"/>
              </a:solidFill>
            </a:endParaRPr>
          </a:p>
        </p:txBody>
      </p:sp>
      <p:pic>
        <p:nvPicPr>
          <p:cNvPr id="69635" name="Picture 2" descr="calchildbilub#3"/>
          <p:cNvPicPr>
            <a:picLocks noChangeAspect="1" noChangeArrowheads="1"/>
          </p:cNvPicPr>
          <p:nvPr/>
        </p:nvPicPr>
        <p:blipFill>
          <a:blip r:embed="rId3" cstate="print"/>
          <a:srcRect/>
          <a:stretch>
            <a:fillRect/>
          </a:stretch>
        </p:blipFill>
        <p:spPr bwMode="auto">
          <a:xfrm>
            <a:off x="2628900" y="2115289"/>
            <a:ext cx="3543300" cy="4742711"/>
          </a:xfrm>
          <a:prstGeom prst="rect">
            <a:avLst/>
          </a:prstGeom>
          <a:noFill/>
          <a:ln w="9525">
            <a:noFill/>
            <a:miter lim="800000"/>
            <a:headEnd/>
            <a:tailEnd/>
          </a:ln>
        </p:spPr>
      </p:pic>
      <p:cxnSp>
        <p:nvCxnSpPr>
          <p:cNvPr id="69637" name="AutoShape 19"/>
          <p:cNvCxnSpPr>
            <a:cxnSpLocks noChangeShapeType="1"/>
          </p:cNvCxnSpPr>
          <p:nvPr/>
        </p:nvCxnSpPr>
        <p:spPr bwMode="auto">
          <a:xfrm flipV="1">
            <a:off x="2000250" y="5733265"/>
            <a:ext cx="685800" cy="128588"/>
          </a:xfrm>
          <a:prstGeom prst="straightConnector1">
            <a:avLst/>
          </a:prstGeom>
          <a:noFill/>
          <a:ln w="25400">
            <a:solidFill>
              <a:srgbClr val="00B0F0"/>
            </a:solidFill>
            <a:round/>
            <a:headEnd/>
            <a:tailEnd type="triangle" w="med" len="med"/>
          </a:ln>
        </p:spPr>
      </p:cxnSp>
      <p:sp>
        <p:nvSpPr>
          <p:cNvPr id="69640" name="Text Box 4"/>
          <p:cNvSpPr txBox="1">
            <a:spLocks noChangeArrowheads="1"/>
          </p:cNvSpPr>
          <p:nvPr/>
        </p:nvSpPr>
        <p:spPr bwMode="auto">
          <a:xfrm>
            <a:off x="6057900" y="5333215"/>
            <a:ext cx="1828800" cy="866394"/>
          </a:xfrm>
          <a:prstGeom prst="rect">
            <a:avLst/>
          </a:prstGeom>
          <a:ln w="25400">
            <a:solidFill>
              <a:schemeClr val="tx1"/>
            </a:solidFill>
            <a:headEnd/>
            <a:tailEnd/>
          </a:ln>
        </p:spPr>
        <p:style>
          <a:lnRef idx="1">
            <a:schemeClr val="accent5"/>
          </a:lnRef>
          <a:fillRef idx="3">
            <a:schemeClr val="accent5"/>
          </a:fillRef>
          <a:effectRef idx="2">
            <a:schemeClr val="accent5"/>
          </a:effectRef>
          <a:fontRef idx="minor">
            <a:schemeClr val="lt1"/>
          </a:fontRef>
        </p:style>
        <p:txBody>
          <a:bodyPr/>
          <a:lstStyle/>
          <a:p>
            <a:pPr fontAlgn="base">
              <a:spcBef>
                <a:spcPct val="0"/>
              </a:spcBef>
              <a:spcAft>
                <a:spcPts val="750"/>
              </a:spcAft>
            </a:pPr>
            <a:r>
              <a:rPr lang="en-US" sz="1600" b="1" dirty="0">
                <a:solidFill>
                  <a:srgbClr val="000000"/>
                </a:solidFill>
                <a:latin typeface="Century Gothic" pitchFamily="34" charset="0"/>
              </a:rPr>
              <a:t>Referring provider’s NPI # goes in field 76</a:t>
            </a:r>
          </a:p>
        </p:txBody>
      </p:sp>
      <p:cxnSp>
        <p:nvCxnSpPr>
          <p:cNvPr id="69641" name="AutoShape 19"/>
          <p:cNvCxnSpPr>
            <a:cxnSpLocks noChangeShapeType="1"/>
          </p:cNvCxnSpPr>
          <p:nvPr/>
        </p:nvCxnSpPr>
        <p:spPr bwMode="auto">
          <a:xfrm flipH="1">
            <a:off x="5543550" y="5790415"/>
            <a:ext cx="514350" cy="328613"/>
          </a:xfrm>
          <a:prstGeom prst="straightConnector1">
            <a:avLst/>
          </a:prstGeom>
          <a:noFill/>
          <a:ln w="25400">
            <a:solidFill>
              <a:schemeClr val="tx1"/>
            </a:solidFill>
            <a:round/>
            <a:headEnd/>
            <a:tailEnd type="triangle" w="med" len="med"/>
          </a:ln>
        </p:spPr>
      </p:cxnSp>
      <p:sp>
        <p:nvSpPr>
          <p:cNvPr id="7" name="Rounded Rectangle 6"/>
          <p:cNvSpPr/>
          <p:nvPr/>
        </p:nvSpPr>
        <p:spPr>
          <a:xfrm>
            <a:off x="2686050" y="5676118"/>
            <a:ext cx="457200" cy="121444"/>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endParaRPr lang="en-US" sz="1350" dirty="0">
              <a:solidFill>
                <a:srgbClr val="000000"/>
              </a:solidFill>
            </a:endParaRPr>
          </a:p>
        </p:txBody>
      </p:sp>
      <p:sp>
        <p:nvSpPr>
          <p:cNvPr id="69636" name="Text Box 4"/>
          <p:cNvSpPr txBox="1">
            <a:spLocks noChangeArrowheads="1"/>
          </p:cNvSpPr>
          <p:nvPr/>
        </p:nvSpPr>
        <p:spPr bwMode="auto">
          <a:xfrm>
            <a:off x="777240" y="5861853"/>
            <a:ext cx="1737361" cy="706068"/>
          </a:xfrm>
          <a:prstGeom prst="rect">
            <a:avLst/>
          </a:prstGeom>
          <a:gradFill>
            <a:gsLst>
              <a:gs pos="0">
                <a:srgbClr val="00B0F0"/>
              </a:gs>
              <a:gs pos="80000">
                <a:srgbClr val="00B0F0"/>
              </a:gs>
              <a:gs pos="100000">
                <a:srgbClr val="00B0F0"/>
              </a:gs>
            </a:gsLst>
          </a:gradFill>
          <a:ln>
            <a:headEnd/>
            <a:tailEnd/>
          </a:ln>
        </p:spPr>
        <p:style>
          <a:lnRef idx="0">
            <a:schemeClr val="accent6"/>
          </a:lnRef>
          <a:fillRef idx="3">
            <a:schemeClr val="accent6"/>
          </a:fillRef>
          <a:effectRef idx="3">
            <a:schemeClr val="accent6"/>
          </a:effectRef>
          <a:fontRef idx="minor">
            <a:schemeClr val="lt1"/>
          </a:fontRef>
        </p:style>
        <p:txBody>
          <a:bodyPr/>
          <a:lstStyle/>
          <a:p>
            <a:pPr fontAlgn="base">
              <a:spcBef>
                <a:spcPct val="0"/>
              </a:spcBef>
              <a:spcAft>
                <a:spcPts val="750"/>
              </a:spcAft>
            </a:pPr>
            <a:r>
              <a:rPr lang="en-US" b="1" dirty="0">
                <a:solidFill>
                  <a:srgbClr val="FFFF00"/>
                </a:solidFill>
                <a:latin typeface="Century Gothic" pitchFamily="34" charset="0"/>
              </a:rPr>
              <a:t>SAR number – field 63</a:t>
            </a:r>
          </a:p>
        </p:txBody>
      </p:sp>
      <p:sp>
        <p:nvSpPr>
          <p:cNvPr id="12" name="Rounded Rectangle 11"/>
          <p:cNvSpPr/>
          <p:nvPr/>
        </p:nvSpPr>
        <p:spPr>
          <a:xfrm>
            <a:off x="5029200" y="6072460"/>
            <a:ext cx="514350" cy="1857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endParaRPr lang="en-US" sz="1350" dirty="0">
              <a:solidFill>
                <a:srgbClr val="000000"/>
              </a:solidFill>
            </a:endParaRPr>
          </a:p>
        </p:txBody>
      </p:sp>
      <p:sp>
        <p:nvSpPr>
          <p:cNvPr id="11" name="Title 1"/>
          <p:cNvSpPr txBox="1">
            <a:spLocks/>
          </p:cNvSpPr>
          <p:nvPr/>
        </p:nvSpPr>
        <p:spPr>
          <a:xfrm>
            <a:off x="313182" y="826180"/>
            <a:ext cx="8403336" cy="5962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
        <p:nvSpPr>
          <p:cNvPr id="3" name="TextBox 2"/>
          <p:cNvSpPr txBox="1"/>
          <p:nvPr/>
        </p:nvSpPr>
        <p:spPr>
          <a:xfrm>
            <a:off x="1773747" y="1436496"/>
            <a:ext cx="5704382" cy="584775"/>
          </a:xfrm>
          <a:prstGeom prst="rect">
            <a:avLst/>
          </a:prstGeom>
          <a:noFill/>
        </p:spPr>
        <p:txBody>
          <a:bodyPr wrap="none" rtlCol="0">
            <a:spAutoFit/>
          </a:bodyPr>
          <a:lstStyle/>
          <a:p>
            <a:r>
              <a:rPr lang="en-US" sz="3200" b="1" dirty="0">
                <a:solidFill>
                  <a:schemeClr val="tx2"/>
                </a:solidFill>
                <a:latin typeface="Franklin Gothic Book" panose="020B0503020102020204" pitchFamily="34" charset="0"/>
              </a:rPr>
              <a:t>Proper sharing of a SAR – UB04</a:t>
            </a:r>
          </a:p>
        </p:txBody>
      </p:sp>
      <p:sp>
        <p:nvSpPr>
          <p:cNvPr id="13" name="Text Box 4"/>
          <p:cNvSpPr txBox="1">
            <a:spLocks noChangeArrowheads="1"/>
          </p:cNvSpPr>
          <p:nvPr/>
        </p:nvSpPr>
        <p:spPr bwMode="auto">
          <a:xfrm>
            <a:off x="6172200" y="4276166"/>
            <a:ext cx="2235708" cy="580313"/>
          </a:xfrm>
          <a:prstGeom prst="rect">
            <a:avLst/>
          </a:prstGeom>
          <a:gradFill>
            <a:gsLst>
              <a:gs pos="0">
                <a:srgbClr val="920000"/>
              </a:gs>
              <a:gs pos="100000">
                <a:srgbClr val="920000"/>
              </a:gs>
            </a:gsLst>
          </a:gradFill>
          <a:ln>
            <a:headEnd/>
            <a:tailEnd/>
          </a:ln>
        </p:spPr>
        <p:style>
          <a:lnRef idx="0">
            <a:schemeClr val="dk1"/>
          </a:lnRef>
          <a:fillRef idx="3">
            <a:schemeClr val="dk1"/>
          </a:fillRef>
          <a:effectRef idx="3">
            <a:schemeClr val="dk1"/>
          </a:effectRef>
          <a:fontRef idx="minor">
            <a:schemeClr val="lt1"/>
          </a:fontRef>
        </p:style>
        <p:txBody>
          <a:bodyPr/>
          <a:lstStyle/>
          <a:p>
            <a:pPr fontAlgn="base">
              <a:spcBef>
                <a:spcPct val="0"/>
              </a:spcBef>
              <a:spcAft>
                <a:spcPts val="750"/>
              </a:spcAft>
            </a:pPr>
            <a:r>
              <a:rPr lang="en-US" sz="1600" b="1" dirty="0">
                <a:solidFill>
                  <a:srgbClr val="FFFFFF"/>
                </a:solidFill>
                <a:latin typeface="Century Gothic" pitchFamily="34" charset="0"/>
              </a:rPr>
              <a:t>Rendering provider’s NPI # goes in field 56</a:t>
            </a:r>
          </a:p>
        </p:txBody>
      </p:sp>
      <p:cxnSp>
        <p:nvCxnSpPr>
          <p:cNvPr id="14" name="AutoShape 19"/>
          <p:cNvCxnSpPr>
            <a:cxnSpLocks noChangeShapeType="1"/>
            <a:stCxn id="13" idx="2"/>
            <a:endCxn id="15" idx="3"/>
          </p:cNvCxnSpPr>
          <p:nvPr/>
        </p:nvCxnSpPr>
        <p:spPr bwMode="auto">
          <a:xfrm flipH="1">
            <a:off x="6036310" y="4856479"/>
            <a:ext cx="1253744" cy="227454"/>
          </a:xfrm>
          <a:prstGeom prst="straightConnector1">
            <a:avLst/>
          </a:prstGeom>
          <a:noFill/>
          <a:ln w="9525">
            <a:solidFill>
              <a:srgbClr val="FF0000"/>
            </a:solidFill>
            <a:round/>
            <a:headEnd/>
            <a:tailEnd type="triangle" w="med" len="med"/>
          </a:ln>
        </p:spPr>
      </p:cxnSp>
      <p:sp>
        <p:nvSpPr>
          <p:cNvPr id="15" name="Rounded Rectangle 14"/>
          <p:cNvSpPr/>
          <p:nvPr/>
        </p:nvSpPr>
        <p:spPr>
          <a:xfrm>
            <a:off x="5464810" y="5026783"/>
            <a:ext cx="571500" cy="114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endParaRPr lang="en-US" sz="1350" dirty="0">
              <a:solidFill>
                <a:srgbClr val="000000"/>
              </a:solidFill>
            </a:endParaRPr>
          </a:p>
        </p:txBody>
      </p:sp>
    </p:spTree>
    <p:extLst>
      <p:ext uri="{BB962C8B-B14F-4D97-AF65-F5344CB8AC3E}">
        <p14:creationId xmlns:p14="http://schemas.microsoft.com/office/powerpoint/2010/main" val="238355133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964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963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964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9637"/>
                                        </p:tgtEl>
                                        <p:attrNameLst>
                                          <p:attrName>style.visibility</p:attrName>
                                        </p:attrNameLst>
                                      </p:cBhvr>
                                      <p:to>
                                        <p:strVal val="visible"/>
                                      </p:to>
                                    </p:set>
                                  </p:childTnLst>
                                </p:cTn>
                              </p:par>
                            </p:childTnLst>
                          </p:cTn>
                        </p:par>
                        <p:par>
                          <p:cTn id="20" fill="hold">
                            <p:stCondLst>
                              <p:cond delay="0"/>
                            </p:stCondLst>
                            <p:childTnLst>
                              <p:par>
                                <p:cTn id="21" presetID="27" presetClass="emph" presetSubtype="0" fill="remove" grpId="1" nodeType="afterEffect">
                                  <p:stCondLst>
                                    <p:cond delay="0"/>
                                  </p:stCondLst>
                                  <p:childTnLst>
                                    <p:animClr clrSpc="rgb" dir="cw">
                                      <p:cBhvr override="childStyle">
                                        <p:cTn id="22" dur="500" autoRev="1" fill="remove"/>
                                        <p:tgtEl>
                                          <p:spTgt spid="69636"/>
                                        </p:tgtEl>
                                        <p:attrNameLst>
                                          <p:attrName>style.color</p:attrName>
                                        </p:attrNameLst>
                                      </p:cBhvr>
                                      <p:to>
                                        <a:schemeClr val="bg1"/>
                                      </p:to>
                                    </p:animClr>
                                    <p:animClr clrSpc="rgb" dir="cw">
                                      <p:cBhvr>
                                        <p:cTn id="23" dur="500" autoRev="1" fill="remove"/>
                                        <p:tgtEl>
                                          <p:spTgt spid="69636"/>
                                        </p:tgtEl>
                                        <p:attrNameLst>
                                          <p:attrName>fillcolor</p:attrName>
                                        </p:attrNameLst>
                                      </p:cBhvr>
                                      <p:to>
                                        <a:schemeClr val="bg1"/>
                                      </p:to>
                                    </p:animClr>
                                    <p:set>
                                      <p:cBhvr>
                                        <p:cTn id="24" dur="500" autoRev="1" fill="remove"/>
                                        <p:tgtEl>
                                          <p:spTgt spid="69636"/>
                                        </p:tgtEl>
                                        <p:attrNameLst>
                                          <p:attrName>fill.type</p:attrName>
                                        </p:attrNameLst>
                                      </p:cBhvr>
                                      <p:to>
                                        <p:strVal val="solid"/>
                                      </p:to>
                                    </p:set>
                                    <p:set>
                                      <p:cBhvr>
                                        <p:cTn id="25" dur="500" autoRev="1" fill="remove"/>
                                        <p:tgtEl>
                                          <p:spTgt spid="69636"/>
                                        </p:tgtEl>
                                        <p:attrNameLst>
                                          <p:attrName>fill.on</p:attrName>
                                        </p:attrNameLst>
                                      </p:cBhvr>
                                      <p:to>
                                        <p:strVal val="true"/>
                                      </p:to>
                                    </p:set>
                                  </p:childTnLst>
                                </p:cTn>
                              </p:par>
                            </p:childTnLst>
                          </p:cTn>
                        </p:par>
                        <p:par>
                          <p:cTn id="26" fill="hold">
                            <p:stCondLst>
                              <p:cond delay="1000"/>
                            </p:stCondLst>
                            <p:childTnLst>
                              <p:par>
                                <p:cTn id="27" presetID="27" presetClass="emph" presetSubtype="0" fill="remove" grpId="1" nodeType="afterEffect">
                                  <p:stCondLst>
                                    <p:cond delay="0"/>
                                  </p:stCondLst>
                                  <p:childTnLst>
                                    <p:animClr clrSpc="rgb" dir="cw">
                                      <p:cBhvr override="childStyle">
                                        <p:cTn id="28" dur="500" autoRev="1" fill="remove"/>
                                        <p:tgtEl>
                                          <p:spTgt spid="69640"/>
                                        </p:tgtEl>
                                        <p:attrNameLst>
                                          <p:attrName>style.color</p:attrName>
                                        </p:attrNameLst>
                                      </p:cBhvr>
                                      <p:to>
                                        <a:schemeClr val="bg1"/>
                                      </p:to>
                                    </p:animClr>
                                    <p:animClr clrSpc="rgb" dir="cw">
                                      <p:cBhvr>
                                        <p:cTn id="29" dur="500" autoRev="1" fill="remove"/>
                                        <p:tgtEl>
                                          <p:spTgt spid="69640"/>
                                        </p:tgtEl>
                                        <p:attrNameLst>
                                          <p:attrName>fillcolor</p:attrName>
                                        </p:attrNameLst>
                                      </p:cBhvr>
                                      <p:to>
                                        <a:schemeClr val="bg1"/>
                                      </p:to>
                                    </p:animClr>
                                    <p:set>
                                      <p:cBhvr>
                                        <p:cTn id="30" dur="500" autoRev="1" fill="remove"/>
                                        <p:tgtEl>
                                          <p:spTgt spid="69640"/>
                                        </p:tgtEl>
                                        <p:attrNameLst>
                                          <p:attrName>fill.type</p:attrName>
                                        </p:attrNameLst>
                                      </p:cBhvr>
                                      <p:to>
                                        <p:strVal val="solid"/>
                                      </p:to>
                                    </p:set>
                                    <p:set>
                                      <p:cBhvr>
                                        <p:cTn id="31" dur="500" autoRev="1" fill="remove"/>
                                        <p:tgtEl>
                                          <p:spTgt spid="69640"/>
                                        </p:tgtEl>
                                        <p:attrNameLst>
                                          <p:attrName>fill.on</p:attrName>
                                        </p:attrNameLst>
                                      </p:cBhvr>
                                      <p:to>
                                        <p:strVal val="tru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2000"/>
                            </p:stCondLst>
                            <p:childTnLst>
                              <p:par>
                                <p:cTn id="39" presetID="27" presetClass="emph" presetSubtype="0" fill="remove" grpId="1" nodeType="afterEffect">
                                  <p:stCondLst>
                                    <p:cond delay="0"/>
                                  </p:stCondLst>
                                  <p:childTnLst>
                                    <p:animClr clrSpc="rgb" dir="cw">
                                      <p:cBhvr override="childStyle">
                                        <p:cTn id="40" dur="500" autoRev="1" fill="remove"/>
                                        <p:tgtEl>
                                          <p:spTgt spid="13"/>
                                        </p:tgtEl>
                                        <p:attrNameLst>
                                          <p:attrName>style.color</p:attrName>
                                        </p:attrNameLst>
                                      </p:cBhvr>
                                      <p:to>
                                        <a:schemeClr val="bg1"/>
                                      </p:to>
                                    </p:animClr>
                                    <p:animClr clrSpc="rgb" dir="cw">
                                      <p:cBhvr>
                                        <p:cTn id="41" dur="500" autoRev="1" fill="remove"/>
                                        <p:tgtEl>
                                          <p:spTgt spid="13"/>
                                        </p:tgtEl>
                                        <p:attrNameLst>
                                          <p:attrName>fillcolor</p:attrName>
                                        </p:attrNameLst>
                                      </p:cBhvr>
                                      <p:to>
                                        <a:schemeClr val="bg1"/>
                                      </p:to>
                                    </p:animClr>
                                    <p:set>
                                      <p:cBhvr>
                                        <p:cTn id="42" dur="500" autoRev="1" fill="remove"/>
                                        <p:tgtEl>
                                          <p:spTgt spid="13"/>
                                        </p:tgtEl>
                                        <p:attrNameLst>
                                          <p:attrName>fill.type</p:attrName>
                                        </p:attrNameLst>
                                      </p:cBhvr>
                                      <p:to>
                                        <p:strVal val="solid"/>
                                      </p:to>
                                    </p:set>
                                    <p:set>
                                      <p:cBhvr>
                                        <p:cTn id="43"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0" grpId="1" animBg="1"/>
      <p:bldP spid="7" grpId="0" animBg="1"/>
      <p:bldP spid="69636" grpId="0" animBg="1"/>
      <p:bldP spid="69636" grpId="1" animBg="1"/>
      <p:bldP spid="12" grpId="0" animBg="1"/>
      <p:bldP spid="13" grpId="0" animBg="1"/>
      <p:bldP spid="13" grpId="1"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14</a:t>
            </a:fld>
            <a:endParaRPr lang="en-US" dirty="0">
              <a:solidFill>
                <a:prstClr val="black">
                  <a:tint val="75000"/>
                </a:prstClr>
              </a:solidFill>
            </a:endParaRPr>
          </a:p>
        </p:txBody>
      </p:sp>
      <p:sp>
        <p:nvSpPr>
          <p:cNvPr id="4" name="Rectangle 3"/>
          <p:cNvSpPr/>
          <p:nvPr/>
        </p:nvSpPr>
        <p:spPr>
          <a:xfrm>
            <a:off x="428087" y="1866336"/>
            <a:ext cx="8109857"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rgbClr val="8EB149"/>
                </a:solidFill>
                <a:latin typeface="Franklin Gothic Book" panose="020B0503020102020204" pitchFamily="34" charset="0"/>
              </a:rPr>
              <a:t>FISCAL INTERMEDIARY </a:t>
            </a:r>
            <a:endParaRPr lang="en-US" sz="3000" b="1" dirty="0" smtClean="0">
              <a:ln/>
              <a:solidFill>
                <a:srgbClr val="8EB149"/>
              </a:solidFill>
              <a:latin typeface="Tekton Pro" panose="020F0603020208020904" pitchFamily="34" charset="0"/>
            </a:endParaRPr>
          </a:p>
        </p:txBody>
      </p:sp>
      <p:sp>
        <p:nvSpPr>
          <p:cNvPr id="5" name="AutoShape 2" descr="Image result for Medi-cal"/>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639" y="3123327"/>
            <a:ext cx="4752752" cy="1843172"/>
          </a:xfrm>
          <a:prstGeom prst="rect">
            <a:avLst/>
          </a:prstGeom>
        </p:spPr>
      </p:pic>
    </p:spTree>
    <p:extLst>
      <p:ext uri="{BB962C8B-B14F-4D97-AF65-F5344CB8AC3E}">
        <p14:creationId xmlns:p14="http://schemas.microsoft.com/office/powerpoint/2010/main" val="1936425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0168"/>
            <a:ext cx="8385142" cy="4504191"/>
          </a:xfrm>
        </p:spPr>
        <p:txBody>
          <a:bodyPr/>
          <a:lstStyle/>
          <a:p>
            <a:pPr marL="0" indent="-480060">
              <a:spcBef>
                <a:spcPts val="1800"/>
              </a:spcBef>
              <a:spcAft>
                <a:spcPts val="600"/>
              </a:spcAft>
              <a:buNone/>
            </a:pPr>
            <a:r>
              <a:rPr lang="en-US" sz="3600" dirty="0" smtClean="0">
                <a:latin typeface="Franklin Gothic Book" panose="020B0503020102020204" pitchFamily="34" charset="0"/>
              </a:rPr>
              <a:t>Call Medi-Cal’s </a:t>
            </a:r>
            <a:r>
              <a:rPr lang="en-US" sz="3600" dirty="0">
                <a:latin typeface="Franklin Gothic Book" panose="020B0503020102020204" pitchFamily="34" charset="0"/>
              </a:rPr>
              <a:t>Telephone Service </a:t>
            </a:r>
            <a:r>
              <a:rPr lang="en-US" sz="3600" dirty="0" smtClean="0">
                <a:latin typeface="Franklin Gothic Book" panose="020B0503020102020204" pitchFamily="34" charset="0"/>
              </a:rPr>
              <a:t>Center (TSC) for assistance with general inquiries:</a:t>
            </a:r>
            <a:endParaRPr lang="en-US" sz="3600" dirty="0">
              <a:latin typeface="Franklin Gothic Book" panose="020B0503020102020204" pitchFamily="34" charset="0"/>
            </a:endParaRPr>
          </a:p>
          <a:p>
            <a:pPr marL="1099566" lvl="2" indent="-514350">
              <a:spcBef>
                <a:spcPts val="0"/>
              </a:spcBef>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M/C TSC at 1 800-541-5555</a:t>
            </a:r>
          </a:p>
          <a:p>
            <a:pPr marL="1099566" lvl="2" indent="-514350">
              <a:spcBef>
                <a:spcPts val="1200"/>
              </a:spcBef>
              <a:spcAft>
                <a:spcPts val="600"/>
              </a:spcAft>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Calling from OUTSIDE of California</a:t>
            </a:r>
          </a:p>
          <a:p>
            <a:pPr marL="0" lvl="1" indent="0" algn="ctr">
              <a:spcBef>
                <a:spcPts val="1200"/>
              </a:spcBef>
              <a:spcAft>
                <a:spcPts val="600"/>
              </a:spcAft>
              <a:buClr>
                <a:schemeClr val="tx2">
                  <a:lumMod val="50000"/>
                </a:schemeClr>
              </a:buClr>
              <a:buNone/>
            </a:pPr>
            <a:r>
              <a:rPr lang="en-US" sz="3200" b="1" dirty="0" smtClean="0">
                <a:solidFill>
                  <a:srgbClr val="002060"/>
                </a:solidFill>
                <a:latin typeface="Franklin Gothic Book" panose="020B0503020102020204" pitchFamily="34" charset="0"/>
              </a:rPr>
              <a:t>1 916-636-1960</a:t>
            </a: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15</a:t>
            </a:fld>
            <a:endParaRPr lang="en-US" dirty="0">
              <a:solidFill>
                <a:prstClr val="black">
                  <a:tint val="75000"/>
                </a:prstClr>
              </a:solidFill>
            </a:endParaRPr>
          </a:p>
        </p:txBody>
      </p:sp>
      <p:sp>
        <p:nvSpPr>
          <p:cNvPr id="5" name="Title 1"/>
          <p:cNvSpPr>
            <a:spLocks noGrp="1"/>
          </p:cNvSpPr>
          <p:nvPr>
            <p:ph type="title"/>
          </p:nvPr>
        </p:nvSpPr>
        <p:spPr>
          <a:xfrm>
            <a:off x="457200" y="996378"/>
            <a:ext cx="8229600" cy="569186"/>
          </a:xfrm>
          <a:solidFill>
            <a:srgbClr val="F1EFE7"/>
          </a:solidFill>
          <a:ln w="19050">
            <a:solidFill>
              <a:schemeClr val="tx1"/>
            </a:solidFill>
          </a:ln>
        </p:spPr>
        <p:txBody>
          <a:bodyPr/>
          <a:lstStyle/>
          <a:p>
            <a:pPr algn="ctr"/>
            <a:r>
              <a:rPr lang="en-US" sz="4000" dirty="0" smtClean="0">
                <a:solidFill>
                  <a:prstClr val="black"/>
                </a:solidFill>
                <a:latin typeface="Franklin Gothic Book" panose="020B0503020102020204" pitchFamily="34" charset="0"/>
              </a:rPr>
              <a:t>Medi-Cal’s Fiscal Intermediary</a:t>
            </a:r>
            <a:endParaRPr lang="en-US" sz="4400" dirty="0">
              <a:latin typeface="Franklin Gothic Book" panose="020B0503020102020204" pitchFamily="34" charset="0"/>
            </a:endParaRPr>
          </a:p>
        </p:txBody>
      </p:sp>
    </p:spTree>
    <p:extLst>
      <p:ext uri="{BB962C8B-B14F-4D97-AF65-F5344CB8AC3E}">
        <p14:creationId xmlns:p14="http://schemas.microsoft.com/office/powerpoint/2010/main" val="2417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5000" fill="remove" nodeType="withEffect">
                                  <p:stCondLst>
                                    <p:cond delay="0"/>
                                  </p:stCondLst>
                                  <p:iterate type="wd">
                                    <p:tmPct val="10000"/>
                                  </p:iterate>
                                  <p:childTnLst>
                                    <p:animClr clrSpc="rgb" dir="cw">
                                      <p:cBhvr override="childStyle">
                                        <p:cTn id="6" dur="250" autoRev="1" fill="remove"/>
                                        <p:tgtEl>
                                          <p:spTgt spid="3">
                                            <p:txEl>
                                              <p:pRg st="2" end="2"/>
                                            </p:txEl>
                                          </p:spTgt>
                                        </p:tgtEl>
                                        <p:attrNameLst>
                                          <p:attrName>style.color</p:attrName>
                                        </p:attrNameLst>
                                      </p:cBhvr>
                                      <p:to>
                                        <a:schemeClr val="bg1"/>
                                      </p:to>
                                    </p:animClr>
                                    <p:animClr clrSpc="rgb" dir="cw">
                                      <p:cBhvr>
                                        <p:cTn id="7" dur="250" autoRev="1" fill="remove"/>
                                        <p:tgtEl>
                                          <p:spTgt spid="3">
                                            <p:txEl>
                                              <p:pRg st="2" end="2"/>
                                            </p:txEl>
                                          </p:spTgt>
                                        </p:tgtEl>
                                        <p:attrNameLst>
                                          <p:attrName>fillcolor</p:attrName>
                                        </p:attrNameLst>
                                      </p:cBhvr>
                                      <p:to>
                                        <a:schemeClr val="bg1"/>
                                      </p:to>
                                    </p:animClr>
                                    <p:set>
                                      <p:cBhvr>
                                        <p:cTn id="8" dur="250" autoRev="1" fill="remove"/>
                                        <p:tgtEl>
                                          <p:spTgt spid="3">
                                            <p:txEl>
                                              <p:pRg st="2" end="2"/>
                                            </p:txEl>
                                          </p:spTgt>
                                        </p:tgtEl>
                                        <p:attrNameLst>
                                          <p:attrName>fill.type</p:attrName>
                                        </p:attrNameLst>
                                      </p:cBhvr>
                                      <p:to>
                                        <p:strVal val="solid"/>
                                      </p:to>
                                    </p:set>
                                    <p:set>
                                      <p:cBhvr>
                                        <p:cTn id="9" dur="250" autoRev="1" fill="remove"/>
                                        <p:tgtEl>
                                          <p:spTgt spid="3">
                                            <p:txEl>
                                              <p:pRg st="2" end="2"/>
                                            </p:txEl>
                                          </p:spTgt>
                                        </p:tgtEl>
                                        <p:attrNameLst>
                                          <p:attrName>fill.on</p:attrName>
                                        </p:attrNameLst>
                                      </p:cBhvr>
                                      <p:to>
                                        <p:strVal val="true"/>
                                      </p:to>
                                    </p:set>
                                  </p:childTnLst>
                                </p:cTn>
                              </p:par>
                            </p:childTnLst>
                          </p:cTn>
                        </p:par>
                        <p:par>
                          <p:cTn id="10" fill="hold">
                            <p:stCondLst>
                              <p:cond delay="3500"/>
                            </p:stCondLst>
                            <p:childTnLst>
                              <p:par>
                                <p:cTn id="11" presetID="27" presetClass="emph" presetSubtype="0" repeatCount="10000" fill="remove" nodeType="afterEffect">
                                  <p:stCondLst>
                                    <p:cond delay="0"/>
                                  </p:stCondLst>
                                  <p:iterate type="wd">
                                    <p:tmPct val="10000"/>
                                  </p:iterate>
                                  <p:childTnLst>
                                    <p:animClr clrSpc="rgb" dir="cw">
                                      <p:cBhvr override="childStyle">
                                        <p:cTn id="12" dur="250" autoRev="1" fill="remove"/>
                                        <p:tgtEl>
                                          <p:spTgt spid="3">
                                            <p:txEl>
                                              <p:pRg st="3" end="3"/>
                                            </p:txEl>
                                          </p:spTgt>
                                        </p:tgtEl>
                                        <p:attrNameLst>
                                          <p:attrName>style.color</p:attrName>
                                        </p:attrNameLst>
                                      </p:cBhvr>
                                      <p:to>
                                        <a:schemeClr val="bg1"/>
                                      </p:to>
                                    </p:animClr>
                                    <p:animClr clrSpc="rgb" dir="cw">
                                      <p:cBhvr>
                                        <p:cTn id="13" dur="250" autoRev="1" fill="remove"/>
                                        <p:tgtEl>
                                          <p:spTgt spid="3">
                                            <p:txEl>
                                              <p:pRg st="3" end="3"/>
                                            </p:txEl>
                                          </p:spTgt>
                                        </p:tgtEl>
                                        <p:attrNameLst>
                                          <p:attrName>fillcolor</p:attrName>
                                        </p:attrNameLst>
                                      </p:cBhvr>
                                      <p:to>
                                        <a:schemeClr val="bg1"/>
                                      </p:to>
                                    </p:animClr>
                                    <p:set>
                                      <p:cBhvr>
                                        <p:cTn id="14" dur="250" autoRev="1" fill="remove"/>
                                        <p:tgtEl>
                                          <p:spTgt spid="3">
                                            <p:txEl>
                                              <p:pRg st="3" end="3"/>
                                            </p:txEl>
                                          </p:spTgt>
                                        </p:tgtEl>
                                        <p:attrNameLst>
                                          <p:attrName>fill.type</p:attrName>
                                        </p:attrNameLst>
                                      </p:cBhvr>
                                      <p:to>
                                        <p:strVal val="solid"/>
                                      </p:to>
                                    </p:set>
                                    <p:set>
                                      <p:cBhvr>
                                        <p:cTn id="15"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4893"/>
            <a:ext cx="8229600" cy="4190999"/>
          </a:xfrm>
        </p:spPr>
        <p:txBody>
          <a:bodyPr/>
          <a:lstStyle/>
          <a:p>
            <a:pPr marL="0" indent="0">
              <a:buNone/>
            </a:pPr>
            <a:r>
              <a:rPr lang="en-US" sz="3600" dirty="0" smtClean="0">
                <a:latin typeface="Franklin Gothic Book" panose="020B0503020102020204" pitchFamily="34" charset="0"/>
              </a:rPr>
              <a:t>M/C Regional Representative</a:t>
            </a:r>
            <a:r>
              <a:rPr lang="en-US" sz="3600" dirty="0">
                <a:latin typeface="Franklin Gothic Book" panose="020B0503020102020204" pitchFamily="34" charset="0"/>
              </a:rPr>
              <a:t> </a:t>
            </a:r>
            <a:r>
              <a:rPr lang="en-US" sz="3600" dirty="0" smtClean="0">
                <a:latin typeface="Franklin Gothic Book" panose="020B0503020102020204" pitchFamily="34" charset="0"/>
              </a:rPr>
              <a:t>Responsibility: </a:t>
            </a:r>
          </a:p>
          <a:p>
            <a:pPr lvl="2">
              <a:buClr>
                <a:schemeClr val="tx2"/>
              </a:buClr>
              <a:buFont typeface="Arial" panose="020B0604020202020204" pitchFamily="34" charset="0"/>
              <a:buChar char="•"/>
            </a:pPr>
            <a:r>
              <a:rPr lang="en-US" sz="3200" dirty="0" smtClean="0">
                <a:latin typeface="Franklin Gothic Book" panose="020B0503020102020204" pitchFamily="34" charset="0"/>
              </a:rPr>
              <a:t>In-depth claim adjudication research </a:t>
            </a:r>
          </a:p>
          <a:p>
            <a:pPr lvl="2">
              <a:buClr>
                <a:schemeClr val="tx2"/>
              </a:buClr>
              <a:buFont typeface="Arial" panose="020B0604020202020204" pitchFamily="34" charset="0"/>
              <a:buChar char="•"/>
            </a:pPr>
            <a:r>
              <a:rPr lang="en-US" sz="3200" dirty="0" smtClean="0">
                <a:latin typeface="Franklin Gothic Book" panose="020B0503020102020204" pitchFamily="34" charset="0"/>
              </a:rPr>
              <a:t>Assists with Medi-Cal’s Fiscal Intermediary internal process</a:t>
            </a:r>
          </a:p>
          <a:p>
            <a:pPr lvl="2">
              <a:buClr>
                <a:schemeClr val="tx2"/>
              </a:buClr>
              <a:buFont typeface="Arial" panose="020B0604020202020204" pitchFamily="34" charset="0"/>
              <a:buChar char="•"/>
            </a:pPr>
            <a:r>
              <a:rPr lang="en-US" sz="3200" dirty="0" smtClean="0">
                <a:latin typeface="Franklin Gothic Book" panose="020B0503020102020204" pitchFamily="34" charset="0"/>
              </a:rPr>
              <a:t>Full access to adjusted claim history </a:t>
            </a:r>
          </a:p>
          <a:p>
            <a:endParaRPr lang="en-US" dirty="0">
              <a:latin typeface="Tekton Pro" panose="020F0603020208020904" pitchFamily="34" charset="0"/>
            </a:endParaRPr>
          </a:p>
          <a:p>
            <a:endParaRPr lang="en-US" dirty="0" smtClean="0">
              <a:latin typeface="Tekton Pro" panose="020F0603020208020904" pitchFamily="34" charset="0"/>
            </a:endParaRPr>
          </a:p>
          <a:p>
            <a:endParaRPr lang="en-US" dirty="0" smtClean="0">
              <a:latin typeface="Tekton Pro" panose="020F0603020208020904" pitchFamily="34" charset="0"/>
            </a:endParaRPr>
          </a:p>
          <a:p>
            <a:pPr lvl="1"/>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16</a:t>
            </a:fld>
            <a:endParaRPr lang="en-US" dirty="0">
              <a:solidFill>
                <a:prstClr val="black">
                  <a:tint val="75000"/>
                </a:prstClr>
              </a:solidFill>
            </a:endParaRPr>
          </a:p>
        </p:txBody>
      </p:sp>
      <p:sp>
        <p:nvSpPr>
          <p:cNvPr id="5" name="Title 1"/>
          <p:cNvSpPr>
            <a:spLocks noGrp="1"/>
          </p:cNvSpPr>
          <p:nvPr>
            <p:ph type="title"/>
          </p:nvPr>
        </p:nvSpPr>
        <p:spPr>
          <a:xfrm>
            <a:off x="457200" y="835449"/>
            <a:ext cx="8229600" cy="634985"/>
          </a:xfrm>
          <a:solidFill>
            <a:srgbClr val="EAE7DA"/>
          </a:solidFill>
          <a:ln w="19050">
            <a:solidFill>
              <a:schemeClr val="tx1"/>
            </a:solidFill>
          </a:ln>
        </p:spPr>
        <p:txBody>
          <a:bodyPr/>
          <a:lstStyle/>
          <a:p>
            <a:pPr algn="ctr"/>
            <a:r>
              <a:rPr lang="en-US" sz="4000" dirty="0">
                <a:solidFill>
                  <a:prstClr val="black"/>
                </a:solidFill>
                <a:latin typeface="Franklin Gothic Book" panose="020B0503020102020204" pitchFamily="34" charset="0"/>
              </a:rPr>
              <a:t>Medi-Cal’s Fiscal </a:t>
            </a:r>
            <a:r>
              <a:rPr lang="en-US" sz="4000" dirty="0" smtClean="0">
                <a:solidFill>
                  <a:prstClr val="black"/>
                </a:solidFill>
                <a:latin typeface="Franklin Gothic Book" panose="020B0503020102020204" pitchFamily="34" charset="0"/>
              </a:rPr>
              <a:t>Intermediary</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1909839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7092" y="861016"/>
            <a:ext cx="8659087" cy="572134"/>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endParaRPr lang="en-US" sz="4000" dirty="0">
              <a:latin typeface="Tekton Pro" panose="020F0603020208020904" pitchFamily="34" charset="0"/>
            </a:endParaRPr>
          </a:p>
        </p:txBody>
      </p:sp>
      <p:sp>
        <p:nvSpPr>
          <p:cNvPr id="2" name="Title 1"/>
          <p:cNvSpPr>
            <a:spLocks noGrp="1"/>
          </p:cNvSpPr>
          <p:nvPr>
            <p:ph type="title"/>
          </p:nvPr>
        </p:nvSpPr>
        <p:spPr>
          <a:xfrm>
            <a:off x="561108" y="737755"/>
            <a:ext cx="8229600" cy="741259"/>
          </a:xfrm>
        </p:spPr>
        <p:txBody>
          <a:bodyPr/>
          <a:lstStyle/>
          <a:p>
            <a:pPr algn="ctr"/>
            <a:r>
              <a:rPr lang="en-US" sz="3600" dirty="0" smtClean="0">
                <a:latin typeface="Franklin Gothic Book" panose="020B0503020102020204" pitchFamily="34" charset="0"/>
              </a:rPr>
              <a:t>Access &amp; Utilize Regional Representative</a:t>
            </a:r>
            <a:endParaRPr lang="en-US" sz="3600" dirty="0">
              <a:latin typeface="Franklin Gothic Book" panose="020B0503020102020204" pitchFamily="34" charset="0"/>
            </a:endParaRPr>
          </a:p>
        </p:txBody>
      </p:sp>
      <p:sp>
        <p:nvSpPr>
          <p:cNvPr id="3" name="Content Placeholder 2"/>
          <p:cNvSpPr>
            <a:spLocks noGrp="1"/>
          </p:cNvSpPr>
          <p:nvPr>
            <p:ph idx="1"/>
          </p:nvPr>
        </p:nvSpPr>
        <p:spPr>
          <a:xfrm>
            <a:off x="277092" y="1479014"/>
            <a:ext cx="8936181" cy="4190999"/>
          </a:xfrm>
        </p:spPr>
        <p:txBody>
          <a:bodyPr/>
          <a:lstStyle/>
          <a:p>
            <a:pPr marL="457200" indent="-457200">
              <a:lnSpc>
                <a:spcPts val="2700"/>
              </a:lnSpc>
              <a:spcBef>
                <a:spcPts val="0"/>
              </a:spcBef>
              <a:buAutoNum type="arabicPeriod"/>
            </a:pPr>
            <a:r>
              <a:rPr lang="en-US" sz="2600" dirty="0" smtClean="0">
                <a:latin typeface="Franklin Gothic Book" panose="020B0503020102020204" pitchFamily="34" charset="0"/>
              </a:rPr>
              <a:t>Please go to Medi-Cal’s website at:</a:t>
            </a:r>
            <a:r>
              <a:rPr lang="en-US" sz="2600" dirty="0">
                <a:latin typeface="Franklin Gothic Book" panose="020B0503020102020204" pitchFamily="34" charset="0"/>
              </a:rPr>
              <a:t>	</a:t>
            </a:r>
            <a:r>
              <a:rPr lang="en-US" sz="2600" dirty="0" smtClean="0">
                <a:latin typeface="Franklin Gothic Book" panose="020B0503020102020204" pitchFamily="34" charset="0"/>
                <a:hlinkClick r:id="rId3"/>
              </a:rPr>
              <a:t>www.medi-cal.ca.gov</a:t>
            </a:r>
            <a:endParaRPr lang="en-US" sz="2600" dirty="0" smtClean="0">
              <a:latin typeface="Franklin Gothic Book" panose="020B0503020102020204" pitchFamily="34" charset="0"/>
            </a:endParaRPr>
          </a:p>
          <a:p>
            <a:pPr marL="457200" indent="-457200">
              <a:lnSpc>
                <a:spcPts val="2700"/>
              </a:lnSpc>
              <a:spcBef>
                <a:spcPts val="0"/>
              </a:spcBef>
              <a:buAutoNum type="arabicPeriod" startAt="2"/>
            </a:pPr>
            <a:r>
              <a:rPr lang="en-US" sz="2600" dirty="0" smtClean="0">
                <a:latin typeface="Franklin Gothic Book" panose="020B0503020102020204" pitchFamily="34" charset="0"/>
              </a:rPr>
              <a:t>Hover the cursor over the “Education” tab.</a:t>
            </a:r>
          </a:p>
          <a:p>
            <a:pPr marL="457200" indent="-457200">
              <a:lnSpc>
                <a:spcPts val="2700"/>
              </a:lnSpc>
              <a:spcBef>
                <a:spcPts val="0"/>
              </a:spcBef>
              <a:buAutoNum type="arabicPeriod" startAt="2"/>
            </a:pPr>
            <a:r>
              <a:rPr lang="en-US" sz="2600" dirty="0" smtClean="0">
                <a:latin typeface="Franklin Gothic Book" panose="020B0503020102020204" pitchFamily="34" charset="0"/>
              </a:rPr>
              <a:t>Click on “Find Regional Representative.”</a:t>
            </a: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p:cNvPicPr>
            <a:picLocks noChangeAspect="1"/>
          </p:cNvPicPr>
          <p:nvPr/>
        </p:nvPicPr>
        <p:blipFill rotWithShape="1">
          <a:blip r:embed="rId4"/>
          <a:srcRect r="17709"/>
          <a:stretch/>
        </p:blipFill>
        <p:spPr>
          <a:xfrm>
            <a:off x="0" y="2639461"/>
            <a:ext cx="9143999" cy="4204251"/>
          </a:xfrm>
          <a:prstGeom prst="rect">
            <a:avLst/>
          </a:prstGeom>
        </p:spPr>
      </p:pic>
      <p:sp>
        <p:nvSpPr>
          <p:cNvPr id="6" name="Right Arrow 5"/>
          <p:cNvSpPr/>
          <p:nvPr/>
        </p:nvSpPr>
        <p:spPr>
          <a:xfrm rot="2705739">
            <a:off x="1942016" y="2671501"/>
            <a:ext cx="707667" cy="618241"/>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2400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797"/>
            <a:ext cx="8768862" cy="4190999"/>
          </a:xfrm>
        </p:spPr>
        <p:txBody>
          <a:bodyPr/>
          <a:lstStyle/>
          <a:p>
            <a:pPr marL="457200" indent="-457200">
              <a:lnSpc>
                <a:spcPts val="2500"/>
              </a:lnSpc>
              <a:spcBef>
                <a:spcPts val="0"/>
              </a:spcBef>
              <a:buAutoNum type="arabicPeriod" startAt="4"/>
            </a:pPr>
            <a:r>
              <a:rPr lang="en-US" sz="2800" dirty="0" smtClean="0">
                <a:latin typeface="Franklin Gothic Book" panose="020B0503020102020204" pitchFamily="34" charset="0"/>
              </a:rPr>
              <a:t>Enter </a:t>
            </a:r>
            <a:r>
              <a:rPr lang="en-US" sz="2800" dirty="0">
                <a:latin typeface="Franklin Gothic Book" panose="020B0503020102020204" pitchFamily="34" charset="0"/>
              </a:rPr>
              <a:t>zip code of the service </a:t>
            </a:r>
            <a:r>
              <a:rPr lang="en-US" sz="2800" dirty="0" smtClean="0">
                <a:latin typeface="Franklin Gothic Book" panose="020B0503020102020204" pitchFamily="34" charset="0"/>
              </a:rPr>
              <a:t>address.</a:t>
            </a:r>
          </a:p>
          <a:p>
            <a:pPr marL="457200" indent="-457200">
              <a:lnSpc>
                <a:spcPts val="2500"/>
              </a:lnSpc>
              <a:spcBef>
                <a:spcPts val="0"/>
              </a:spcBef>
              <a:buAutoNum type="arabicPeriod" startAt="4"/>
            </a:pPr>
            <a:r>
              <a:rPr lang="en-US" sz="2800" dirty="0" smtClean="0">
                <a:latin typeface="Franklin Gothic Book" panose="020B0503020102020204" pitchFamily="34" charset="0"/>
              </a:rPr>
              <a:t>Click </a:t>
            </a:r>
            <a:r>
              <a:rPr lang="en-US" sz="2800" dirty="0">
                <a:latin typeface="Franklin Gothic Book" panose="020B0503020102020204" pitchFamily="34" charset="0"/>
              </a:rPr>
              <a:t>on “Enter Zip Code” </a:t>
            </a:r>
            <a:r>
              <a:rPr lang="en-US" sz="2800" dirty="0" smtClean="0">
                <a:latin typeface="Franklin Gothic Book" panose="020B0503020102020204" pitchFamily="34" charset="0"/>
              </a:rPr>
              <a:t>button.</a:t>
            </a:r>
          </a:p>
          <a:p>
            <a:pPr marL="457200" indent="-457200">
              <a:lnSpc>
                <a:spcPts val="2500"/>
              </a:lnSpc>
              <a:spcBef>
                <a:spcPts val="0"/>
              </a:spcBef>
              <a:buAutoNum type="arabicPeriod" startAt="4"/>
            </a:pPr>
            <a:r>
              <a:rPr lang="en-US" sz="2800" dirty="0" smtClean="0">
                <a:latin typeface="Franklin Gothic Book" panose="020B0503020102020204" pitchFamily="34" charset="0"/>
              </a:rPr>
              <a:t>Call </a:t>
            </a:r>
            <a:r>
              <a:rPr lang="en-US" sz="2800" dirty="0">
                <a:latin typeface="Franklin Gothic Book" panose="020B0503020102020204" pitchFamily="34" charset="0"/>
              </a:rPr>
              <a:t>TSC and ask to leave a message for your regional representative.</a:t>
            </a: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18</a:t>
            </a:fld>
            <a:endParaRPr lang="en-US" dirty="0">
              <a:solidFill>
                <a:prstClr val="black">
                  <a:tint val="75000"/>
                </a:prstClr>
              </a:solidFill>
            </a:endParaRPr>
          </a:p>
        </p:txBody>
      </p:sp>
      <p:sp>
        <p:nvSpPr>
          <p:cNvPr id="6" name="Title 1"/>
          <p:cNvSpPr txBox="1">
            <a:spLocks/>
          </p:cNvSpPr>
          <p:nvPr/>
        </p:nvSpPr>
        <p:spPr>
          <a:xfrm>
            <a:off x="277092" y="861016"/>
            <a:ext cx="8659087" cy="572134"/>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endParaRPr lang="en-US" sz="4000" dirty="0">
              <a:latin typeface="Tekton Pro" panose="020F0603020208020904" pitchFamily="34" charset="0"/>
            </a:endParaRPr>
          </a:p>
        </p:txBody>
      </p:sp>
      <p:sp>
        <p:nvSpPr>
          <p:cNvPr id="2" name="Title 1"/>
          <p:cNvSpPr>
            <a:spLocks noGrp="1"/>
          </p:cNvSpPr>
          <p:nvPr>
            <p:ph type="title"/>
          </p:nvPr>
        </p:nvSpPr>
        <p:spPr/>
        <p:txBody>
          <a:bodyPr/>
          <a:lstStyle/>
          <a:p>
            <a:r>
              <a:rPr lang="en-US" sz="3600" dirty="0">
                <a:solidFill>
                  <a:prstClr val="black"/>
                </a:solidFill>
                <a:latin typeface="Franklin Gothic Book" panose="020B0503020102020204" pitchFamily="34" charset="0"/>
              </a:rPr>
              <a:t>Access &amp; Utilize Regional Representative</a:t>
            </a:r>
            <a:endParaRPr lang="en-US" dirty="0">
              <a:latin typeface="Franklin Gothic Book" panose="020B05030201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 r="18063" b="36417"/>
          <a:stretch/>
        </p:blipFill>
        <p:spPr>
          <a:xfrm>
            <a:off x="0" y="2883966"/>
            <a:ext cx="9144000" cy="3990283"/>
          </a:xfrm>
          <a:prstGeom prst="rect">
            <a:avLst/>
          </a:prstGeom>
        </p:spPr>
      </p:pic>
    </p:spTree>
    <p:extLst>
      <p:ext uri="{BB962C8B-B14F-4D97-AF65-F5344CB8AC3E}">
        <p14:creationId xmlns:p14="http://schemas.microsoft.com/office/powerpoint/2010/main" val="3773627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Disclaimers (2)</a:t>
            </a:r>
          </a:p>
        </p:txBody>
      </p:sp>
      <p:sp>
        <p:nvSpPr>
          <p:cNvPr id="3" name="Content Placeholder 2"/>
          <p:cNvSpPr>
            <a:spLocks noGrp="1"/>
          </p:cNvSpPr>
          <p:nvPr>
            <p:ph idx="1"/>
          </p:nvPr>
        </p:nvSpPr>
        <p:spPr>
          <a:xfrm>
            <a:off x="457200" y="2088230"/>
            <a:ext cx="8229600" cy="4561608"/>
          </a:xfrm>
        </p:spPr>
        <p:txBody>
          <a:bodyPr/>
          <a:lstStyle/>
          <a:p>
            <a:pPr marL="0" indent="0" algn="ctr">
              <a:buNone/>
            </a:pPr>
            <a:r>
              <a:rPr lang="en-US" sz="2800" b="1" dirty="0" smtClean="0">
                <a:latin typeface="Franklin Gothic Book" panose="020B0503020102020204" pitchFamily="34" charset="0"/>
              </a:rPr>
              <a:t>The purpose of this module is to provide healthcare providers, Managed Care Plans, and clients and their families with an overview of the CCS Provider Relations Unit (PRU) process.  It will provide you with useful information and resources to understand the role of the PRU and how we </a:t>
            </a:r>
            <a:r>
              <a:rPr lang="en-US" sz="2800" b="1" smtClean="0">
                <a:latin typeface="Franklin Gothic Book" panose="020B0503020102020204" pitchFamily="34" charset="0"/>
              </a:rPr>
              <a:t>can assist you.  </a:t>
            </a:r>
            <a:r>
              <a:rPr lang="en-US" sz="2800" b="1" dirty="0" smtClean="0">
                <a:latin typeface="Franklin Gothic Book" panose="020B0503020102020204" pitchFamily="34" charset="0"/>
              </a:rPr>
              <a:t>The information contained in this module is solely for the purpose of education and training.</a:t>
            </a:r>
            <a:endParaRPr lang="en-US" sz="2800" b="1" dirty="0">
              <a:latin typeface="Franklin Gothic Book" panose="020B0503020102020204" pitchFamily="34" charset="0"/>
            </a:endParaRPr>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t>1</a:t>
            </a:fld>
            <a:endParaRPr lang="en-US" dirty="0"/>
          </a:p>
        </p:txBody>
      </p:sp>
      <p:sp>
        <p:nvSpPr>
          <p:cNvPr id="6" name="Title 1"/>
          <p:cNvSpPr txBox="1">
            <a:spLocks/>
          </p:cNvSpPr>
          <p:nvPr/>
        </p:nvSpPr>
        <p:spPr>
          <a:xfrm>
            <a:off x="457200" y="954137"/>
            <a:ext cx="8229600" cy="649170"/>
          </a:xfrm>
          <a:prstGeom prst="rect">
            <a:avLst/>
          </a:prstGeom>
          <a:solidFill>
            <a:srgbClr val="F1EFE7"/>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solidFill>
                  <a:schemeClr val="tx2">
                    <a:lumMod val="50000"/>
                  </a:schemeClr>
                </a:solidFill>
                <a:latin typeface="Franklin Gothic Book" panose="020B0503020102020204" pitchFamily="34" charset="0"/>
              </a:rPr>
              <a:t>Disclaimer</a:t>
            </a:r>
            <a:endParaRPr lang="en-US" sz="400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199184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3" y="1607821"/>
            <a:ext cx="8659086" cy="4190999"/>
          </a:xfrm>
        </p:spPr>
        <p:txBody>
          <a:bodyPr/>
          <a:lstStyle/>
          <a:p>
            <a:pPr marL="0" indent="0">
              <a:buNone/>
            </a:pPr>
            <a:r>
              <a:rPr lang="en-US" dirty="0" smtClean="0">
                <a:solidFill>
                  <a:schemeClr val="accent1">
                    <a:lumMod val="75000"/>
                  </a:schemeClr>
                </a:solidFill>
                <a:latin typeface="Tekton Pro" panose="020F0603020208020904" pitchFamily="34" charset="0"/>
              </a:rPr>
              <a:t>7</a:t>
            </a:r>
            <a:r>
              <a:rPr lang="en-US" dirty="0" smtClean="0">
                <a:solidFill>
                  <a:schemeClr val="tx2">
                    <a:lumMod val="75000"/>
                  </a:schemeClr>
                </a:solidFill>
                <a:latin typeface="Tekton Pro" panose="020F0603020208020904" pitchFamily="34" charset="0"/>
              </a:rPr>
              <a:t>.	</a:t>
            </a:r>
            <a:r>
              <a:rPr lang="en-US" dirty="0" smtClean="0">
                <a:latin typeface="Franklin Gothic Book" panose="020B0503020102020204" pitchFamily="34" charset="0"/>
              </a:rPr>
              <a:t> </a:t>
            </a:r>
            <a:r>
              <a:rPr lang="en-US" sz="2600" dirty="0" smtClean="0">
                <a:latin typeface="Franklin Gothic Book" panose="020B0503020102020204" pitchFamily="34" charset="0"/>
              </a:rPr>
              <a:t>Give a brief description of your challenge</a:t>
            </a:r>
          </a:p>
          <a:p>
            <a:pPr marL="457200" indent="-457200">
              <a:buAutoNum type="arabicPeriod" startAt="8"/>
            </a:pPr>
            <a:r>
              <a:rPr lang="en-US" sz="2600" dirty="0" smtClean="0">
                <a:latin typeface="Franklin Gothic Book" panose="020B0503020102020204" pitchFamily="34" charset="0"/>
              </a:rPr>
              <a:t> Obtain a “Service Request Number”</a:t>
            </a:r>
          </a:p>
          <a:p>
            <a:pPr marL="457200" indent="-457200">
              <a:buAutoNum type="arabicPeriod" startAt="8"/>
            </a:pPr>
            <a:r>
              <a:rPr lang="en-US" sz="2600" dirty="0" smtClean="0">
                <a:latin typeface="Franklin Gothic Book" panose="020B0503020102020204" pitchFamily="34" charset="0"/>
              </a:rPr>
              <a:t> Document the time and date of your service request</a:t>
            </a:r>
          </a:p>
          <a:p>
            <a:pPr marL="457200" indent="-457200">
              <a:buAutoNum type="arabicPeriod" startAt="8"/>
            </a:pPr>
            <a:r>
              <a:rPr lang="en-US" sz="2600" dirty="0" smtClean="0">
                <a:latin typeface="Franklin Gothic Book" panose="020B0503020102020204" pitchFamily="34" charset="0"/>
              </a:rPr>
              <a:t> If you do not receive a call back within 10 business days,     contact CCS PRU</a:t>
            </a:r>
          </a:p>
          <a:p>
            <a:pPr marL="457200" indent="-457200">
              <a:buAutoNum type="arabicPeriod" startAt="8"/>
            </a:pPr>
            <a:r>
              <a:rPr lang="en-US" sz="2600" dirty="0" smtClean="0">
                <a:latin typeface="Franklin Gothic Book" panose="020B0503020102020204" pitchFamily="34" charset="0"/>
              </a:rPr>
              <a:t> When you are contacted by your regional representative,  have your Remittance Advice Detail (RAD) available to provide any information they may need in order to assist you with resolution of your challenge</a:t>
            </a: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19</a:t>
            </a:fld>
            <a:endParaRPr lang="en-US" dirty="0">
              <a:solidFill>
                <a:prstClr val="black">
                  <a:tint val="75000"/>
                </a:prstClr>
              </a:solidFill>
            </a:endParaRPr>
          </a:p>
        </p:txBody>
      </p:sp>
      <p:sp>
        <p:nvSpPr>
          <p:cNvPr id="5" name="Title 1"/>
          <p:cNvSpPr txBox="1">
            <a:spLocks/>
          </p:cNvSpPr>
          <p:nvPr/>
        </p:nvSpPr>
        <p:spPr>
          <a:xfrm>
            <a:off x="277092" y="861016"/>
            <a:ext cx="8659087" cy="572134"/>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endParaRPr lang="en-US" sz="4000" dirty="0">
              <a:latin typeface="Tekton Pro" panose="020F0603020208020904" pitchFamily="34" charset="0"/>
            </a:endParaRPr>
          </a:p>
        </p:txBody>
      </p:sp>
      <p:sp>
        <p:nvSpPr>
          <p:cNvPr id="6" name="Title 1"/>
          <p:cNvSpPr>
            <a:spLocks noGrp="1"/>
          </p:cNvSpPr>
          <p:nvPr>
            <p:ph type="title"/>
          </p:nvPr>
        </p:nvSpPr>
        <p:spPr>
          <a:xfrm>
            <a:off x="457200" y="812009"/>
            <a:ext cx="8229600" cy="634985"/>
          </a:xfrm>
        </p:spPr>
        <p:txBody>
          <a:bodyPr/>
          <a:lstStyle/>
          <a:p>
            <a:r>
              <a:rPr lang="en-US" sz="3600" dirty="0">
                <a:solidFill>
                  <a:prstClr val="black"/>
                </a:solidFill>
                <a:latin typeface="Franklin Gothic Book" panose="020B0503020102020204" pitchFamily="34" charset="0"/>
              </a:rPr>
              <a:t>Access &amp; Utilize Regional Representative</a:t>
            </a:r>
            <a:endParaRPr lang="en-US" dirty="0">
              <a:latin typeface="Franklin Gothic Book" panose="020B0503020102020204" pitchFamily="34" charset="0"/>
            </a:endParaRPr>
          </a:p>
        </p:txBody>
      </p:sp>
    </p:spTree>
    <p:extLst>
      <p:ext uri="{BB962C8B-B14F-4D97-AF65-F5344CB8AC3E}">
        <p14:creationId xmlns:p14="http://schemas.microsoft.com/office/powerpoint/2010/main" val="242333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20</a:t>
            </a:fld>
            <a:endParaRPr lang="en-US" dirty="0">
              <a:solidFill>
                <a:prstClr val="black">
                  <a:tint val="75000"/>
                </a:prstClr>
              </a:solidFill>
            </a:endParaRPr>
          </a:p>
        </p:txBody>
      </p:sp>
      <p:sp>
        <p:nvSpPr>
          <p:cNvPr id="5" name="Title 1"/>
          <p:cNvSpPr>
            <a:spLocks noGrp="1"/>
          </p:cNvSpPr>
          <p:nvPr>
            <p:ph type="title"/>
          </p:nvPr>
        </p:nvSpPr>
        <p:spPr>
          <a:xfrm>
            <a:off x="457200" y="913791"/>
            <a:ext cx="8229600" cy="648744"/>
          </a:xfrm>
          <a:solidFill>
            <a:srgbClr val="F1EFE7"/>
          </a:solidFill>
          <a:ln w="19050">
            <a:solidFill>
              <a:schemeClr val="tx1"/>
            </a:solidFill>
          </a:ln>
        </p:spPr>
        <p:txBody>
          <a:bodyPr/>
          <a:lstStyle/>
          <a:p>
            <a:pPr algn="ctr"/>
            <a:r>
              <a:rPr lang="en-US" sz="4000" b="0" dirty="0" smtClean="0">
                <a:solidFill>
                  <a:prstClr val="black"/>
                </a:solidFill>
                <a:latin typeface="Franklin Gothic Book" panose="020B0503020102020204" pitchFamily="34" charset="0"/>
              </a:rPr>
              <a:t>Medi-Cal’s Fiscal Intermediary</a:t>
            </a:r>
            <a:endParaRPr lang="en-US" sz="4400" b="0" dirty="0">
              <a:latin typeface="Franklin Gothic Book" panose="020B0503020102020204" pitchFamily="34" charset="0"/>
            </a:endParaRPr>
          </a:p>
        </p:txBody>
      </p:sp>
      <p:sp>
        <p:nvSpPr>
          <p:cNvPr id="6" name="Content Placeholder 3"/>
          <p:cNvSpPr>
            <a:spLocks noGrp="1"/>
          </p:cNvSpPr>
          <p:nvPr>
            <p:ph idx="1"/>
          </p:nvPr>
        </p:nvSpPr>
        <p:spPr>
          <a:xfrm>
            <a:off x="598486" y="1801062"/>
            <a:ext cx="7947025" cy="4165984"/>
          </a:xfrm>
        </p:spPr>
        <p:txBody>
          <a:bodyPr/>
          <a:lstStyle/>
          <a:p>
            <a:pPr marL="0" indent="-480060">
              <a:lnSpc>
                <a:spcPts val="3000"/>
              </a:lnSpc>
              <a:spcBef>
                <a:spcPts val="0"/>
              </a:spcBef>
              <a:buNone/>
            </a:pPr>
            <a:r>
              <a:rPr lang="en-US" sz="3000" b="1" dirty="0" smtClean="0">
                <a:latin typeface="Franklin Gothic Book" panose="020B0503020102020204" pitchFamily="34" charset="0"/>
              </a:rPr>
              <a:t>If you submit hard copy claims, please note the following addresses:</a:t>
            </a:r>
          </a:p>
          <a:p>
            <a:pPr marL="0" indent="-480060">
              <a:lnSpc>
                <a:spcPts val="1500"/>
              </a:lnSpc>
              <a:spcBef>
                <a:spcPts val="0"/>
              </a:spcBef>
              <a:buNone/>
            </a:pPr>
            <a:endParaRPr lang="en-US" sz="3000" b="1" dirty="0">
              <a:latin typeface="Franklin Gothic Book" panose="020B0503020102020204" pitchFamily="34" charset="0"/>
            </a:endParaRPr>
          </a:p>
          <a:p>
            <a:pPr lvl="1">
              <a:lnSpc>
                <a:spcPts val="1500"/>
              </a:lnSpc>
              <a:spcBef>
                <a:spcPts val="900"/>
              </a:spcBef>
              <a:buFont typeface="Wingdings" panose="05000000000000000000" pitchFamily="2" charset="2"/>
              <a:buChar char="§"/>
            </a:pPr>
            <a:r>
              <a:rPr lang="en-US" dirty="0" smtClean="0">
                <a:latin typeface="Franklin Gothic Book" panose="020B0503020102020204" pitchFamily="34" charset="0"/>
              </a:rPr>
              <a:t>CMS </a:t>
            </a:r>
            <a:r>
              <a:rPr lang="en-US" dirty="0">
                <a:latin typeface="Franklin Gothic Book" panose="020B0503020102020204" pitchFamily="34" charset="0"/>
              </a:rPr>
              <a:t>1500 and </a:t>
            </a:r>
            <a:r>
              <a:rPr lang="en-US" dirty="0" smtClean="0">
                <a:latin typeface="Franklin Gothic Book" panose="020B0503020102020204" pitchFamily="34" charset="0"/>
              </a:rPr>
              <a:t>Pharmacy-  </a:t>
            </a:r>
            <a:r>
              <a:rPr lang="en-US" b="1" dirty="0">
                <a:latin typeface="Franklin Gothic Book" panose="020B0503020102020204" pitchFamily="34" charset="0"/>
              </a:rPr>
              <a:t>Xerox</a:t>
            </a:r>
          </a:p>
          <a:p>
            <a:pPr marL="2743200" lvl="8" indent="0">
              <a:lnSpc>
                <a:spcPts val="1500"/>
              </a:lnSpc>
              <a:spcBef>
                <a:spcPts val="900"/>
              </a:spcBef>
              <a:buNone/>
            </a:pPr>
            <a:r>
              <a:rPr lang="en-US" sz="2100" b="1" dirty="0">
                <a:latin typeface="Franklin Gothic Book" panose="020B0503020102020204" pitchFamily="34" charset="0"/>
              </a:rPr>
              <a:t>		</a:t>
            </a:r>
            <a:r>
              <a:rPr lang="en-US" sz="2100" b="1" dirty="0" smtClean="0">
                <a:latin typeface="Franklin Gothic Book" panose="020B0503020102020204" pitchFamily="34" charset="0"/>
              </a:rPr>
              <a:t>      PO </a:t>
            </a:r>
            <a:r>
              <a:rPr lang="en-US" sz="2100" b="1" dirty="0">
                <a:latin typeface="Franklin Gothic Book" panose="020B0503020102020204" pitchFamily="34" charset="0"/>
              </a:rPr>
              <a:t>Box 15700</a:t>
            </a:r>
          </a:p>
          <a:p>
            <a:pPr marL="2743200" lvl="8" indent="0">
              <a:lnSpc>
                <a:spcPts val="1500"/>
              </a:lnSpc>
              <a:spcBef>
                <a:spcPts val="900"/>
              </a:spcBef>
              <a:buNone/>
            </a:pPr>
            <a:r>
              <a:rPr lang="en-US" sz="2100" b="1" dirty="0">
                <a:latin typeface="Franklin Gothic Book" panose="020B0503020102020204" pitchFamily="34" charset="0"/>
              </a:rPr>
              <a:t>		</a:t>
            </a:r>
            <a:r>
              <a:rPr lang="en-US" sz="2100" b="1" dirty="0" smtClean="0">
                <a:latin typeface="Franklin Gothic Book" panose="020B0503020102020204" pitchFamily="34" charset="0"/>
              </a:rPr>
              <a:t>      Sacramento</a:t>
            </a:r>
            <a:r>
              <a:rPr lang="en-US" sz="2100" b="1" dirty="0">
                <a:latin typeface="Franklin Gothic Book" panose="020B0503020102020204" pitchFamily="34" charset="0"/>
              </a:rPr>
              <a:t>, CA. 95852-1700</a:t>
            </a:r>
          </a:p>
          <a:p>
            <a:pPr marL="2743200" lvl="8" indent="0">
              <a:lnSpc>
                <a:spcPts val="1500"/>
              </a:lnSpc>
              <a:spcBef>
                <a:spcPts val="900"/>
              </a:spcBef>
              <a:buNone/>
            </a:pPr>
            <a:endParaRPr lang="en-US" sz="2100" b="1" dirty="0">
              <a:latin typeface="Franklin Gothic Book" panose="020B0503020102020204" pitchFamily="34" charset="0"/>
            </a:endParaRPr>
          </a:p>
          <a:p>
            <a:pPr lvl="1">
              <a:lnSpc>
                <a:spcPts val="1500"/>
              </a:lnSpc>
              <a:spcBef>
                <a:spcPts val="450"/>
              </a:spcBef>
              <a:buFont typeface="Wingdings" panose="05000000000000000000" pitchFamily="2" charset="2"/>
              <a:buChar char="§"/>
            </a:pPr>
            <a:r>
              <a:rPr lang="en-US" dirty="0">
                <a:latin typeface="Franklin Gothic Book" panose="020B0503020102020204" pitchFamily="34" charset="0"/>
              </a:rPr>
              <a:t>UB04 Inpatient - </a:t>
            </a:r>
            <a:r>
              <a:rPr lang="en-US" dirty="0" smtClean="0">
                <a:latin typeface="Franklin Gothic Book" panose="020B0503020102020204" pitchFamily="34" charset="0"/>
              </a:rPr>
              <a:t>	               	</a:t>
            </a:r>
            <a:r>
              <a:rPr lang="en-US" b="1" dirty="0" smtClean="0">
                <a:latin typeface="Franklin Gothic Book" panose="020B0503020102020204" pitchFamily="34" charset="0"/>
              </a:rPr>
              <a:t>Xerox</a:t>
            </a:r>
            <a:endParaRPr lang="en-US" b="1" dirty="0">
              <a:latin typeface="Franklin Gothic Book" panose="020B0503020102020204" pitchFamily="34" charset="0"/>
            </a:endParaRPr>
          </a:p>
          <a:p>
            <a:pPr marL="1028700" lvl="3" indent="0">
              <a:lnSpc>
                <a:spcPts val="1500"/>
              </a:lnSpc>
              <a:spcBef>
                <a:spcPts val="450"/>
              </a:spcBef>
              <a:buNone/>
            </a:pPr>
            <a:r>
              <a:rPr lang="en-US" sz="2100" b="1" dirty="0">
                <a:latin typeface="Franklin Gothic Book" panose="020B0503020102020204" pitchFamily="34" charset="0"/>
              </a:rPr>
              <a:t>				</a:t>
            </a:r>
            <a:r>
              <a:rPr lang="en-US" sz="2100" b="1" dirty="0" smtClean="0">
                <a:latin typeface="Franklin Gothic Book" panose="020B0503020102020204" pitchFamily="34" charset="0"/>
              </a:rPr>
              <a:t>    </a:t>
            </a:r>
            <a:r>
              <a:rPr lang="en-US" sz="2100" b="1" dirty="0">
                <a:latin typeface="Franklin Gothic Book" panose="020B0503020102020204" pitchFamily="34" charset="0"/>
              </a:rPr>
              <a:t>	 </a:t>
            </a:r>
            <a:r>
              <a:rPr lang="en-US" sz="2100" b="1" dirty="0" smtClean="0">
                <a:latin typeface="Franklin Gothic Book" panose="020B0503020102020204" pitchFamily="34" charset="0"/>
              </a:rPr>
              <a:t>         	PO </a:t>
            </a:r>
            <a:r>
              <a:rPr lang="en-US" sz="2100" b="1" dirty="0">
                <a:latin typeface="Franklin Gothic Book" panose="020B0503020102020204" pitchFamily="34" charset="0"/>
              </a:rPr>
              <a:t>Box 15500</a:t>
            </a:r>
          </a:p>
          <a:p>
            <a:pPr marL="1028700" lvl="3" indent="0">
              <a:lnSpc>
                <a:spcPts val="1500"/>
              </a:lnSpc>
              <a:spcBef>
                <a:spcPts val="450"/>
              </a:spcBef>
              <a:buNone/>
            </a:pPr>
            <a:r>
              <a:rPr lang="en-US" sz="2100" b="1" dirty="0">
                <a:latin typeface="Franklin Gothic Book" panose="020B0503020102020204" pitchFamily="34" charset="0"/>
              </a:rPr>
              <a:t>					 </a:t>
            </a:r>
            <a:r>
              <a:rPr lang="en-US" sz="2100" b="1" dirty="0" smtClean="0">
                <a:latin typeface="Franklin Gothic Book" panose="020B0503020102020204" pitchFamily="34" charset="0"/>
              </a:rPr>
              <a:t>          	</a:t>
            </a:r>
            <a:r>
              <a:rPr lang="en-US" sz="2100" b="1" dirty="0">
                <a:latin typeface="Franklin Gothic Book" panose="020B0503020102020204" pitchFamily="34" charset="0"/>
              </a:rPr>
              <a:t>S</a:t>
            </a:r>
            <a:r>
              <a:rPr lang="en-US" sz="2100" b="1" dirty="0" smtClean="0">
                <a:latin typeface="Franklin Gothic Book" panose="020B0503020102020204" pitchFamily="34" charset="0"/>
              </a:rPr>
              <a:t>acramento</a:t>
            </a:r>
            <a:r>
              <a:rPr lang="en-US" sz="2100" b="1" dirty="0">
                <a:latin typeface="Franklin Gothic Book" panose="020B0503020102020204" pitchFamily="34" charset="0"/>
              </a:rPr>
              <a:t>, CA. 95852-1500</a:t>
            </a:r>
          </a:p>
          <a:p>
            <a:pPr marL="1028700" lvl="3" indent="0">
              <a:lnSpc>
                <a:spcPts val="1500"/>
              </a:lnSpc>
              <a:spcBef>
                <a:spcPts val="450"/>
              </a:spcBef>
              <a:buNone/>
            </a:pPr>
            <a:endParaRPr lang="en-US" sz="2100" b="1" dirty="0">
              <a:latin typeface="Franklin Gothic Book" panose="020B0503020102020204" pitchFamily="34" charset="0"/>
            </a:endParaRPr>
          </a:p>
          <a:p>
            <a:pPr lvl="1">
              <a:lnSpc>
                <a:spcPts val="1500"/>
              </a:lnSpc>
              <a:spcBef>
                <a:spcPts val="450"/>
              </a:spcBef>
              <a:buFont typeface="Wingdings" panose="05000000000000000000" pitchFamily="2" charset="2"/>
              <a:buChar char="§"/>
            </a:pPr>
            <a:r>
              <a:rPr lang="en-US" dirty="0">
                <a:latin typeface="Franklin Gothic Book" panose="020B0503020102020204" pitchFamily="34" charset="0"/>
              </a:rPr>
              <a:t>UB04 Outpatient -		</a:t>
            </a:r>
            <a:r>
              <a:rPr lang="en-US" dirty="0" smtClean="0">
                <a:latin typeface="Franklin Gothic Book" panose="020B0503020102020204" pitchFamily="34" charset="0"/>
              </a:rPr>
              <a:t>    	</a:t>
            </a:r>
            <a:r>
              <a:rPr lang="en-US" b="1" dirty="0" smtClean="0">
                <a:latin typeface="Franklin Gothic Book" panose="020B0503020102020204" pitchFamily="34" charset="0"/>
              </a:rPr>
              <a:t>Xerox</a:t>
            </a:r>
            <a:endParaRPr lang="en-US" b="1" dirty="0">
              <a:latin typeface="Franklin Gothic Book" panose="020B0503020102020204" pitchFamily="34" charset="0"/>
            </a:endParaRPr>
          </a:p>
          <a:p>
            <a:pPr marL="2057400" lvl="6" indent="0">
              <a:lnSpc>
                <a:spcPts val="1500"/>
              </a:lnSpc>
              <a:spcBef>
                <a:spcPts val="450"/>
              </a:spcBef>
              <a:buNone/>
            </a:pPr>
            <a:r>
              <a:rPr lang="en-US" sz="2100" b="1" dirty="0">
                <a:latin typeface="Franklin Gothic Book" panose="020B0503020102020204" pitchFamily="34" charset="0"/>
              </a:rPr>
              <a:t>			</a:t>
            </a:r>
            <a:r>
              <a:rPr lang="en-US" sz="2100" b="1" dirty="0" smtClean="0">
                <a:latin typeface="Franklin Gothic Book" panose="020B0503020102020204" pitchFamily="34" charset="0"/>
              </a:rPr>
              <a:t>           	PO </a:t>
            </a:r>
            <a:r>
              <a:rPr lang="en-US" sz="2100" b="1" dirty="0">
                <a:latin typeface="Franklin Gothic Book" panose="020B0503020102020204" pitchFamily="34" charset="0"/>
              </a:rPr>
              <a:t>Box 15600</a:t>
            </a:r>
          </a:p>
          <a:p>
            <a:pPr marL="2057400" lvl="6" indent="0">
              <a:lnSpc>
                <a:spcPts val="1500"/>
              </a:lnSpc>
              <a:spcBef>
                <a:spcPts val="450"/>
              </a:spcBef>
              <a:buNone/>
            </a:pPr>
            <a:r>
              <a:rPr lang="en-US" sz="2100" b="1" dirty="0">
                <a:latin typeface="Franklin Gothic Book" panose="020B0503020102020204" pitchFamily="34" charset="0"/>
              </a:rPr>
              <a:t>			</a:t>
            </a:r>
            <a:r>
              <a:rPr lang="en-US" sz="2100" b="1" dirty="0" smtClean="0">
                <a:latin typeface="Franklin Gothic Book" panose="020B0503020102020204" pitchFamily="34" charset="0"/>
              </a:rPr>
              <a:t>          	Sacramento</a:t>
            </a:r>
            <a:r>
              <a:rPr lang="en-US" sz="2100" b="1" dirty="0">
                <a:latin typeface="Franklin Gothic Book" panose="020B0503020102020204" pitchFamily="34" charset="0"/>
              </a:rPr>
              <a:t>, CA. 95852-1600</a:t>
            </a:r>
          </a:p>
        </p:txBody>
      </p:sp>
      <p:sp>
        <p:nvSpPr>
          <p:cNvPr id="7" name="Rectangle 6"/>
          <p:cNvSpPr/>
          <p:nvPr/>
        </p:nvSpPr>
        <p:spPr>
          <a:xfrm>
            <a:off x="370114" y="6061858"/>
            <a:ext cx="8403771" cy="477054"/>
          </a:xfrm>
          <a:prstGeom prst="rect">
            <a:avLst/>
          </a:prstGeom>
          <a:noFill/>
        </p:spPr>
        <p:txBody>
          <a:bodyPr wrap="square" lIns="91440" tIns="45720" rIns="91440" bIns="45720">
            <a:spAutoFit/>
          </a:bodyPr>
          <a:lstStyle/>
          <a:p>
            <a:pPr algn="ctr">
              <a:lnSpc>
                <a:spcPts val="3000"/>
              </a:lnSpc>
            </a:pPr>
            <a:r>
              <a:rPr lang="en-US" sz="3200" b="1" dirty="0">
                <a:solidFill>
                  <a:schemeClr val="tx2"/>
                </a:solidFill>
                <a:latin typeface="Franklin Gothic Book" panose="020B0503020102020204" pitchFamily="34" charset="0"/>
              </a:rPr>
              <a:t>IMPORTANT! DO NOT Send to local CCS office! </a:t>
            </a:r>
          </a:p>
        </p:txBody>
      </p:sp>
    </p:spTree>
    <p:extLst>
      <p:ext uri="{BB962C8B-B14F-4D97-AF65-F5344CB8AC3E}">
        <p14:creationId xmlns:p14="http://schemas.microsoft.com/office/powerpoint/2010/main" val="27544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10000" fill="remove" nodeType="clickEffect">
                                  <p:stCondLst>
                                    <p:cond delay="0"/>
                                  </p:stCondLst>
                                  <p:iterate type="lt">
                                    <p:tmPct val="10000"/>
                                  </p:iterate>
                                  <p:childTnLst>
                                    <p:animClr clrSpc="rgb" dir="cw">
                                      <p:cBhvr override="childStyle">
                                        <p:cTn id="6" dur="250" autoRev="1" fill="remove"/>
                                        <p:tgtEl>
                                          <p:spTgt spid="7">
                                            <p:txEl>
                                              <p:pRg st="0" end="0"/>
                                            </p:txEl>
                                          </p:spTgt>
                                        </p:tgtEl>
                                        <p:attrNameLst>
                                          <p:attrName>style.color</p:attrName>
                                        </p:attrNameLst>
                                      </p:cBhvr>
                                      <p:to>
                                        <a:schemeClr val="bg1"/>
                                      </p:to>
                                    </p:animClr>
                                    <p:animClr clrSpc="rgb" dir="cw">
                                      <p:cBhvr>
                                        <p:cTn id="7" dur="250" autoRev="1" fill="remove"/>
                                        <p:tgtEl>
                                          <p:spTgt spid="7">
                                            <p:txEl>
                                              <p:pRg st="0" end="0"/>
                                            </p:txEl>
                                          </p:spTgt>
                                        </p:tgtEl>
                                        <p:attrNameLst>
                                          <p:attrName>fillcolor</p:attrName>
                                        </p:attrNameLst>
                                      </p:cBhvr>
                                      <p:to>
                                        <a:schemeClr val="bg1"/>
                                      </p:to>
                                    </p:animClr>
                                    <p:set>
                                      <p:cBhvr>
                                        <p:cTn id="8" dur="250" autoRev="1" fill="remove"/>
                                        <p:tgtEl>
                                          <p:spTgt spid="7">
                                            <p:txEl>
                                              <p:pRg st="0" end="0"/>
                                            </p:txEl>
                                          </p:spTgt>
                                        </p:tgtEl>
                                        <p:attrNameLst>
                                          <p:attrName>fill.type</p:attrName>
                                        </p:attrNameLst>
                                      </p:cBhvr>
                                      <p:to>
                                        <p:strVal val="solid"/>
                                      </p:to>
                                    </p:set>
                                    <p:set>
                                      <p:cBhvr>
                                        <p:cTn id="9" dur="250" autoRev="1" fill="remove"/>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2159"/>
            <a:ext cx="8229600" cy="4504191"/>
          </a:xfrm>
        </p:spPr>
        <p:txBody>
          <a:bodyPr/>
          <a:lstStyle/>
          <a:p>
            <a:pPr marL="0" lvl="0" indent="-480060">
              <a:lnSpc>
                <a:spcPts val="3100"/>
              </a:lnSpc>
              <a:spcBef>
                <a:spcPts val="1800"/>
              </a:spcBef>
              <a:spcAft>
                <a:spcPts val="600"/>
              </a:spcAft>
              <a:buClr>
                <a:srgbClr val="4F81BD">
                  <a:lumMod val="75000"/>
                </a:srgbClr>
              </a:buClr>
              <a:buNone/>
            </a:pPr>
            <a:r>
              <a:rPr lang="en-US" sz="3600" dirty="0">
                <a:latin typeface="Franklin Gothic Book" panose="020B0503020102020204" pitchFamily="34" charset="0"/>
              </a:rPr>
              <a:t>Computer Media Claims (CMC):</a:t>
            </a:r>
          </a:p>
          <a:p>
            <a:pPr marL="182880" lvl="2" indent="0">
              <a:lnSpc>
                <a:spcPts val="1875"/>
              </a:lnSpc>
              <a:spcBef>
                <a:spcPts val="1800"/>
              </a:spcBef>
              <a:spcAft>
                <a:spcPts val="1800"/>
              </a:spcAft>
              <a:buClr>
                <a:srgbClr val="4F81BD">
                  <a:lumMod val="75000"/>
                </a:srgbClr>
              </a:buClr>
              <a:buNone/>
            </a:pPr>
            <a:r>
              <a:rPr lang="en-US" sz="2400" dirty="0">
                <a:latin typeface="Franklin Gothic Book" panose="020B0503020102020204" pitchFamily="34" charset="0"/>
                <a:hlinkClick r:id="rId3"/>
              </a:rPr>
              <a:t>https://files.medi-cal.ca.gov/pubsdoco/CTM_manual.asp</a:t>
            </a:r>
            <a:endParaRPr lang="en-US" sz="2400" dirty="0">
              <a:latin typeface="Franklin Gothic Book" panose="020B0503020102020204" pitchFamily="34" charset="0"/>
            </a:endParaRPr>
          </a:p>
          <a:p>
            <a:pPr marL="0" lvl="0" indent="-480060">
              <a:lnSpc>
                <a:spcPts val="1875"/>
              </a:lnSpc>
              <a:spcBef>
                <a:spcPts val="1350"/>
              </a:spcBef>
              <a:spcAft>
                <a:spcPts val="450"/>
              </a:spcAft>
              <a:buClr>
                <a:srgbClr val="4F81BD">
                  <a:lumMod val="75000"/>
                </a:srgbClr>
              </a:buClr>
              <a:buNone/>
            </a:pPr>
            <a:r>
              <a:rPr lang="en-US" sz="3600" dirty="0">
                <a:latin typeface="Franklin Gothic Book" panose="020B0503020102020204" pitchFamily="34" charset="0"/>
              </a:rPr>
              <a:t>Advantages </a:t>
            </a:r>
            <a:r>
              <a:rPr lang="en-US" sz="3600" dirty="0" smtClean="0">
                <a:latin typeface="Franklin Gothic Book" panose="020B0503020102020204" pitchFamily="34" charset="0"/>
              </a:rPr>
              <a:t>of CMC:</a:t>
            </a:r>
            <a:endParaRPr lang="en-US" sz="3600" dirty="0">
              <a:latin typeface="Franklin Gothic Book" panose="020B0503020102020204" pitchFamily="34" charset="0"/>
            </a:endParaRPr>
          </a:p>
          <a:p>
            <a:pPr marL="640080" lvl="2" indent="-457200">
              <a:lnSpc>
                <a:spcPts val="2800"/>
              </a:lnSpc>
              <a:spcBef>
                <a:spcPts val="1200"/>
              </a:spcBef>
              <a:spcAft>
                <a:spcPts val="600"/>
              </a:spcAft>
              <a:buClr>
                <a:srgbClr val="000099"/>
              </a:buClr>
              <a:buFont typeface="Arial" panose="020B0604020202020204" pitchFamily="34" charset="0"/>
              <a:buChar char="•"/>
            </a:pPr>
            <a:r>
              <a:rPr lang="en-US" sz="2600" dirty="0" smtClean="0">
                <a:latin typeface="Franklin Gothic Book" panose="020B0503020102020204" pitchFamily="34" charset="0"/>
              </a:rPr>
              <a:t>1-2 </a:t>
            </a:r>
            <a:r>
              <a:rPr lang="en-US" sz="2600" dirty="0">
                <a:latin typeface="Franklin Gothic Book" panose="020B0503020102020204" pitchFamily="34" charset="0"/>
              </a:rPr>
              <a:t>Weeks Adjudication vs. up to 8 </a:t>
            </a:r>
            <a:r>
              <a:rPr lang="en-US" sz="2600" dirty="0" smtClean="0">
                <a:latin typeface="Franklin Gothic Book" panose="020B0503020102020204" pitchFamily="34" charset="0"/>
              </a:rPr>
              <a:t>weeks</a:t>
            </a:r>
          </a:p>
          <a:p>
            <a:pPr marL="640080" lvl="2" indent="-457200">
              <a:lnSpc>
                <a:spcPts val="2800"/>
              </a:lnSpc>
              <a:spcBef>
                <a:spcPts val="1200"/>
              </a:spcBef>
              <a:spcAft>
                <a:spcPts val="600"/>
              </a:spcAft>
              <a:buClr>
                <a:srgbClr val="000099"/>
              </a:buClr>
              <a:buFont typeface="Arial" panose="020B0604020202020204" pitchFamily="34" charset="0"/>
              <a:buChar char="•"/>
            </a:pPr>
            <a:r>
              <a:rPr lang="en-US" sz="2600" dirty="0" smtClean="0">
                <a:latin typeface="Franklin Gothic Book" panose="020B0503020102020204" pitchFamily="34" charset="0"/>
              </a:rPr>
              <a:t>Immediate </a:t>
            </a:r>
            <a:r>
              <a:rPr lang="en-US" sz="2600" dirty="0">
                <a:latin typeface="Franklin Gothic Book" panose="020B0503020102020204" pitchFamily="34" charset="0"/>
              </a:rPr>
              <a:t>Confirmation </a:t>
            </a:r>
            <a:endParaRPr lang="en-US" sz="2600" dirty="0" smtClean="0">
              <a:latin typeface="Franklin Gothic Book" panose="020B0503020102020204" pitchFamily="34" charset="0"/>
            </a:endParaRPr>
          </a:p>
          <a:p>
            <a:pPr marL="640080" lvl="2" indent="-457200">
              <a:lnSpc>
                <a:spcPts val="2800"/>
              </a:lnSpc>
              <a:spcBef>
                <a:spcPts val="1200"/>
              </a:spcBef>
              <a:spcAft>
                <a:spcPts val="600"/>
              </a:spcAft>
              <a:buClr>
                <a:srgbClr val="000099"/>
              </a:buClr>
              <a:buFont typeface="Arial" panose="020B0604020202020204" pitchFamily="34" charset="0"/>
              <a:buChar char="•"/>
            </a:pPr>
            <a:r>
              <a:rPr lang="en-US" sz="2600" dirty="0" smtClean="0">
                <a:latin typeface="Franklin Gothic Book" panose="020B0503020102020204" pitchFamily="34" charset="0"/>
              </a:rPr>
              <a:t>Avoid LOST </a:t>
            </a:r>
            <a:r>
              <a:rPr lang="en-US" sz="2600" dirty="0">
                <a:latin typeface="Franklin Gothic Book" panose="020B0503020102020204" pitchFamily="34" charset="0"/>
              </a:rPr>
              <a:t>in </a:t>
            </a:r>
            <a:r>
              <a:rPr lang="en-US" sz="2600" dirty="0" smtClean="0">
                <a:latin typeface="Franklin Gothic Book" panose="020B0503020102020204" pitchFamily="34" charset="0"/>
              </a:rPr>
              <a:t>transit, delay and/or wrong address</a:t>
            </a:r>
            <a:endParaRPr lang="en-US" sz="2600" dirty="0">
              <a:latin typeface="Franklin Gothic Book" panose="020B0503020102020204" pitchFamily="34" charset="0"/>
            </a:endParaRP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457200" y="848215"/>
            <a:ext cx="8229600" cy="638819"/>
          </a:xfrm>
          <a:solidFill>
            <a:srgbClr val="F1EFE7"/>
          </a:solidFill>
          <a:ln w="19050">
            <a:solidFill>
              <a:schemeClr val="tx1"/>
            </a:solidFill>
          </a:ln>
        </p:spPr>
        <p:txBody>
          <a:bodyPr/>
          <a:lstStyle/>
          <a:p>
            <a:pPr algn="ctr"/>
            <a:r>
              <a:rPr lang="en-US" sz="4000" b="0" dirty="0">
                <a:solidFill>
                  <a:prstClr val="black"/>
                </a:solidFill>
                <a:latin typeface="Franklin Gothic Book" panose="020B0503020102020204" pitchFamily="34" charset="0"/>
              </a:rPr>
              <a:t>Medi-Cal’s Fiscal Intermediary</a:t>
            </a:r>
            <a:endParaRPr lang="en-US" sz="4400" b="0" dirty="0">
              <a:latin typeface="Franklin Gothic Book" panose="020B0503020102020204" pitchFamily="34" charset="0"/>
            </a:endParaRPr>
          </a:p>
        </p:txBody>
      </p:sp>
    </p:spTree>
    <p:extLst>
      <p:ext uri="{BB962C8B-B14F-4D97-AF65-F5344CB8AC3E}">
        <p14:creationId xmlns:p14="http://schemas.microsoft.com/office/powerpoint/2010/main" val="1855497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319"/>
            <a:ext cx="8229600" cy="4504191"/>
          </a:xfrm>
        </p:spPr>
        <p:txBody>
          <a:bodyPr/>
          <a:lstStyle/>
          <a:p>
            <a:pPr marL="0" lvl="0" indent="-480060" algn="ctr">
              <a:lnSpc>
                <a:spcPts val="3100"/>
              </a:lnSpc>
              <a:spcBef>
                <a:spcPts val="1800"/>
              </a:spcBef>
              <a:spcAft>
                <a:spcPts val="600"/>
              </a:spcAft>
              <a:buClr>
                <a:srgbClr val="4F81BD">
                  <a:lumMod val="75000"/>
                </a:srgbClr>
              </a:buClr>
              <a:buNone/>
            </a:pPr>
            <a:r>
              <a:rPr lang="en-US" sz="3600" dirty="0" smtClean="0">
                <a:solidFill>
                  <a:prstClr val="black"/>
                </a:solidFill>
                <a:latin typeface="Franklin Gothic Book" panose="020B0503020102020204" pitchFamily="34" charset="0"/>
              </a:rPr>
              <a:t>T</a:t>
            </a:r>
            <a:r>
              <a:rPr lang="en-US" sz="3600" dirty="0" smtClean="0">
                <a:latin typeface="Franklin Gothic Book" panose="020B0503020102020204" pitchFamily="34" charset="0"/>
              </a:rPr>
              <a:t>imeliness Requirement For Claim Reimbursement</a:t>
            </a:r>
          </a:p>
          <a:p>
            <a:r>
              <a:rPr lang="en-US" b="1" dirty="0" smtClean="0">
                <a:solidFill>
                  <a:schemeClr val="tx2">
                    <a:lumMod val="75000"/>
                  </a:schemeClr>
                </a:solidFill>
                <a:latin typeface="Franklin Gothic Book" panose="020B0503020102020204" pitchFamily="34" charset="0"/>
              </a:rPr>
              <a:t>0-6 Month = 100%</a:t>
            </a:r>
          </a:p>
          <a:p>
            <a:r>
              <a:rPr lang="en-US" b="1" dirty="0" smtClean="0">
                <a:solidFill>
                  <a:schemeClr val="tx2">
                    <a:lumMod val="75000"/>
                  </a:schemeClr>
                </a:solidFill>
                <a:latin typeface="Franklin Gothic Book" panose="020B0503020102020204" pitchFamily="34" charset="0"/>
              </a:rPr>
              <a:t>7-9 Month = 75%</a:t>
            </a:r>
          </a:p>
          <a:p>
            <a:r>
              <a:rPr lang="en-US" b="1" dirty="0" smtClean="0">
                <a:solidFill>
                  <a:schemeClr val="tx2">
                    <a:lumMod val="75000"/>
                  </a:schemeClr>
                </a:solidFill>
                <a:latin typeface="Franklin Gothic Book" panose="020B0503020102020204" pitchFamily="34" charset="0"/>
              </a:rPr>
              <a:t>10-12 Month = 50%</a:t>
            </a:r>
          </a:p>
          <a:p>
            <a:r>
              <a:rPr lang="en-US" b="1" dirty="0" smtClean="0">
                <a:solidFill>
                  <a:schemeClr val="tx2">
                    <a:lumMod val="75000"/>
                  </a:schemeClr>
                </a:solidFill>
                <a:latin typeface="Franklin Gothic Book" panose="020B0503020102020204" pitchFamily="34" charset="0"/>
              </a:rPr>
              <a:t>Over One Year = Claim Denial for over 1 year RAD code 021 *	</a:t>
            </a:r>
            <a:r>
              <a:rPr lang="en-US" b="1" dirty="0" smtClean="0">
                <a:solidFill>
                  <a:srgbClr val="002060"/>
                </a:solidFill>
                <a:latin typeface="Franklin Gothic Book" panose="020B0503020102020204" pitchFamily="34" charset="0"/>
              </a:rPr>
              <a:t>The Only</a:t>
            </a:r>
            <a:r>
              <a:rPr lang="en-US" dirty="0" smtClean="0">
                <a:solidFill>
                  <a:srgbClr val="002060"/>
                </a:solidFill>
                <a:latin typeface="Franklin Gothic Book" panose="020B0503020102020204" pitchFamily="34" charset="0"/>
              </a:rPr>
              <a:t> Exception – Claim submission delays due to CCS eligibility or authorization updates </a:t>
            </a:r>
          </a:p>
          <a:p>
            <a:pPr marL="914400" lvl="2" indent="0" algn="ctr">
              <a:buNone/>
            </a:pPr>
            <a:r>
              <a:rPr lang="en-US" sz="2800" dirty="0" smtClean="0">
                <a:latin typeface="Franklin Gothic Book" panose="020B0503020102020204" pitchFamily="34" charset="0"/>
              </a:rPr>
              <a:t>OVER ONE YEAR CLAIM UNIT</a:t>
            </a:r>
          </a:p>
          <a:p>
            <a:pPr marL="0" indent="0" algn="ctr">
              <a:lnSpc>
                <a:spcPts val="3000"/>
              </a:lnSpc>
              <a:spcBef>
                <a:spcPts val="0"/>
              </a:spcBef>
              <a:buNone/>
            </a:pPr>
            <a:r>
              <a:rPr lang="en-US" sz="2800" dirty="0" smtClean="0">
                <a:latin typeface="Franklin Gothic Book" panose="020B0503020102020204" pitchFamily="34" charset="0"/>
              </a:rPr>
              <a:t>XEROX</a:t>
            </a:r>
          </a:p>
          <a:p>
            <a:pPr marL="0" indent="0" algn="ctr">
              <a:lnSpc>
                <a:spcPts val="3000"/>
              </a:lnSpc>
              <a:spcBef>
                <a:spcPts val="0"/>
              </a:spcBef>
              <a:buNone/>
            </a:pPr>
            <a:r>
              <a:rPr lang="en-US" sz="2800" dirty="0" smtClean="0">
                <a:latin typeface="Franklin Gothic Book" panose="020B0503020102020204" pitchFamily="34" charset="0"/>
              </a:rPr>
              <a:t>PO Box 13029</a:t>
            </a:r>
          </a:p>
          <a:p>
            <a:pPr marL="0" indent="0" algn="ctr">
              <a:lnSpc>
                <a:spcPts val="3000"/>
              </a:lnSpc>
              <a:spcBef>
                <a:spcPts val="0"/>
              </a:spcBef>
              <a:buNone/>
            </a:pPr>
            <a:r>
              <a:rPr lang="en-US" sz="2800" dirty="0" smtClean="0">
                <a:latin typeface="Franklin Gothic Book" panose="020B0503020102020204" pitchFamily="34" charset="0"/>
              </a:rPr>
              <a:t>Sacramento, CA 95813-4029</a:t>
            </a:r>
          </a:p>
          <a:p>
            <a:pPr marL="0" indent="0">
              <a:buNone/>
            </a:pPr>
            <a:endParaRPr lang="en-US" dirty="0">
              <a:solidFill>
                <a:srgbClr val="002060"/>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22</a:t>
            </a:fld>
            <a:endParaRPr lang="en-US" dirty="0">
              <a:solidFill>
                <a:prstClr val="black">
                  <a:tint val="75000"/>
                </a:prstClr>
              </a:solidFill>
            </a:endParaRPr>
          </a:p>
        </p:txBody>
      </p:sp>
      <p:sp>
        <p:nvSpPr>
          <p:cNvPr id="5" name="Title 1"/>
          <p:cNvSpPr>
            <a:spLocks noGrp="1"/>
          </p:cNvSpPr>
          <p:nvPr>
            <p:ph type="title"/>
          </p:nvPr>
        </p:nvSpPr>
        <p:spPr>
          <a:xfrm>
            <a:off x="457200" y="845675"/>
            <a:ext cx="8229600" cy="647845"/>
          </a:xfrm>
          <a:solidFill>
            <a:srgbClr val="F1EFE7"/>
          </a:solidFill>
          <a:ln w="19050">
            <a:solidFill>
              <a:schemeClr val="tx1"/>
            </a:solidFill>
          </a:ln>
        </p:spPr>
        <p:txBody>
          <a:bodyPr/>
          <a:lstStyle/>
          <a:p>
            <a:pPr algn="ctr"/>
            <a:r>
              <a:rPr lang="en-US" sz="4000" b="0" dirty="0">
                <a:solidFill>
                  <a:prstClr val="black"/>
                </a:solidFill>
                <a:latin typeface="Franklin Gothic Book" panose="020B0503020102020204" pitchFamily="34" charset="0"/>
              </a:rPr>
              <a:t>Medi-Cal’s Fiscal Intermediary</a:t>
            </a:r>
            <a:endParaRPr lang="en-US" sz="4400" b="0" dirty="0">
              <a:latin typeface="Franklin Gothic Book" panose="020B0503020102020204" pitchFamily="34" charset="0"/>
            </a:endParaRPr>
          </a:p>
        </p:txBody>
      </p:sp>
    </p:spTree>
    <p:extLst>
      <p:ext uri="{BB962C8B-B14F-4D97-AF65-F5344CB8AC3E}">
        <p14:creationId xmlns:p14="http://schemas.microsoft.com/office/powerpoint/2010/main" val="2473030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81190"/>
            <a:ext cx="8229600" cy="4190999"/>
          </a:xfrm>
        </p:spPr>
        <p:txBody>
          <a:bodyPr/>
          <a:lstStyle/>
          <a:p>
            <a:pPr marL="0" indent="0" algn="ctr">
              <a:lnSpc>
                <a:spcPts val="2250"/>
              </a:lnSpc>
              <a:spcBef>
                <a:spcPts val="1350"/>
              </a:spcBef>
              <a:spcAft>
                <a:spcPts val="450"/>
              </a:spcAft>
              <a:buNone/>
            </a:pPr>
            <a:r>
              <a:rPr lang="en-US" sz="3200" b="1" dirty="0" smtClean="0">
                <a:latin typeface="Tekton Pro" panose="020F0603020208020904" pitchFamily="34" charset="0"/>
              </a:rPr>
              <a:t>	</a:t>
            </a:r>
            <a:r>
              <a:rPr lang="en-US" sz="3600" u="sng" dirty="0" smtClean="0">
                <a:latin typeface="Franklin Gothic Book" panose="020B0503020102020204" pitchFamily="34" charset="0"/>
              </a:rPr>
              <a:t>For </a:t>
            </a:r>
            <a:r>
              <a:rPr lang="en-US" sz="3600" u="sng" dirty="0">
                <a:latin typeface="Franklin Gothic Book" panose="020B0503020102020204" pitchFamily="34" charset="0"/>
              </a:rPr>
              <a:t>Pharmacy </a:t>
            </a:r>
            <a:r>
              <a:rPr lang="en-US" sz="3600" u="sng" dirty="0" smtClean="0">
                <a:latin typeface="Franklin Gothic Book" panose="020B0503020102020204" pitchFamily="34" charset="0"/>
              </a:rPr>
              <a:t>Assistance Please Call:</a:t>
            </a:r>
          </a:p>
          <a:p>
            <a:pPr marL="0" indent="0" algn="ctr">
              <a:lnSpc>
                <a:spcPts val="3000"/>
              </a:lnSpc>
              <a:spcBef>
                <a:spcPts val="0"/>
              </a:spcBef>
              <a:buNone/>
            </a:pPr>
            <a:endParaRPr lang="en-US" sz="2800" u="sng" dirty="0">
              <a:latin typeface="Franklin Gothic Book" panose="020B0503020102020204" pitchFamily="34" charset="0"/>
            </a:endParaRPr>
          </a:p>
          <a:p>
            <a:pPr marL="1042416" lvl="2" indent="-457200">
              <a:lnSpc>
                <a:spcPts val="2250"/>
              </a:lnSpc>
              <a:spcBef>
                <a:spcPts val="1200"/>
              </a:spcBef>
              <a:spcAft>
                <a:spcPts val="600"/>
              </a:spcAft>
              <a:buClr>
                <a:schemeClr val="tx2">
                  <a:lumMod val="75000"/>
                </a:schemeClr>
              </a:buClr>
              <a:buFont typeface="Arial" panose="020B0604020202020204" pitchFamily="34" charset="0"/>
              <a:buChar char="•"/>
            </a:pPr>
            <a:r>
              <a:rPr lang="en-US" sz="3200" dirty="0">
                <a:latin typeface="Franklin Gothic Book" panose="020B0503020102020204" pitchFamily="34" charset="0"/>
              </a:rPr>
              <a:t>LAC CCS-PRU: </a:t>
            </a:r>
            <a:endParaRPr lang="en-US" sz="3200" dirty="0" smtClean="0">
              <a:latin typeface="Franklin Gothic Book" panose="020B0503020102020204" pitchFamily="34" charset="0"/>
            </a:endParaRPr>
          </a:p>
          <a:p>
            <a:pPr marL="585216" lvl="2" indent="0">
              <a:lnSpc>
                <a:spcPts val="2250"/>
              </a:lnSpc>
              <a:spcBef>
                <a:spcPts val="1200"/>
              </a:spcBef>
              <a:spcAft>
                <a:spcPts val="600"/>
              </a:spcAft>
              <a:buClr>
                <a:schemeClr val="tx2">
                  <a:lumMod val="75000"/>
                </a:schemeClr>
              </a:buClr>
              <a:buNone/>
            </a:pPr>
            <a:r>
              <a:rPr lang="en-US" sz="3200" dirty="0" smtClean="0">
                <a:latin typeface="Franklin Gothic Book" panose="020B0503020102020204" pitchFamily="34" charset="0"/>
              </a:rPr>
              <a:t>    1 800-288-4584, option </a:t>
            </a:r>
            <a:r>
              <a:rPr lang="en-US" sz="3200" dirty="0">
                <a:latin typeface="Franklin Gothic Book" panose="020B0503020102020204" pitchFamily="34" charset="0"/>
              </a:rPr>
              <a:t>#</a:t>
            </a:r>
            <a:r>
              <a:rPr lang="en-US" sz="3200" dirty="0" smtClean="0">
                <a:latin typeface="Franklin Gothic Book" panose="020B0503020102020204" pitchFamily="34" charset="0"/>
              </a:rPr>
              <a:t>3</a:t>
            </a:r>
          </a:p>
          <a:p>
            <a:pPr marL="2414016" lvl="6" indent="0">
              <a:lnSpc>
                <a:spcPts val="2250"/>
              </a:lnSpc>
              <a:spcBef>
                <a:spcPts val="1200"/>
              </a:spcBef>
              <a:spcAft>
                <a:spcPts val="600"/>
              </a:spcAft>
              <a:buClr>
                <a:schemeClr val="tx2">
                  <a:lumMod val="75000"/>
                </a:schemeClr>
              </a:buClr>
              <a:buNone/>
            </a:pPr>
            <a:r>
              <a:rPr lang="en-US" sz="3200" dirty="0">
                <a:latin typeface="Franklin Gothic Book" panose="020B0503020102020204" pitchFamily="34" charset="0"/>
              </a:rPr>
              <a:t>	</a:t>
            </a:r>
            <a:r>
              <a:rPr lang="en-US" sz="3200" dirty="0" smtClean="0">
                <a:latin typeface="Franklin Gothic Book" panose="020B0503020102020204" pitchFamily="34" charset="0"/>
              </a:rPr>
              <a:t>	  or</a:t>
            </a:r>
            <a:endParaRPr lang="en-US" sz="3200" dirty="0">
              <a:latin typeface="Franklin Gothic Book" panose="020B0503020102020204" pitchFamily="34" charset="0"/>
            </a:endParaRPr>
          </a:p>
          <a:p>
            <a:pPr marL="1042416" lvl="2" indent="-457200">
              <a:lnSpc>
                <a:spcPts val="3000"/>
              </a:lnSpc>
              <a:spcBef>
                <a:spcPts val="0"/>
              </a:spcBef>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Medi-Cal Point </a:t>
            </a:r>
            <a:r>
              <a:rPr lang="en-US" sz="3200" dirty="0">
                <a:latin typeface="Franklin Gothic Book" panose="020B0503020102020204" pitchFamily="34" charset="0"/>
              </a:rPr>
              <a:t>of Service (POS) Help Desk: </a:t>
            </a:r>
            <a:r>
              <a:rPr lang="en-US" sz="3200" dirty="0" smtClean="0">
                <a:latin typeface="Franklin Gothic Book" panose="020B0503020102020204" pitchFamily="34" charset="0"/>
              </a:rPr>
              <a:t>  </a:t>
            </a:r>
          </a:p>
          <a:p>
            <a:pPr marL="585216" lvl="2" indent="0">
              <a:lnSpc>
                <a:spcPts val="3000"/>
              </a:lnSpc>
              <a:spcBef>
                <a:spcPts val="0"/>
              </a:spcBef>
              <a:buClr>
                <a:schemeClr val="tx2">
                  <a:lumMod val="75000"/>
                </a:schemeClr>
              </a:buClr>
              <a:buNone/>
            </a:pPr>
            <a:r>
              <a:rPr lang="en-US" sz="3200" dirty="0">
                <a:latin typeface="Franklin Gothic Book" panose="020B0503020102020204" pitchFamily="34" charset="0"/>
              </a:rPr>
              <a:t>	</a:t>
            </a:r>
            <a:r>
              <a:rPr lang="en-US" sz="3200" dirty="0" smtClean="0">
                <a:latin typeface="Franklin Gothic Book" panose="020B0503020102020204" pitchFamily="34" charset="0"/>
              </a:rPr>
              <a:t>		 1 800-427-1295</a:t>
            </a:r>
            <a:endParaRPr lang="en-US" sz="3200" dirty="0">
              <a:latin typeface="Franklin Gothic Book" panose="020B0503020102020204" pitchFamily="34" charset="0"/>
            </a:endParaRP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23</a:t>
            </a:fld>
            <a:endParaRPr lang="en-US" dirty="0">
              <a:solidFill>
                <a:prstClr val="black">
                  <a:tint val="75000"/>
                </a:prstClr>
              </a:solidFill>
            </a:endParaRPr>
          </a:p>
        </p:txBody>
      </p:sp>
      <p:sp>
        <p:nvSpPr>
          <p:cNvPr id="6" name="Title 1"/>
          <p:cNvSpPr txBox="1">
            <a:spLocks/>
          </p:cNvSpPr>
          <p:nvPr/>
        </p:nvSpPr>
        <p:spPr>
          <a:xfrm>
            <a:off x="457200" y="845701"/>
            <a:ext cx="8229600" cy="539291"/>
          </a:xfrm>
          <a:prstGeom prst="rect">
            <a:avLst/>
          </a:prstGeom>
          <a:solidFill>
            <a:srgbClr val="F1EFE7"/>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b="0" dirty="0" smtClean="0">
                <a:solidFill>
                  <a:prstClr val="black"/>
                </a:solidFill>
                <a:latin typeface="Franklin Gothic Book" panose="020B0503020102020204" pitchFamily="34" charset="0"/>
              </a:rPr>
              <a:t>Medi-Cal’s Fiscal Intermediary</a:t>
            </a:r>
            <a:endParaRPr lang="en-US" sz="4400" b="0" dirty="0">
              <a:latin typeface="Franklin Gothic Book" panose="020B0503020102020204" pitchFamily="34" charset="0"/>
            </a:endParaRPr>
          </a:p>
        </p:txBody>
      </p:sp>
    </p:spTree>
    <p:extLst>
      <p:ext uri="{BB962C8B-B14F-4D97-AF65-F5344CB8AC3E}">
        <p14:creationId xmlns:p14="http://schemas.microsoft.com/office/powerpoint/2010/main" val="501787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24</a:t>
            </a:fld>
            <a:endParaRPr lang="en-US" dirty="0">
              <a:solidFill>
                <a:prstClr val="black">
                  <a:tint val="75000"/>
                </a:prstClr>
              </a:solidFill>
            </a:endParaRPr>
          </a:p>
        </p:txBody>
      </p:sp>
      <p:sp>
        <p:nvSpPr>
          <p:cNvPr id="4" name="Rectangle 3"/>
          <p:cNvSpPr/>
          <p:nvPr/>
        </p:nvSpPr>
        <p:spPr>
          <a:xfrm>
            <a:off x="428087" y="1519202"/>
            <a:ext cx="8109857"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smtClean="0">
                <a:ln/>
                <a:solidFill>
                  <a:srgbClr val="8EB149"/>
                </a:solidFill>
                <a:latin typeface="Franklin Gothic Book" panose="020B0503020102020204" pitchFamily="34" charset="0"/>
              </a:rPr>
              <a:t>SHARE OF COST </a:t>
            </a:r>
            <a:endParaRPr lang="en-US" sz="3000" b="1" dirty="0" smtClean="0">
              <a:ln/>
              <a:solidFill>
                <a:srgbClr val="8EB149"/>
              </a:solidFill>
              <a:latin typeface="Tekton Pro" panose="020F0603020208020904" pitchFamily="34" charset="0"/>
            </a:endParaRPr>
          </a:p>
        </p:txBody>
      </p:sp>
      <p:sp>
        <p:nvSpPr>
          <p:cNvPr id="8" name="AutoShape 6" descr="Image result for financial partner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074" y="2724464"/>
            <a:ext cx="3095568" cy="3075467"/>
          </a:xfrm>
          <a:prstGeom prst="rect">
            <a:avLst/>
          </a:prstGeom>
        </p:spPr>
      </p:pic>
    </p:spTree>
    <p:extLst>
      <p:ext uri="{BB962C8B-B14F-4D97-AF65-F5344CB8AC3E}">
        <p14:creationId xmlns:p14="http://schemas.microsoft.com/office/powerpoint/2010/main" val="3650376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1"/>
            <a:ext cx="8522677" cy="4756149"/>
          </a:xfrm>
        </p:spPr>
        <p:txBody>
          <a:bodyPr/>
          <a:lstStyle/>
          <a:p>
            <a:pPr marL="0" indent="0">
              <a:spcBef>
                <a:spcPts val="0"/>
              </a:spcBef>
              <a:buNone/>
            </a:pPr>
            <a:r>
              <a:rPr lang="en-US" sz="3600" dirty="0">
                <a:latin typeface="Franklin Gothic Book" panose="020B0503020102020204" pitchFamily="34" charset="0"/>
                <a:ea typeface="Arial Unicode MS" pitchFamily="34" charset="-128"/>
                <a:cs typeface="Arial Unicode MS" pitchFamily="34" charset="-128"/>
              </a:rPr>
              <a:t>CCS Policy &amp; Procedure states:</a:t>
            </a:r>
          </a:p>
          <a:p>
            <a:pPr marL="365760" lvl="1" indent="0">
              <a:lnSpc>
                <a:spcPts val="1000"/>
              </a:lnSpc>
              <a:spcBef>
                <a:spcPts val="0"/>
              </a:spcBef>
              <a:buSzPct val="120000"/>
              <a:buNone/>
            </a:pPr>
            <a:endParaRPr lang="en-US" sz="3200" dirty="0" smtClean="0">
              <a:latin typeface="Franklin Gothic Book" panose="020B0503020102020204" pitchFamily="34" charset="0"/>
              <a:ea typeface="Arial Unicode MS" pitchFamily="34" charset="-128"/>
              <a:cs typeface="Arial Unicode MS" pitchFamily="34" charset="-128"/>
            </a:endParaRPr>
          </a:p>
          <a:p>
            <a:pPr marL="365760" lvl="1" indent="0">
              <a:lnSpc>
                <a:spcPts val="3500"/>
              </a:lnSpc>
              <a:spcBef>
                <a:spcPts val="0"/>
              </a:spcBef>
              <a:buSzPct val="120000"/>
              <a:buNone/>
            </a:pPr>
            <a:r>
              <a:rPr lang="en-US" sz="3200" dirty="0" smtClean="0">
                <a:latin typeface="Franklin Gothic Book" panose="020B0503020102020204" pitchFamily="34" charset="0"/>
                <a:ea typeface="Arial Unicode MS" pitchFamily="34" charset="-128"/>
                <a:cs typeface="Arial Unicode MS" pitchFamily="34" charset="-128"/>
              </a:rPr>
              <a:t>Los </a:t>
            </a:r>
            <a:r>
              <a:rPr lang="en-US" sz="3200" dirty="0">
                <a:latin typeface="Franklin Gothic Book" panose="020B0503020102020204" pitchFamily="34" charset="0"/>
                <a:ea typeface="Arial Unicode MS" pitchFamily="34" charset="-128"/>
                <a:cs typeface="Arial Unicode MS" pitchFamily="34" charset="-128"/>
              </a:rPr>
              <a:t>Angeles County CCS will reimburse the SOC for any CCS client when the </a:t>
            </a:r>
            <a:r>
              <a:rPr lang="en-US" sz="3200" b="1" u="sng" dirty="0">
                <a:latin typeface="Franklin Gothic Book" panose="020B0503020102020204" pitchFamily="34" charset="0"/>
                <a:ea typeface="Arial Unicode MS" pitchFamily="34" charset="-128"/>
                <a:cs typeface="Arial Unicode MS" pitchFamily="34" charset="-128"/>
              </a:rPr>
              <a:t>Total Cost </a:t>
            </a:r>
            <a:r>
              <a:rPr lang="en-US" sz="3200" dirty="0" smtClean="0">
                <a:latin typeface="Franklin Gothic Book" panose="020B0503020102020204" pitchFamily="34" charset="0"/>
                <a:ea typeface="Arial Unicode MS" pitchFamily="34" charset="-128"/>
                <a:cs typeface="Arial Unicode MS" pitchFamily="34" charset="-128"/>
              </a:rPr>
              <a:t>of </a:t>
            </a:r>
            <a:r>
              <a:rPr lang="en-US" sz="3200" dirty="0">
                <a:latin typeface="Franklin Gothic Book" panose="020B0503020102020204" pitchFamily="34" charset="0"/>
                <a:ea typeface="Arial Unicode MS" pitchFamily="34" charset="-128"/>
                <a:cs typeface="Arial Unicode MS" pitchFamily="34" charset="-128"/>
              </a:rPr>
              <a:t>the billed services are four times (4X) greater than the client’s SOC amount for each qualified month of </a:t>
            </a:r>
            <a:r>
              <a:rPr lang="en-US" sz="3200" dirty="0" smtClean="0">
                <a:latin typeface="Franklin Gothic Book" panose="020B0503020102020204" pitchFamily="34" charset="0"/>
                <a:ea typeface="Arial Unicode MS" pitchFamily="34" charset="-128"/>
                <a:cs typeface="Arial Unicode MS" pitchFamily="34" charset="-128"/>
              </a:rPr>
              <a:t>service</a:t>
            </a:r>
          </a:p>
          <a:p>
            <a:pPr marL="365760" lvl="1" indent="0">
              <a:lnSpc>
                <a:spcPts val="2500"/>
              </a:lnSpc>
              <a:spcBef>
                <a:spcPts val="0"/>
              </a:spcBef>
              <a:buSzPct val="120000"/>
              <a:buNone/>
            </a:pPr>
            <a:endParaRPr lang="en-US" sz="3200" dirty="0" smtClean="0">
              <a:solidFill>
                <a:schemeClr val="tx2">
                  <a:lumMod val="75000"/>
                </a:schemeClr>
              </a:solidFill>
              <a:latin typeface="Franklin Gothic Book" panose="020B0503020102020204" pitchFamily="34" charset="0"/>
              <a:ea typeface="Arial Unicode MS" pitchFamily="34" charset="-128"/>
              <a:cs typeface="Arial Unicode MS" pitchFamily="34" charset="-128"/>
            </a:endParaRPr>
          </a:p>
          <a:p>
            <a:pPr marL="365760" lvl="1" indent="0">
              <a:lnSpc>
                <a:spcPts val="3500"/>
              </a:lnSpc>
              <a:spcBef>
                <a:spcPts val="0"/>
              </a:spcBef>
              <a:buSzPct val="120000"/>
              <a:buNone/>
            </a:pPr>
            <a:r>
              <a:rPr lang="en-US" sz="3200" b="1" u="sng" dirty="0">
                <a:solidFill>
                  <a:schemeClr val="tx2"/>
                </a:solidFill>
                <a:latin typeface="Franklin Gothic Book" panose="020B0503020102020204" pitchFamily="34" charset="0"/>
              </a:rPr>
              <a:t>NOTE</a:t>
            </a:r>
            <a:r>
              <a:rPr lang="en-US" sz="3200" b="1" dirty="0">
                <a:solidFill>
                  <a:schemeClr val="tx2"/>
                </a:solidFill>
                <a:latin typeface="Franklin Gothic Book" panose="020B0503020102020204" pitchFamily="34" charset="0"/>
              </a:rPr>
              <a:t>:  SOC </a:t>
            </a:r>
            <a:r>
              <a:rPr lang="en-US" sz="3200" b="1" dirty="0" smtClean="0">
                <a:solidFill>
                  <a:schemeClr val="tx2"/>
                </a:solidFill>
                <a:latin typeface="Franklin Gothic Book" panose="020B0503020102020204" pitchFamily="34" charset="0"/>
              </a:rPr>
              <a:t>certification gives </a:t>
            </a:r>
            <a:r>
              <a:rPr lang="en-US" sz="3200" b="1" dirty="0">
                <a:solidFill>
                  <a:schemeClr val="tx2"/>
                </a:solidFill>
                <a:latin typeface="Franklin Gothic Book" panose="020B0503020102020204" pitchFamily="34" charset="0"/>
              </a:rPr>
              <a:t>F</a:t>
            </a:r>
            <a:r>
              <a:rPr lang="en-US" sz="3200" b="1" dirty="0" smtClean="0">
                <a:solidFill>
                  <a:schemeClr val="tx2"/>
                </a:solidFill>
                <a:latin typeface="Franklin Gothic Book" panose="020B0503020102020204" pitchFamily="34" charset="0"/>
              </a:rPr>
              <a:t>ull-Scope M/C </a:t>
            </a:r>
            <a:r>
              <a:rPr lang="en-US" sz="3200" b="1" dirty="0">
                <a:solidFill>
                  <a:schemeClr val="tx2"/>
                </a:solidFill>
                <a:latin typeface="Franklin Gothic Book" panose="020B0503020102020204" pitchFamily="34" charset="0"/>
              </a:rPr>
              <a:t>benefits to clients for the month of service(s</a:t>
            </a:r>
            <a:r>
              <a:rPr lang="en-US" sz="3200" b="1" dirty="0" smtClean="0">
                <a:solidFill>
                  <a:schemeClr val="tx2"/>
                </a:solidFill>
                <a:latin typeface="Franklin Gothic Book" panose="020B0503020102020204" pitchFamily="34" charset="0"/>
              </a:rPr>
              <a:t>)</a:t>
            </a:r>
            <a:endParaRPr lang="en-US" sz="3200" b="1" dirty="0">
              <a:solidFill>
                <a:schemeClr val="tx2"/>
              </a:solidFill>
              <a:latin typeface="Franklin Gothic Book" panose="020B0503020102020204" pitchFamily="34" charset="0"/>
            </a:endParaRPr>
          </a:p>
          <a:p>
            <a:pPr marL="365760" lvl="1" indent="0">
              <a:lnSpc>
                <a:spcPts val="3700"/>
              </a:lnSpc>
              <a:spcBef>
                <a:spcPts val="2400"/>
              </a:spcBef>
              <a:buSzPct val="120000"/>
              <a:buNone/>
            </a:pPr>
            <a:r>
              <a:rPr lang="en-US" sz="3200" dirty="0" smtClean="0">
                <a:solidFill>
                  <a:schemeClr val="tx2">
                    <a:lumMod val="75000"/>
                  </a:schemeClr>
                </a:solidFill>
                <a:latin typeface="Franklin Gothic Book" panose="020B0503020102020204" pitchFamily="34" charset="0"/>
                <a:ea typeface="Arial Unicode MS" pitchFamily="34" charset="-128"/>
                <a:cs typeface="Arial Unicode MS" pitchFamily="34" charset="-128"/>
              </a:rPr>
              <a:t> </a:t>
            </a:r>
            <a:endParaRPr lang="en-US" sz="3200" dirty="0">
              <a:solidFill>
                <a:schemeClr val="tx2">
                  <a:lumMod val="75000"/>
                </a:schemeClr>
              </a:solidFill>
              <a:latin typeface="Franklin Gothic Book" panose="020B0503020102020204" pitchFamily="34" charset="0"/>
              <a:ea typeface="Arial Unicode MS" pitchFamily="34" charset="-128"/>
              <a:cs typeface="Arial Unicode MS" pitchFamily="34" charset="-128"/>
            </a:endParaRP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25</a:t>
            </a:fld>
            <a:endParaRPr lang="en-US" dirty="0">
              <a:solidFill>
                <a:prstClr val="black">
                  <a:tint val="75000"/>
                </a:prstClr>
              </a:solidFill>
            </a:endParaRPr>
          </a:p>
        </p:txBody>
      </p:sp>
      <p:sp>
        <p:nvSpPr>
          <p:cNvPr id="5" name="Title 1"/>
          <p:cNvSpPr>
            <a:spLocks noGrp="1"/>
          </p:cNvSpPr>
          <p:nvPr>
            <p:ph type="title"/>
          </p:nvPr>
        </p:nvSpPr>
        <p:spPr>
          <a:xfrm>
            <a:off x="457200" y="888209"/>
            <a:ext cx="8229600" cy="634985"/>
          </a:xfrm>
          <a:solidFill>
            <a:srgbClr val="F1EFE7"/>
          </a:solidFill>
          <a:ln w="19050">
            <a:solidFill>
              <a:schemeClr val="tx1"/>
            </a:solidFill>
          </a:ln>
        </p:spPr>
        <p:txBody>
          <a:bodyPr/>
          <a:lstStyle/>
          <a:p>
            <a:pPr algn="ctr"/>
            <a:r>
              <a:rPr lang="en-US" sz="4000" dirty="0" smtClean="0">
                <a:latin typeface="Franklin Gothic Book" panose="020B0503020102020204" pitchFamily="34" charset="0"/>
              </a:rPr>
              <a:t>Share of Cost  </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121123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161"/>
            <a:ext cx="8229600" cy="5055607"/>
          </a:xfrm>
        </p:spPr>
        <p:txBody>
          <a:bodyPr/>
          <a:lstStyle/>
          <a:p>
            <a:pPr marL="0" indent="0">
              <a:lnSpc>
                <a:spcPct val="150000"/>
              </a:lnSpc>
              <a:spcBef>
                <a:spcPts val="0"/>
              </a:spcBef>
              <a:buClrTx/>
              <a:buNone/>
            </a:pPr>
            <a:r>
              <a:rPr lang="en-US" sz="3600" u="sng" dirty="0" smtClean="0">
                <a:solidFill>
                  <a:prstClr val="black"/>
                </a:solidFill>
                <a:latin typeface="Franklin Gothic Book" panose="020B0503020102020204" pitchFamily="34" charset="0"/>
              </a:rPr>
              <a:t>Call the CCS-Provider Relations Unit:</a:t>
            </a:r>
          </a:p>
          <a:p>
            <a:pPr marL="514350" indent="-514350">
              <a:lnSpc>
                <a:spcPct val="150000"/>
              </a:lnSpc>
              <a:spcBef>
                <a:spcPts val="0"/>
              </a:spcBef>
              <a:buFont typeface="+mj-lt"/>
              <a:buAutoNum type="arabicPeriod"/>
            </a:pPr>
            <a:r>
              <a:rPr lang="en-US" sz="3200" dirty="0" smtClean="0">
                <a:solidFill>
                  <a:prstClr val="black"/>
                </a:solidFill>
                <a:latin typeface="Franklin Gothic Book" panose="020B0503020102020204" pitchFamily="34" charset="0"/>
              </a:rPr>
              <a:t>Verify straight CCS Eligibility</a:t>
            </a:r>
          </a:p>
          <a:p>
            <a:pPr marL="514350" indent="-514350">
              <a:spcBef>
                <a:spcPts val="0"/>
              </a:spcBef>
              <a:buFont typeface="+mj-lt"/>
              <a:buAutoNum type="arabicPeriod"/>
            </a:pPr>
            <a:r>
              <a:rPr lang="en-US" sz="3200" dirty="0" smtClean="0">
                <a:solidFill>
                  <a:prstClr val="black"/>
                </a:solidFill>
                <a:latin typeface="Franklin Gothic Book" panose="020B0503020102020204" pitchFamily="34" charset="0"/>
              </a:rPr>
              <a:t>If not eligible, case will be forwarded to FEU for screening</a:t>
            </a: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26</a:t>
            </a:fld>
            <a:endParaRPr lang="en-US" dirty="0">
              <a:solidFill>
                <a:prstClr val="black">
                  <a:tint val="75000"/>
                </a:prstClr>
              </a:solidFill>
            </a:endParaRPr>
          </a:p>
        </p:txBody>
      </p:sp>
      <p:sp>
        <p:nvSpPr>
          <p:cNvPr id="5" name="Title 1"/>
          <p:cNvSpPr>
            <a:spLocks noGrp="1"/>
          </p:cNvSpPr>
          <p:nvPr>
            <p:ph type="title"/>
          </p:nvPr>
        </p:nvSpPr>
        <p:spPr>
          <a:xfrm>
            <a:off x="457200" y="888752"/>
            <a:ext cx="8229600" cy="604409"/>
          </a:xfrm>
          <a:solidFill>
            <a:srgbClr val="F1EFE7"/>
          </a:solidFill>
          <a:ln w="19050">
            <a:solidFill>
              <a:schemeClr val="tx1"/>
            </a:solidFill>
          </a:ln>
        </p:spPr>
        <p:txBody>
          <a:bodyPr/>
          <a:lstStyle/>
          <a:p>
            <a:pPr algn="ctr"/>
            <a:r>
              <a:rPr lang="en-US" sz="4000" dirty="0" smtClean="0">
                <a:latin typeface="Franklin Gothic Book" panose="020B0503020102020204" pitchFamily="34" charset="0"/>
              </a:rPr>
              <a:t>Share of Cost</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1200950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1312285"/>
            <a:ext cx="8362950" cy="5226627"/>
          </a:xfrm>
        </p:spPr>
        <p:txBody>
          <a:bodyPr/>
          <a:lstStyle/>
          <a:p>
            <a:pPr marL="0" indent="0">
              <a:buClrTx/>
              <a:buNone/>
            </a:pPr>
            <a:endParaRPr lang="en-US" sz="2800" b="1" u="sng" dirty="0" smtClean="0">
              <a:solidFill>
                <a:prstClr val="black"/>
              </a:solidFill>
              <a:latin typeface="Tekton Pro" panose="020F0603020208020904" pitchFamily="34" charset="0"/>
            </a:endParaRPr>
          </a:p>
          <a:p>
            <a:pPr marL="0" indent="0">
              <a:spcBef>
                <a:spcPts val="0"/>
              </a:spcBef>
              <a:buNone/>
            </a:pPr>
            <a:r>
              <a:rPr lang="en-US" sz="3200" dirty="0">
                <a:solidFill>
                  <a:schemeClr val="accent1">
                    <a:lumMod val="75000"/>
                  </a:schemeClr>
                </a:solidFill>
                <a:latin typeface="Franklin Gothic Book" panose="020B0503020102020204" pitchFamily="34" charset="0"/>
              </a:rPr>
              <a:t>3</a:t>
            </a:r>
            <a:r>
              <a:rPr lang="en-US" sz="3200" dirty="0" smtClean="0">
                <a:solidFill>
                  <a:schemeClr val="accent1">
                    <a:lumMod val="75000"/>
                  </a:schemeClr>
                </a:solidFill>
                <a:latin typeface="Franklin Gothic Book" panose="020B0503020102020204" pitchFamily="34" charset="0"/>
              </a:rPr>
              <a:t>.</a:t>
            </a:r>
            <a:r>
              <a:rPr lang="en-US" sz="3200" dirty="0" smtClean="0">
                <a:solidFill>
                  <a:prstClr val="black"/>
                </a:solidFill>
                <a:latin typeface="Franklin Gothic Book" panose="020B0503020102020204" pitchFamily="34" charset="0"/>
              </a:rPr>
              <a:t>	Verify claim amount qualifies for CCS 	reimbursement on behalf of the client</a:t>
            </a:r>
          </a:p>
          <a:p>
            <a:pPr marL="0" indent="0">
              <a:lnSpc>
                <a:spcPts val="2000"/>
              </a:lnSpc>
              <a:spcBef>
                <a:spcPts val="0"/>
              </a:spcBef>
              <a:buClrTx/>
              <a:buNone/>
            </a:pPr>
            <a:endParaRPr lang="en-US" sz="3200" dirty="0" smtClean="0">
              <a:solidFill>
                <a:prstClr val="black"/>
              </a:solidFill>
              <a:latin typeface="Franklin Gothic Book" panose="020B0503020102020204" pitchFamily="34" charset="0"/>
            </a:endParaRPr>
          </a:p>
          <a:p>
            <a:pPr lvl="1">
              <a:spcBef>
                <a:spcPts val="0"/>
              </a:spcBef>
              <a:buClr>
                <a:schemeClr val="tx2">
                  <a:lumMod val="75000"/>
                </a:schemeClr>
              </a:buClr>
              <a:buFont typeface="Arial" panose="020B0604020202020204" pitchFamily="34" charset="0"/>
              <a:buChar char="•"/>
            </a:pPr>
            <a:r>
              <a:rPr lang="en-US" sz="2800" u="sng" dirty="0" smtClean="0">
                <a:solidFill>
                  <a:prstClr val="black"/>
                </a:solidFill>
                <a:latin typeface="Franklin Gothic Book" panose="020B0503020102020204" pitchFamily="34" charset="0"/>
              </a:rPr>
              <a:t>Qualified</a:t>
            </a:r>
            <a:r>
              <a:rPr lang="en-US" sz="2800" dirty="0" smtClean="0">
                <a:solidFill>
                  <a:prstClr val="black"/>
                </a:solidFill>
                <a:latin typeface="Franklin Gothic Book" panose="020B0503020102020204" pitchFamily="34" charset="0"/>
              </a:rPr>
              <a:t>: CCS-PRU will work with you to process SOC reimbursement</a:t>
            </a:r>
          </a:p>
          <a:p>
            <a:pPr lvl="1">
              <a:spcBef>
                <a:spcPts val="0"/>
              </a:spcBef>
              <a:buClr>
                <a:schemeClr val="tx2">
                  <a:lumMod val="75000"/>
                </a:schemeClr>
              </a:buClr>
              <a:buFont typeface="Arial" panose="020B0604020202020204" pitchFamily="34" charset="0"/>
              <a:buChar char="•"/>
            </a:pPr>
            <a:endParaRPr lang="en-US" sz="2800" dirty="0" smtClean="0">
              <a:solidFill>
                <a:prstClr val="black"/>
              </a:solidFill>
              <a:latin typeface="Franklin Gothic Book" panose="020B0503020102020204" pitchFamily="34" charset="0"/>
            </a:endParaRPr>
          </a:p>
          <a:p>
            <a:pPr marL="272034" lvl="1" indent="0">
              <a:spcBef>
                <a:spcPts val="0"/>
              </a:spcBef>
              <a:buClr>
                <a:schemeClr val="tx2">
                  <a:lumMod val="75000"/>
                </a:schemeClr>
              </a:buClr>
              <a:buNone/>
            </a:pPr>
            <a:r>
              <a:rPr lang="en-US" sz="2800" dirty="0">
                <a:solidFill>
                  <a:prstClr val="black"/>
                </a:solidFill>
                <a:latin typeface="Franklin Gothic Book" panose="020B0503020102020204" pitchFamily="34" charset="0"/>
              </a:rPr>
              <a:t>	</a:t>
            </a:r>
            <a:r>
              <a:rPr lang="en-US" sz="2800" dirty="0" smtClean="0">
                <a:solidFill>
                  <a:prstClr val="black"/>
                </a:solidFill>
                <a:latin typeface="Franklin Gothic Book" panose="020B0503020102020204" pitchFamily="34" charset="0"/>
              </a:rPr>
              <a:t>	        </a:t>
            </a:r>
            <a:r>
              <a:rPr lang="en-US" sz="2800" dirty="0" smtClean="0">
                <a:latin typeface="Franklin Gothic Book" panose="020B0503020102020204" pitchFamily="34" charset="0"/>
              </a:rPr>
              <a:t> </a:t>
            </a:r>
            <a:r>
              <a:rPr lang="en-US" sz="2800" u="sng" dirty="0" smtClean="0">
                <a:latin typeface="Franklin Gothic Book" panose="020B0503020102020204" pitchFamily="34" charset="0"/>
              </a:rPr>
              <a:t>(Claim $ = 4X &gt; SOC $)</a:t>
            </a:r>
          </a:p>
          <a:p>
            <a:pPr marL="272034" lvl="1" indent="0">
              <a:spcBef>
                <a:spcPts val="0"/>
              </a:spcBef>
              <a:buClr>
                <a:schemeClr val="tx2">
                  <a:lumMod val="75000"/>
                </a:schemeClr>
              </a:buClr>
              <a:buNone/>
            </a:pPr>
            <a:endParaRPr lang="en-US" sz="2800" u="sng" dirty="0" smtClean="0">
              <a:latin typeface="Franklin Gothic Book" panose="020B0503020102020204" pitchFamily="34" charset="0"/>
            </a:endParaRPr>
          </a:p>
          <a:p>
            <a:pPr lvl="1">
              <a:spcBef>
                <a:spcPts val="0"/>
              </a:spcBef>
              <a:spcAft>
                <a:spcPts val="1800"/>
              </a:spcAft>
              <a:buClr>
                <a:schemeClr val="tx2">
                  <a:lumMod val="75000"/>
                </a:schemeClr>
              </a:buClr>
              <a:buFont typeface="Arial" panose="020B0604020202020204" pitchFamily="34" charset="0"/>
              <a:buChar char="•"/>
            </a:pPr>
            <a:r>
              <a:rPr lang="en-US" sz="2800" u="sng" dirty="0" smtClean="0">
                <a:solidFill>
                  <a:prstClr val="black"/>
                </a:solidFill>
                <a:latin typeface="Franklin Gothic Book" panose="020B0503020102020204" pitchFamily="34" charset="0"/>
              </a:rPr>
              <a:t>Not Qualified</a:t>
            </a:r>
            <a:r>
              <a:rPr lang="en-US" sz="2800" dirty="0" smtClean="0">
                <a:solidFill>
                  <a:prstClr val="black"/>
                </a:solidFill>
                <a:latin typeface="Franklin Gothic Book" panose="020B0503020102020204" pitchFamily="34" charset="0"/>
              </a:rPr>
              <a:t>:  Call CCS-PRU office to verify eligibility for straight CCS and submit claim directly to Fiscal Intermediary</a:t>
            </a: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27</a:t>
            </a:fld>
            <a:endParaRPr lang="en-US" dirty="0">
              <a:solidFill>
                <a:prstClr val="black">
                  <a:tint val="75000"/>
                </a:prstClr>
              </a:solidFill>
            </a:endParaRPr>
          </a:p>
        </p:txBody>
      </p:sp>
      <p:sp>
        <p:nvSpPr>
          <p:cNvPr id="5" name="Title 1"/>
          <p:cNvSpPr>
            <a:spLocks noGrp="1"/>
          </p:cNvSpPr>
          <p:nvPr>
            <p:ph type="title"/>
          </p:nvPr>
        </p:nvSpPr>
        <p:spPr>
          <a:xfrm>
            <a:off x="457200" y="888752"/>
            <a:ext cx="8229600" cy="604409"/>
          </a:xfrm>
          <a:solidFill>
            <a:srgbClr val="F1EFE7"/>
          </a:solidFill>
          <a:ln w="19050">
            <a:solidFill>
              <a:schemeClr val="tx1"/>
            </a:solidFill>
          </a:ln>
        </p:spPr>
        <p:txBody>
          <a:bodyPr/>
          <a:lstStyle/>
          <a:p>
            <a:pPr algn="ctr"/>
            <a:r>
              <a:rPr lang="en-US" sz="4000" dirty="0" smtClean="0">
                <a:latin typeface="Franklin Gothic Book" panose="020B0503020102020204" pitchFamily="34" charset="0"/>
              </a:rPr>
              <a:t>Share of Cost</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333671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0" y="1697676"/>
            <a:ext cx="8516094" cy="4383541"/>
          </a:xfrm>
        </p:spPr>
        <p:txBody>
          <a:bodyPr/>
          <a:lstStyle/>
          <a:p>
            <a:pPr marL="274320" indent="-274320">
              <a:lnSpc>
                <a:spcPts val="3375"/>
              </a:lnSpc>
              <a:spcBef>
                <a:spcPts val="900"/>
              </a:spcBef>
              <a:buClrTx/>
              <a:buFont typeface="Wingdings" panose="05000000000000000000" pitchFamily="2" charset="2"/>
              <a:buChar char="§"/>
            </a:pPr>
            <a:endParaRPr lang="en-US" sz="3600" dirty="0" smtClean="0">
              <a:latin typeface="Franklin Gothic Book" panose="020B0503020102020204" pitchFamily="34" charset="0"/>
            </a:endParaRPr>
          </a:p>
          <a:p>
            <a:pPr marL="274320" indent="-274320">
              <a:lnSpc>
                <a:spcPts val="3375"/>
              </a:lnSpc>
              <a:spcBef>
                <a:spcPts val="900"/>
              </a:spcBef>
              <a:buClrTx/>
              <a:buFont typeface="Wingdings" panose="05000000000000000000" pitchFamily="2" charset="2"/>
              <a:buChar char="§"/>
            </a:pPr>
            <a:r>
              <a:rPr lang="en-US" sz="3600" dirty="0" smtClean="0">
                <a:latin typeface="Franklin Gothic Book" panose="020B0503020102020204" pitchFamily="34" charset="0"/>
              </a:rPr>
              <a:t> For any claim or billing issues contact</a:t>
            </a:r>
            <a:endParaRPr lang="en-US" sz="3600" dirty="0">
              <a:latin typeface="Franklin Gothic Book" panose="020B0503020102020204" pitchFamily="34" charset="0"/>
            </a:endParaRPr>
          </a:p>
          <a:p>
            <a:pPr marL="0" indent="0">
              <a:lnSpc>
                <a:spcPts val="3375"/>
              </a:lnSpc>
              <a:spcBef>
                <a:spcPts val="900"/>
              </a:spcBef>
              <a:buClrTx/>
              <a:buNone/>
            </a:pPr>
            <a:r>
              <a:rPr lang="en-US" sz="3600" dirty="0" smtClean="0">
                <a:latin typeface="Franklin Gothic Book" panose="020B0503020102020204" pitchFamily="34" charset="0"/>
              </a:rPr>
              <a:t>   </a:t>
            </a:r>
            <a:r>
              <a:rPr lang="en-US" sz="3600" u="sng" dirty="0">
                <a:latin typeface="Franklin Gothic Book" panose="020B0503020102020204" pitchFamily="34" charset="0"/>
              </a:rPr>
              <a:t>PRU @ </a:t>
            </a:r>
            <a:r>
              <a:rPr lang="en-US" sz="3600" u="sng" dirty="0" smtClean="0">
                <a:latin typeface="Franklin Gothic Book" panose="020B0503020102020204" pitchFamily="34" charset="0"/>
              </a:rPr>
              <a:t>1 800-288-4584, option #3  </a:t>
            </a:r>
          </a:p>
          <a:p>
            <a:pPr marL="0" indent="0">
              <a:lnSpc>
                <a:spcPts val="3375"/>
              </a:lnSpc>
              <a:spcBef>
                <a:spcPts val="900"/>
              </a:spcBef>
              <a:buClrTx/>
              <a:buNone/>
            </a:pPr>
            <a:r>
              <a:rPr lang="en-US" sz="3600" dirty="0" smtClean="0">
                <a:latin typeface="Franklin Gothic Book" panose="020B0503020102020204" pitchFamily="34" charset="0"/>
              </a:rPr>
              <a:t>   before </a:t>
            </a:r>
            <a:r>
              <a:rPr lang="en-US" sz="3600" dirty="0">
                <a:latin typeface="Franklin Gothic Book" panose="020B0503020102020204" pitchFamily="34" charset="0"/>
              </a:rPr>
              <a:t>sending to </a:t>
            </a:r>
            <a:r>
              <a:rPr lang="en-US" sz="3600" dirty="0" smtClean="0">
                <a:latin typeface="Franklin Gothic Book" panose="020B0503020102020204" pitchFamily="34" charset="0"/>
              </a:rPr>
              <a:t>collections</a:t>
            </a:r>
          </a:p>
          <a:p>
            <a:pPr marL="0" indent="0">
              <a:lnSpc>
                <a:spcPts val="2500"/>
              </a:lnSpc>
              <a:spcBef>
                <a:spcPts val="0"/>
              </a:spcBef>
              <a:buClrTx/>
              <a:buNone/>
            </a:pPr>
            <a:endParaRPr lang="en-US" sz="3600" dirty="0">
              <a:solidFill>
                <a:schemeClr val="accent6">
                  <a:lumMod val="75000"/>
                </a:schemeClr>
              </a:solidFill>
              <a:latin typeface="Franklin Gothic Book" panose="020B0503020102020204" pitchFamily="34" charset="0"/>
            </a:endParaRPr>
          </a:p>
          <a:p>
            <a:pPr marL="274320" lvl="3" indent="-274320">
              <a:lnSpc>
                <a:spcPts val="3375"/>
              </a:lnSpc>
              <a:spcBef>
                <a:spcPts val="900"/>
              </a:spcBef>
              <a:buFont typeface="Wingdings" panose="05000000000000000000" pitchFamily="2" charset="2"/>
              <a:buChar char="§"/>
            </a:pPr>
            <a:r>
              <a:rPr lang="en-US" sz="3600" dirty="0">
                <a:solidFill>
                  <a:prstClr val="black"/>
                </a:solidFill>
                <a:latin typeface="Franklin Gothic Book" panose="020B0503020102020204" pitchFamily="34" charset="0"/>
              </a:rPr>
              <a:t>REMEMBER:</a:t>
            </a:r>
            <a:r>
              <a:rPr lang="en-US" sz="3600" dirty="0">
                <a:solidFill>
                  <a:srgbClr val="1F497D">
                    <a:lumMod val="60000"/>
                    <a:lumOff val="40000"/>
                  </a:srgbClr>
                </a:solidFill>
                <a:latin typeface="Franklin Gothic Book" panose="020B0503020102020204" pitchFamily="34" charset="0"/>
              </a:rPr>
              <a:t> </a:t>
            </a:r>
            <a:endParaRPr lang="en-US" sz="3600" dirty="0" smtClean="0">
              <a:solidFill>
                <a:srgbClr val="1F497D">
                  <a:lumMod val="60000"/>
                  <a:lumOff val="40000"/>
                </a:srgbClr>
              </a:solidFill>
              <a:latin typeface="Franklin Gothic Book" panose="020B0503020102020204" pitchFamily="34" charset="0"/>
            </a:endParaRPr>
          </a:p>
          <a:p>
            <a:pPr marL="0" lvl="3" indent="0">
              <a:lnSpc>
                <a:spcPts val="3375"/>
              </a:lnSpc>
              <a:spcBef>
                <a:spcPts val="900"/>
              </a:spcBef>
              <a:buNone/>
            </a:pPr>
            <a:r>
              <a:rPr lang="en-US" sz="3600" dirty="0">
                <a:solidFill>
                  <a:srgbClr val="1F497D">
                    <a:lumMod val="60000"/>
                    <a:lumOff val="40000"/>
                  </a:srgbClr>
                </a:solidFill>
                <a:latin typeface="Franklin Gothic Book" panose="020B0503020102020204" pitchFamily="34" charset="0"/>
              </a:rPr>
              <a:t>	</a:t>
            </a:r>
            <a:r>
              <a:rPr lang="en-US" sz="3600" u="sng" dirty="0" smtClean="0">
                <a:solidFill>
                  <a:srgbClr val="1F497D">
                    <a:lumMod val="60000"/>
                    <a:lumOff val="40000"/>
                  </a:srgbClr>
                </a:solidFill>
                <a:latin typeface="Franklin Gothic Book" panose="020B0503020102020204" pitchFamily="34" charset="0"/>
              </a:rPr>
              <a:t>DO </a:t>
            </a:r>
            <a:r>
              <a:rPr lang="en-US" sz="3600" u="sng" dirty="0">
                <a:solidFill>
                  <a:srgbClr val="1F497D">
                    <a:lumMod val="60000"/>
                    <a:lumOff val="40000"/>
                  </a:srgbClr>
                </a:solidFill>
                <a:latin typeface="Franklin Gothic Book" panose="020B0503020102020204" pitchFamily="34" charset="0"/>
              </a:rPr>
              <a:t>NOT</a:t>
            </a:r>
            <a:r>
              <a:rPr lang="en-US" sz="3600" dirty="0">
                <a:solidFill>
                  <a:srgbClr val="1F497D">
                    <a:lumMod val="60000"/>
                    <a:lumOff val="40000"/>
                  </a:srgbClr>
                </a:solidFill>
                <a:latin typeface="Franklin Gothic Book" panose="020B0503020102020204" pitchFamily="34" charset="0"/>
              </a:rPr>
              <a:t> bill patients </a:t>
            </a:r>
            <a:r>
              <a:rPr lang="en-US" sz="3600" u="sng" dirty="0">
                <a:solidFill>
                  <a:srgbClr val="1F497D">
                    <a:lumMod val="60000"/>
                    <a:lumOff val="40000"/>
                  </a:srgbClr>
                </a:solidFill>
                <a:latin typeface="Franklin Gothic Book" panose="020B0503020102020204" pitchFamily="34" charset="0"/>
              </a:rPr>
              <a:t>Per Medi-Cal &amp; CCS </a:t>
            </a:r>
            <a:r>
              <a:rPr lang="en-US" sz="3600" dirty="0" smtClean="0">
                <a:solidFill>
                  <a:srgbClr val="1F497D">
                    <a:lumMod val="60000"/>
                    <a:lumOff val="40000"/>
                  </a:srgbClr>
                </a:solidFill>
                <a:latin typeface="Franklin Gothic Book" panose="020B0503020102020204" pitchFamily="34" charset="0"/>
              </a:rPr>
              <a:t>	</a:t>
            </a:r>
            <a:r>
              <a:rPr lang="en-US" sz="3600" u="sng" dirty="0" smtClean="0">
                <a:solidFill>
                  <a:srgbClr val="1F497D">
                    <a:lumMod val="60000"/>
                    <a:lumOff val="40000"/>
                  </a:srgbClr>
                </a:solidFill>
                <a:latin typeface="Franklin Gothic Book" panose="020B0503020102020204" pitchFamily="34" charset="0"/>
              </a:rPr>
              <a:t>Regulations </a:t>
            </a:r>
            <a:r>
              <a:rPr lang="en-US" sz="3600" u="sng" dirty="0">
                <a:solidFill>
                  <a:srgbClr val="1F497D">
                    <a:lumMod val="60000"/>
                    <a:lumOff val="40000"/>
                  </a:srgbClr>
                </a:solidFill>
                <a:latin typeface="Franklin Gothic Book" panose="020B0503020102020204" pitchFamily="34" charset="0"/>
              </a:rPr>
              <a:t>and Contracts!  </a:t>
            </a:r>
            <a:r>
              <a:rPr lang="en-US" sz="3600" dirty="0">
                <a:solidFill>
                  <a:srgbClr val="FF0000"/>
                </a:solidFill>
                <a:latin typeface="Franklin Gothic Book" panose="020B0503020102020204" pitchFamily="34" charset="0"/>
              </a:rPr>
              <a:t> </a:t>
            </a:r>
          </a:p>
          <a:p>
            <a:pPr marL="0" indent="0">
              <a:lnSpc>
                <a:spcPts val="3375"/>
              </a:lnSpc>
              <a:spcBef>
                <a:spcPts val="900"/>
              </a:spcBef>
              <a:buClrTx/>
              <a:buNone/>
            </a:pPr>
            <a:endParaRPr lang="en-US" sz="3600" dirty="0">
              <a:solidFill>
                <a:schemeClr val="accent6">
                  <a:lumMod val="75000"/>
                </a:schemeClr>
              </a:solidFill>
              <a:latin typeface="Tekton Pro" panose="020F0603020208020904" pitchFamily="34" charset="0"/>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28</a:t>
            </a:fld>
            <a:endParaRPr lang="en-US" dirty="0">
              <a:solidFill>
                <a:prstClr val="black">
                  <a:tint val="75000"/>
                </a:prstClr>
              </a:solidFill>
            </a:endParaRPr>
          </a:p>
        </p:txBody>
      </p:sp>
      <p:sp>
        <p:nvSpPr>
          <p:cNvPr id="5" name="Title 1"/>
          <p:cNvSpPr>
            <a:spLocks noGrp="1"/>
          </p:cNvSpPr>
          <p:nvPr>
            <p:ph type="title"/>
          </p:nvPr>
        </p:nvSpPr>
        <p:spPr>
          <a:xfrm>
            <a:off x="326570" y="957825"/>
            <a:ext cx="8516094" cy="660638"/>
          </a:xfrm>
          <a:solidFill>
            <a:srgbClr val="F1EFE7"/>
          </a:solidFill>
          <a:ln w="19050">
            <a:solidFill>
              <a:schemeClr val="tx1"/>
            </a:solidFill>
          </a:ln>
        </p:spPr>
        <p:txBody>
          <a:bodyPr/>
          <a:lstStyle/>
          <a:p>
            <a:pPr algn="ctr"/>
            <a:r>
              <a:rPr lang="en-US" sz="4000" dirty="0" smtClean="0">
                <a:latin typeface="Franklin Gothic Book" panose="020B0503020102020204" pitchFamily="34" charset="0"/>
              </a:rPr>
              <a:t>Recommendations</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1865077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prstClr val="black"/>
              </a:solidFill>
            </a:endParaRPr>
          </a:p>
        </p:txBody>
      </p:sp>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2</a:t>
            </a:fld>
            <a:endParaRPr lang="en-US" dirty="0">
              <a:solidFill>
                <a:prstClr val="black">
                  <a:tint val="75000"/>
                </a:prstClr>
              </a:solidFill>
            </a:endParaRPr>
          </a:p>
        </p:txBody>
      </p:sp>
      <p:sp>
        <p:nvSpPr>
          <p:cNvPr id="4" name="Rectangle 3"/>
          <p:cNvSpPr/>
          <p:nvPr/>
        </p:nvSpPr>
        <p:spPr>
          <a:xfrm>
            <a:off x="1046145" y="1050501"/>
            <a:ext cx="7421526" cy="1938992"/>
          </a:xfrm>
          <a:prstGeom prst="rect">
            <a:avLst/>
          </a:prstGeom>
        </p:spPr>
        <p:txBody>
          <a:bodyPr wrap="square">
            <a:spAutoFit/>
          </a:bodyPr>
          <a:lstStyle/>
          <a:p>
            <a:pPr lvl="0" algn="ctr"/>
            <a:r>
              <a:rPr lang="en-US" sz="6000" b="1" dirty="0" smtClean="0">
                <a:ln/>
                <a:solidFill>
                  <a:srgbClr val="8EB149"/>
                </a:solidFill>
                <a:latin typeface="Franklin Gothic Book" panose="020B0503020102020204" pitchFamily="34" charset="0"/>
              </a:rPr>
              <a:t>PROVIDER RELATIONS </a:t>
            </a:r>
            <a:r>
              <a:rPr lang="en-US" sz="6000" b="1" dirty="0">
                <a:ln/>
                <a:solidFill>
                  <a:srgbClr val="8EB149"/>
                </a:solidFill>
                <a:latin typeface="Franklin Gothic Book" panose="020B0503020102020204" pitchFamily="34" charset="0"/>
              </a:rPr>
              <a:t>UNIT</a:t>
            </a:r>
          </a:p>
        </p:txBody>
      </p:sp>
      <p:pic>
        <p:nvPicPr>
          <p:cNvPr id="5" name="Picture 6" descr="Two doctors coming out of computer monitors and shaking hands Stock Photo - Premium Royalty-Freenull, Code: 608-020903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729" y="3071163"/>
            <a:ext cx="2852358" cy="25285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99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857500"/>
            <a:ext cx="7772400" cy="2324100"/>
          </a:xfrm>
        </p:spPr>
        <p:txBody>
          <a:bodyPr/>
          <a:lstStyle/>
          <a:p>
            <a:pPr algn="ctr"/>
            <a:r>
              <a:rPr lang="en-US" sz="4000" dirty="0" smtClean="0"/>
              <a:t/>
            </a:r>
            <a:br>
              <a:rPr lang="en-US" sz="4000" dirty="0" smtClean="0"/>
            </a:br>
            <a:r>
              <a:rPr lang="en-US" sz="4000" dirty="0" smtClean="0"/>
              <a:t>End of Module</a:t>
            </a:r>
            <a:br>
              <a:rPr lang="en-US" sz="4000" dirty="0" smtClean="0"/>
            </a:br>
            <a:r>
              <a:rPr lang="en-US" sz="4000" dirty="0" smtClean="0"/>
              <a:t> </a:t>
            </a:r>
            <a:br>
              <a:rPr lang="en-US" sz="4000" dirty="0" smtClean="0"/>
            </a:br>
            <a:r>
              <a:rPr lang="en-US" sz="4000" dirty="0" smtClean="0"/>
              <a:t>Thank </a:t>
            </a:r>
            <a:r>
              <a:rPr lang="en-US" sz="4000" dirty="0"/>
              <a:t>You </a:t>
            </a:r>
          </a:p>
        </p:txBody>
      </p:sp>
      <p:sp>
        <p:nvSpPr>
          <p:cNvPr id="5" name="Footer Placeholder 4"/>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C3111FA1-5AF9-0647-B31D-D6250D4530A3}" type="slidenum">
              <a:rPr lang="en-US" smtClean="0"/>
              <a:t>29</a:t>
            </a:fld>
            <a:endParaRPr lang="en-US" dirty="0"/>
          </a:p>
        </p:txBody>
      </p:sp>
    </p:spTree>
    <p:extLst>
      <p:ext uri="{BB962C8B-B14F-4D97-AF65-F5344CB8AC3E}">
        <p14:creationId xmlns:p14="http://schemas.microsoft.com/office/powerpoint/2010/main" val="3315817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671" y="1748407"/>
            <a:ext cx="8583283" cy="997141"/>
          </a:xfrm>
        </p:spPr>
        <p:txBody>
          <a:bodyPr/>
          <a:lstStyle/>
          <a:p>
            <a:pPr marL="0" indent="-480060">
              <a:lnSpc>
                <a:spcPts val="3500"/>
              </a:lnSpc>
              <a:spcBef>
                <a:spcPts val="400"/>
              </a:spcBef>
              <a:spcAft>
                <a:spcPts val="400"/>
              </a:spcAft>
              <a:buNone/>
            </a:pPr>
            <a:r>
              <a:rPr lang="en-US" sz="3600" dirty="0" smtClean="0">
                <a:latin typeface="Franklin Gothic Book" panose="020B0503020102020204" pitchFamily="34" charset="0"/>
              </a:rPr>
              <a:t>Assists providers/clients with </a:t>
            </a:r>
            <a:r>
              <a:rPr lang="en-US" sz="3600" dirty="0">
                <a:latin typeface="Franklin Gothic Book" panose="020B0503020102020204" pitchFamily="34" charset="0"/>
              </a:rPr>
              <a:t>general claim inquires related to</a:t>
            </a:r>
            <a:r>
              <a:rPr lang="en-US" sz="3600" dirty="0" smtClean="0">
                <a:latin typeface="Franklin Gothic Book" panose="020B0503020102020204" pitchFamily="34" charset="0"/>
              </a:rPr>
              <a:t>:</a:t>
            </a:r>
          </a:p>
          <a:p>
            <a:pPr marL="0" indent="-480060">
              <a:lnSpc>
                <a:spcPts val="1500"/>
              </a:lnSpc>
              <a:spcBef>
                <a:spcPts val="0"/>
              </a:spcBef>
              <a:buNone/>
            </a:pPr>
            <a:endParaRPr lang="en-US" sz="3600" dirty="0">
              <a:latin typeface="Franklin Gothic Book" panose="020B0503020102020204" pitchFamily="34" charset="0"/>
            </a:endParaRPr>
          </a:p>
          <a:p>
            <a:pPr lvl="1">
              <a:lnSpc>
                <a:spcPts val="3000"/>
              </a:lnSpc>
              <a:spcBef>
                <a:spcPts val="1200"/>
              </a:spcBef>
              <a:spcAft>
                <a:spcPts val="1200"/>
              </a:spcAft>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Claim Adjudication Challenges and Prevention</a:t>
            </a:r>
            <a:endParaRPr lang="en-US" sz="3200" dirty="0">
              <a:latin typeface="Franklin Gothic Book" panose="020B0503020102020204" pitchFamily="34" charset="0"/>
            </a:endParaRPr>
          </a:p>
          <a:p>
            <a:pPr lvl="1">
              <a:lnSpc>
                <a:spcPts val="2550"/>
              </a:lnSpc>
              <a:spcBef>
                <a:spcPts val="1200"/>
              </a:spcBef>
              <a:spcAft>
                <a:spcPts val="1200"/>
              </a:spcAft>
              <a:buClr>
                <a:schemeClr val="tx2">
                  <a:lumMod val="75000"/>
                </a:schemeClr>
              </a:buClr>
              <a:buFont typeface="Arial" panose="020B0604020202020204" pitchFamily="34" charset="0"/>
              <a:buChar char="•"/>
            </a:pPr>
            <a:r>
              <a:rPr lang="en-US" sz="3200" dirty="0">
                <a:latin typeface="Franklin Gothic Book" panose="020B0503020102020204" pitchFamily="34" charset="0"/>
              </a:rPr>
              <a:t>Fiscal Intermediary</a:t>
            </a:r>
          </a:p>
          <a:p>
            <a:pPr lvl="1">
              <a:lnSpc>
                <a:spcPts val="2550"/>
              </a:lnSpc>
              <a:spcBef>
                <a:spcPts val="1200"/>
              </a:spcBef>
              <a:spcAft>
                <a:spcPts val="1200"/>
              </a:spcAft>
              <a:buClr>
                <a:schemeClr val="tx2">
                  <a:lumMod val="75000"/>
                </a:schemeClr>
              </a:buClr>
              <a:buFont typeface="Arial" panose="020B0604020202020204" pitchFamily="34" charset="0"/>
              <a:buChar char="•"/>
            </a:pPr>
            <a:r>
              <a:rPr lang="en-US" sz="3200" dirty="0">
                <a:latin typeface="Franklin Gothic Book" panose="020B0503020102020204" pitchFamily="34" charset="0"/>
              </a:rPr>
              <a:t>Share-of-Cost (SOC) </a:t>
            </a:r>
            <a:r>
              <a:rPr lang="en-US" sz="3200" dirty="0" smtClean="0">
                <a:latin typeface="Franklin Gothic Book" panose="020B0503020102020204" pitchFamily="34" charset="0"/>
              </a:rPr>
              <a:t>Adjudication</a:t>
            </a:r>
          </a:p>
          <a:p>
            <a:pPr lvl="1">
              <a:lnSpc>
                <a:spcPts val="2550"/>
              </a:lnSpc>
              <a:spcBef>
                <a:spcPts val="1200"/>
              </a:spcBef>
              <a:spcAft>
                <a:spcPts val="1200"/>
              </a:spcAft>
              <a:buClr>
                <a:schemeClr val="tx2">
                  <a:lumMod val="75000"/>
                </a:schemeClr>
              </a:buClr>
              <a:buFont typeface="Arial" panose="020B0604020202020204" pitchFamily="34" charset="0"/>
              <a:buChar char="•"/>
            </a:pPr>
            <a:r>
              <a:rPr lang="en-US" sz="3200" dirty="0">
                <a:latin typeface="Franklin Gothic Book" panose="020B0503020102020204" pitchFamily="34" charset="0"/>
              </a:rPr>
              <a:t>Recommendations</a:t>
            </a:r>
            <a:r>
              <a:rPr lang="en-US" sz="3200" dirty="0" smtClean="0">
                <a:latin typeface="Franklin Gothic Book" panose="020B0503020102020204" pitchFamily="34" charset="0"/>
              </a:rPr>
              <a:t> </a:t>
            </a:r>
          </a:p>
          <a:p>
            <a:pPr lvl="1">
              <a:lnSpc>
                <a:spcPts val="2550"/>
              </a:lnSpc>
              <a:spcBef>
                <a:spcPts val="1200"/>
              </a:spcBef>
              <a:spcAft>
                <a:spcPts val="1200"/>
              </a:spcAft>
              <a:buFont typeface="Wingdings" panose="05000000000000000000" pitchFamily="2" charset="2"/>
              <a:buChar char="§"/>
            </a:pPr>
            <a:endParaRPr lang="en-US" sz="3200" b="1" dirty="0">
              <a:latin typeface="Franklin Gothic Book" panose="020B05030201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3</a:t>
            </a:fld>
            <a:endParaRPr lang="en-US" dirty="0">
              <a:solidFill>
                <a:prstClr val="black">
                  <a:tint val="75000"/>
                </a:prstClr>
              </a:solidFill>
            </a:endParaRPr>
          </a:p>
        </p:txBody>
      </p:sp>
      <p:sp>
        <p:nvSpPr>
          <p:cNvPr id="5" name="Title 1"/>
          <p:cNvSpPr>
            <a:spLocks noGrp="1"/>
          </p:cNvSpPr>
          <p:nvPr>
            <p:ph type="title"/>
          </p:nvPr>
        </p:nvSpPr>
        <p:spPr>
          <a:xfrm>
            <a:off x="457200" y="954137"/>
            <a:ext cx="8229600" cy="649170"/>
          </a:xfrm>
          <a:solidFill>
            <a:srgbClr val="F1EFE7"/>
          </a:solidFill>
          <a:ln w="19050">
            <a:solidFill>
              <a:schemeClr val="tx1"/>
            </a:solidFill>
          </a:ln>
        </p:spPr>
        <p:txBody>
          <a:bodyPr/>
          <a:lstStyle/>
          <a:p>
            <a:pPr algn="ctr"/>
            <a:r>
              <a:rPr lang="en-US" sz="4000" dirty="0" smtClean="0">
                <a:latin typeface="Franklin Gothic Book" panose="020B0503020102020204" pitchFamily="34" charset="0"/>
              </a:rPr>
              <a:t>Provider Relations Unit </a:t>
            </a:r>
            <a:r>
              <a:rPr lang="en-US" sz="4000" dirty="0">
                <a:latin typeface="Franklin Gothic Book" panose="020B0503020102020204" pitchFamily="34" charset="0"/>
              </a:rPr>
              <a:t>(PRU) </a:t>
            </a:r>
          </a:p>
        </p:txBody>
      </p:sp>
      <p:sp>
        <p:nvSpPr>
          <p:cNvPr id="6" name="Content Placeholder 2"/>
          <p:cNvSpPr txBox="1">
            <a:spLocks/>
          </p:cNvSpPr>
          <p:nvPr/>
        </p:nvSpPr>
        <p:spPr>
          <a:xfrm>
            <a:off x="284671" y="4016111"/>
            <a:ext cx="8583283" cy="1870554"/>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437071" y="1980937"/>
            <a:ext cx="8430883" cy="764611"/>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480060">
              <a:lnSpc>
                <a:spcPts val="3500"/>
              </a:lnSpc>
              <a:spcBef>
                <a:spcPts val="2400"/>
              </a:spcBef>
              <a:spcAft>
                <a:spcPts val="1800"/>
              </a:spcAft>
              <a:buFont typeface="Arial"/>
              <a:buNone/>
            </a:pPr>
            <a:endParaRPr lang="en-US" sz="3600" b="1" dirty="0" smtClean="0">
              <a:latin typeface="Tekton Pro" panose="020F0603020208020904" pitchFamily="34" charset="0"/>
            </a:endParaRPr>
          </a:p>
          <a:p>
            <a:endParaRPr lang="en-US" dirty="0"/>
          </a:p>
        </p:txBody>
      </p:sp>
    </p:spTree>
    <p:extLst>
      <p:ext uri="{BB962C8B-B14F-4D97-AF65-F5344CB8AC3E}">
        <p14:creationId xmlns:p14="http://schemas.microsoft.com/office/powerpoint/2010/main" val="2770639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11FA1-5AF9-0647-B31D-D6250D4530A3}" type="slidenum">
              <a:rPr lang="en-US" smtClean="0">
                <a:solidFill>
                  <a:prstClr val="black">
                    <a:tint val="75000"/>
                  </a:prstClr>
                </a:solidFill>
              </a:rPr>
              <a:pPr/>
              <a:t>4</a:t>
            </a:fld>
            <a:endParaRPr lang="en-US" dirty="0">
              <a:solidFill>
                <a:prstClr val="black">
                  <a:tint val="75000"/>
                </a:prstClr>
              </a:solidFill>
            </a:endParaRPr>
          </a:p>
        </p:txBody>
      </p:sp>
      <p:sp>
        <p:nvSpPr>
          <p:cNvPr id="4" name="Rectangle 3"/>
          <p:cNvSpPr/>
          <p:nvPr/>
        </p:nvSpPr>
        <p:spPr>
          <a:xfrm>
            <a:off x="576943" y="1323593"/>
            <a:ext cx="8109857" cy="147732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5400"/>
              </a:lnSpc>
            </a:pPr>
            <a:r>
              <a:rPr lang="en-US" sz="6000" b="1" dirty="0" smtClean="0">
                <a:ln/>
                <a:solidFill>
                  <a:srgbClr val="8EB149"/>
                </a:solidFill>
                <a:latin typeface="Franklin Gothic Book" panose="020B0503020102020204" pitchFamily="34" charset="0"/>
              </a:rPr>
              <a:t>CLAIM CHALLENGES AND PREVENTION</a:t>
            </a:r>
            <a:endParaRPr lang="en-US" sz="6000" b="1" dirty="0">
              <a:ln/>
              <a:solidFill>
                <a:srgbClr val="8EB149"/>
              </a:solidFill>
              <a:latin typeface="Franklin Gothic Book" panose="020B05030201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260" y="3178627"/>
            <a:ext cx="3280683" cy="23012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2887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4222"/>
            <a:ext cx="8229600" cy="4792128"/>
          </a:xfrm>
        </p:spPr>
        <p:txBody>
          <a:bodyPr/>
          <a:lstStyle/>
          <a:p>
            <a:pPr marL="0" indent="0">
              <a:buNone/>
            </a:pPr>
            <a:r>
              <a:rPr lang="en-US" sz="3600" dirty="0" smtClean="0">
                <a:latin typeface="Franklin Gothic Book" panose="020B0503020102020204" pitchFamily="34" charset="0"/>
              </a:rPr>
              <a:t>PRU Responsibility: </a:t>
            </a:r>
          </a:p>
          <a:p>
            <a:pPr lvl="1">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Preliminary research and Identification of issue </a:t>
            </a:r>
          </a:p>
          <a:p>
            <a:pPr lvl="1">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Remittance Advice Detail (RAD) code definition and interpretation</a:t>
            </a:r>
          </a:p>
          <a:p>
            <a:pPr lvl="2">
              <a:buClr>
                <a:schemeClr val="tx2">
                  <a:lumMod val="75000"/>
                </a:schemeClr>
              </a:buClr>
              <a:buFont typeface="Arial" panose="020B0604020202020204" pitchFamily="34" charset="0"/>
              <a:buChar char="•"/>
            </a:pPr>
            <a:r>
              <a:rPr lang="en-US" sz="2800" dirty="0" smtClean="0">
                <a:latin typeface="Franklin Gothic Book" panose="020B0503020102020204" pitchFamily="34" charset="0"/>
              </a:rPr>
              <a:t>Link to the complete list of RAD codes can be found in the resource section</a:t>
            </a:r>
          </a:p>
          <a:p>
            <a:pPr lvl="1">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Limited access on claim history                       (12 week window) </a:t>
            </a:r>
          </a:p>
          <a:p>
            <a:pPr lvl="1"/>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5</a:t>
            </a:fld>
            <a:endParaRPr lang="en-US" dirty="0">
              <a:solidFill>
                <a:prstClr val="black">
                  <a:tint val="75000"/>
                </a:prstClr>
              </a:solidFill>
            </a:endParaRPr>
          </a:p>
        </p:txBody>
      </p:sp>
      <p:sp>
        <p:nvSpPr>
          <p:cNvPr id="6" name="Title 1"/>
          <p:cNvSpPr txBox="1">
            <a:spLocks/>
          </p:cNvSpPr>
          <p:nvPr/>
        </p:nvSpPr>
        <p:spPr>
          <a:xfrm>
            <a:off x="370332" y="855861"/>
            <a:ext cx="8403336" cy="5559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368843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dirty="0">
                <a:latin typeface="Franklin Gothic Book" panose="020B0503020102020204" pitchFamily="34" charset="0"/>
              </a:rPr>
              <a:t>In order to avoid claim denials, the following items require a </a:t>
            </a:r>
            <a:r>
              <a:rPr lang="en-US" sz="3200" u="sng" dirty="0">
                <a:latin typeface="Franklin Gothic Book" panose="020B0503020102020204" pitchFamily="34" charset="0"/>
              </a:rPr>
              <a:t>SEPARATE SAR</a:t>
            </a:r>
            <a:r>
              <a:rPr lang="en-US" sz="3200" dirty="0">
                <a:latin typeface="Franklin Gothic Book" panose="020B0503020102020204" pitchFamily="34" charset="0"/>
              </a:rPr>
              <a:t>:</a:t>
            </a:r>
          </a:p>
          <a:p>
            <a:pPr marL="0" indent="0">
              <a:lnSpc>
                <a:spcPts val="2000"/>
              </a:lnSpc>
              <a:spcBef>
                <a:spcPts val="0"/>
              </a:spcBef>
              <a:buNone/>
            </a:pPr>
            <a:endParaRPr lang="en-US" sz="3200" dirty="0">
              <a:latin typeface="Franklin Gothic Book" panose="020B0503020102020204" pitchFamily="34" charset="0"/>
            </a:endParaRPr>
          </a:p>
          <a:p>
            <a:pPr marL="816102" lvl="1" indent="-514350">
              <a:buClr>
                <a:schemeClr val="tx2">
                  <a:lumMod val="75000"/>
                </a:schemeClr>
              </a:buClr>
              <a:buFont typeface="Arial" panose="020B0604020202020204" pitchFamily="34" charset="0"/>
              <a:buChar char="•"/>
            </a:pPr>
            <a:r>
              <a:rPr lang="en-US" sz="3200" dirty="0">
                <a:latin typeface="Franklin Gothic Book" panose="020B0503020102020204" pitchFamily="34" charset="0"/>
              </a:rPr>
              <a:t>Diabetic Supplies</a:t>
            </a:r>
          </a:p>
          <a:p>
            <a:pPr marL="816102" lvl="1" indent="-514350">
              <a:buClr>
                <a:schemeClr val="tx2">
                  <a:lumMod val="75000"/>
                </a:schemeClr>
              </a:buClr>
              <a:buFont typeface="Arial" panose="020B0604020202020204" pitchFamily="34" charset="0"/>
              <a:buChar char="•"/>
            </a:pPr>
            <a:r>
              <a:rPr lang="en-US" sz="3200" dirty="0">
                <a:latin typeface="Franklin Gothic Book" panose="020B0503020102020204" pitchFamily="34" charset="0"/>
              </a:rPr>
              <a:t>Restricted, Brand, Compound Drugs.</a:t>
            </a:r>
          </a:p>
          <a:p>
            <a:pPr marL="816102" lvl="1" indent="-514350">
              <a:buClr>
                <a:schemeClr val="tx2">
                  <a:lumMod val="75000"/>
                </a:schemeClr>
              </a:buClr>
              <a:buFont typeface="Arial" panose="020B0604020202020204" pitchFamily="34" charset="0"/>
              <a:buChar char="•"/>
            </a:pPr>
            <a:r>
              <a:rPr lang="en-US" sz="3200" dirty="0">
                <a:latin typeface="Franklin Gothic Book" panose="020B0503020102020204" pitchFamily="34" charset="0"/>
              </a:rPr>
              <a:t>DMEs or Medical Supplies</a:t>
            </a:r>
          </a:p>
          <a:p>
            <a:pPr marL="816102" lvl="1" indent="-514350">
              <a:buClr>
                <a:schemeClr val="tx2">
                  <a:lumMod val="75000"/>
                </a:schemeClr>
              </a:buClr>
              <a:buFont typeface="Arial" panose="020B0604020202020204" pitchFamily="34" charset="0"/>
              <a:buChar char="•"/>
            </a:pPr>
            <a:r>
              <a:rPr lang="en-US" sz="3200" dirty="0">
                <a:latin typeface="Franklin Gothic Book" panose="020B0503020102020204" pitchFamily="34" charset="0"/>
              </a:rPr>
              <a:t>If product/service exceeds M/C thresholds</a:t>
            </a: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6</a:t>
            </a:fld>
            <a:endParaRPr lang="en-US" dirty="0">
              <a:solidFill>
                <a:prstClr val="black">
                  <a:tint val="75000"/>
                </a:prstClr>
              </a:solidFill>
            </a:endParaRPr>
          </a:p>
        </p:txBody>
      </p:sp>
      <p:sp>
        <p:nvSpPr>
          <p:cNvPr id="6" name="Title 1"/>
          <p:cNvSpPr txBox="1">
            <a:spLocks/>
          </p:cNvSpPr>
          <p:nvPr/>
        </p:nvSpPr>
        <p:spPr>
          <a:xfrm>
            <a:off x="370332" y="855861"/>
            <a:ext cx="8403336" cy="5559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331922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1285"/>
            <a:ext cx="8229600" cy="4190999"/>
          </a:xfrm>
        </p:spPr>
        <p:txBody>
          <a:bodyPr/>
          <a:lstStyle/>
          <a:p>
            <a:pPr marL="0" indent="0">
              <a:buNone/>
            </a:pPr>
            <a:r>
              <a:rPr lang="en-US" sz="3200" dirty="0" smtClean="0">
                <a:latin typeface="Franklin Gothic Book" panose="020B0503020102020204" pitchFamily="34" charset="0"/>
              </a:rPr>
              <a:t>Helpful Hints to Avoid Claim Challenges:</a:t>
            </a:r>
          </a:p>
          <a:p>
            <a:pPr lvl="1">
              <a:buClr>
                <a:schemeClr val="tx2">
                  <a:lumMod val="75000"/>
                </a:schemeClr>
              </a:buClr>
              <a:buFont typeface="Arial" panose="020B0604020202020204" pitchFamily="34" charset="0"/>
              <a:buChar char="•"/>
            </a:pPr>
            <a:r>
              <a:rPr lang="en-US" sz="3200" dirty="0" smtClean="0">
                <a:latin typeface="Franklin Gothic Book" panose="020B0503020102020204" pitchFamily="34" charset="0"/>
              </a:rPr>
              <a:t>BIC </a:t>
            </a:r>
            <a:r>
              <a:rPr lang="en-US" sz="3200" dirty="0">
                <a:latin typeface="Franklin Gothic Book" panose="020B0503020102020204" pitchFamily="34" charset="0"/>
              </a:rPr>
              <a:t>number submitted on claim must match the SAR</a:t>
            </a:r>
          </a:p>
          <a:p>
            <a:pPr lvl="1">
              <a:buClr>
                <a:schemeClr val="tx2">
                  <a:lumMod val="75000"/>
                </a:schemeClr>
              </a:buClr>
              <a:buFont typeface="Arial" panose="020B0604020202020204" pitchFamily="34" charset="0"/>
              <a:buChar char="•"/>
            </a:pPr>
            <a:r>
              <a:rPr lang="en-US" sz="3200" dirty="0">
                <a:latin typeface="Franklin Gothic Book" panose="020B0503020102020204" pitchFamily="34" charset="0"/>
              </a:rPr>
              <a:t>Date of service must fall within the approved dates </a:t>
            </a:r>
            <a:r>
              <a:rPr lang="en-US" sz="3200" dirty="0" smtClean="0">
                <a:latin typeface="Franklin Gothic Book" panose="020B0503020102020204" pitchFamily="34" charset="0"/>
              </a:rPr>
              <a:t>authorized on </a:t>
            </a:r>
            <a:r>
              <a:rPr lang="en-US" sz="3200" dirty="0">
                <a:latin typeface="Franklin Gothic Book" panose="020B0503020102020204" pitchFamily="34" charset="0"/>
              </a:rPr>
              <a:t>the SAR</a:t>
            </a:r>
          </a:p>
          <a:p>
            <a:pPr lvl="1">
              <a:buClr>
                <a:schemeClr val="tx2">
                  <a:lumMod val="75000"/>
                </a:schemeClr>
              </a:buClr>
              <a:buFont typeface="Arial" panose="020B0604020202020204" pitchFamily="34" charset="0"/>
              <a:buChar char="•"/>
            </a:pPr>
            <a:r>
              <a:rPr lang="en-US" sz="3200" dirty="0">
                <a:latin typeface="Franklin Gothic Book" panose="020B0503020102020204" pitchFamily="34" charset="0"/>
              </a:rPr>
              <a:t>Inpatient SARs are restricted to hospitals to bill for inpatient stays</a:t>
            </a:r>
          </a:p>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7</a:t>
            </a:fld>
            <a:endParaRPr lang="en-US" dirty="0">
              <a:solidFill>
                <a:prstClr val="black">
                  <a:tint val="75000"/>
                </a:prstClr>
              </a:solidFill>
            </a:endParaRPr>
          </a:p>
        </p:txBody>
      </p:sp>
      <p:sp>
        <p:nvSpPr>
          <p:cNvPr id="6" name="Title 1"/>
          <p:cNvSpPr txBox="1">
            <a:spLocks/>
          </p:cNvSpPr>
          <p:nvPr/>
        </p:nvSpPr>
        <p:spPr>
          <a:xfrm>
            <a:off x="370332" y="855861"/>
            <a:ext cx="8403336" cy="5559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4177213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1285"/>
            <a:ext cx="8229600" cy="4190999"/>
          </a:xfrm>
        </p:spPr>
        <p:txBody>
          <a:bodyPr/>
          <a:lstStyle/>
          <a:p>
            <a:pPr marL="0" indent="0">
              <a:buNone/>
            </a:pPr>
            <a:r>
              <a:rPr lang="en-US" sz="3200" dirty="0" smtClean="0">
                <a:latin typeface="Franklin Gothic Book" panose="020B0503020102020204" pitchFamily="34" charset="0"/>
              </a:rPr>
              <a:t>Helpful Hints to Avoid Claim Challenges:</a:t>
            </a:r>
          </a:p>
          <a:p>
            <a:pPr lvl="1">
              <a:buClr>
                <a:schemeClr val="tx2">
                  <a:lumMod val="75000"/>
                </a:schemeClr>
              </a:buClr>
              <a:buFont typeface="Arial" panose="020B0604020202020204" pitchFamily="34" charset="0"/>
              <a:buChar char="•"/>
            </a:pPr>
            <a:r>
              <a:rPr lang="en-US" sz="3200" dirty="0">
                <a:latin typeface="Franklin Gothic Book" panose="020B0503020102020204" pitchFamily="34" charset="0"/>
              </a:rPr>
              <a:t>The service billed must be authorized </a:t>
            </a:r>
            <a:r>
              <a:rPr lang="en-US" sz="3200" dirty="0" smtClean="0">
                <a:latin typeface="Franklin Gothic Book" panose="020B0503020102020204" pitchFamily="34" charset="0"/>
              </a:rPr>
              <a:t>either </a:t>
            </a:r>
            <a:r>
              <a:rPr lang="en-US" sz="3200" dirty="0">
                <a:latin typeface="Franklin Gothic Book" panose="020B0503020102020204" pitchFamily="34" charset="0"/>
              </a:rPr>
              <a:t>by SCG or </a:t>
            </a:r>
            <a:r>
              <a:rPr lang="en-US" sz="3200" dirty="0" smtClean="0">
                <a:latin typeface="Franklin Gothic Book" panose="020B0503020102020204" pitchFamily="34" charset="0"/>
              </a:rPr>
              <a:t>individually.</a:t>
            </a:r>
          </a:p>
          <a:p>
            <a:pPr lvl="1">
              <a:buClr>
                <a:schemeClr val="tx2">
                  <a:lumMod val="75000"/>
                </a:schemeClr>
              </a:buClr>
              <a:buFont typeface="Arial" panose="020B0604020202020204" pitchFamily="34" charset="0"/>
              <a:buChar char="•"/>
            </a:pPr>
            <a:r>
              <a:rPr lang="en-US" sz="3200" dirty="0">
                <a:latin typeface="Franklin Gothic Book" panose="020B0503020102020204" pitchFamily="34" charset="0"/>
              </a:rPr>
              <a:t>When sharing a SAR, the referring provider’s NPI must be documented in the appropriate field on the claim form</a:t>
            </a:r>
          </a:p>
          <a:p>
            <a:pPr lvl="1">
              <a:buClr>
                <a:schemeClr val="tx2">
                  <a:lumMod val="75000"/>
                </a:schemeClr>
              </a:buCl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8</a:t>
            </a:fld>
            <a:endParaRPr lang="en-US" dirty="0">
              <a:solidFill>
                <a:prstClr val="black">
                  <a:tint val="75000"/>
                </a:prstClr>
              </a:solidFill>
            </a:endParaRPr>
          </a:p>
        </p:txBody>
      </p:sp>
      <p:sp>
        <p:nvSpPr>
          <p:cNvPr id="6" name="Title 1"/>
          <p:cNvSpPr txBox="1">
            <a:spLocks/>
          </p:cNvSpPr>
          <p:nvPr/>
        </p:nvSpPr>
        <p:spPr>
          <a:xfrm>
            <a:off x="370332" y="855861"/>
            <a:ext cx="8403336" cy="555902"/>
          </a:xfrm>
          <a:prstGeom prst="rect">
            <a:avLst/>
          </a:prstGeom>
          <a:solidFill>
            <a:srgbClr val="EAE7DA"/>
          </a:solidFill>
          <a:ln w="19050">
            <a:solidFill>
              <a:schemeClr val="tx1"/>
            </a:solidFill>
          </a:ln>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4000" dirty="0" smtClean="0">
                <a:latin typeface="Franklin Gothic Book" panose="020B0503020102020204" pitchFamily="34" charset="0"/>
              </a:rPr>
              <a:t>Claim Challenge Prevention</a:t>
            </a:r>
            <a:endParaRPr lang="en-US" sz="4000" dirty="0">
              <a:latin typeface="Franklin Gothic Book" panose="020B0503020102020204" pitchFamily="34" charset="0"/>
            </a:endParaRPr>
          </a:p>
        </p:txBody>
      </p:sp>
    </p:spTree>
    <p:extLst>
      <p:ext uri="{BB962C8B-B14F-4D97-AF65-F5344CB8AC3E}">
        <p14:creationId xmlns:p14="http://schemas.microsoft.com/office/powerpoint/2010/main" val="10935331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21353&quot;&gt;&lt;object type=&quot;3&quot; unique_id=&quot;24973&quot;&gt;&lt;property id=&quot;20148&quot; value=&quot;5&quot;/&gt;&lt;property id=&quot;20300&quot; value=&quot;Slide 5 - &amp;quot;Provider Relations Unit (PRU) &amp;quot;&quot;/&gt;&lt;property id=&quot;20307&quot; value=&quot;336&quot;/&gt;&lt;/object&gt;&lt;object type=&quot;3&quot; unique_id=&quot;24979&quot;&gt;&lt;property id=&quot;20148&quot; value=&quot;5&quot;/&gt;&lt;property id=&quot;20300&quot; value=&quot;Slide 6&quot;/&gt;&lt;property id=&quot;20307&quot; value=&quot;354&quot;/&gt;&lt;/object&gt;&lt;object type=&quot;3&quot; unique_id=&quot;25334&quot;&gt;&lt;property id=&quot;20148&quot; value=&quot;5&quot;/&gt;&lt;property id=&quot;20300&quot; value=&quot;Slide 22 - &amp;quot;Medi-Cal’s Fiscal Intermediary&amp;quot;&quot;/&gt;&lt;property id=&quot;20307&quot; value=&quot;358&quot;/&gt;&lt;/object&gt;&lt;object type=&quot;3&quot; unique_id=&quot;25335&quot;&gt;&lt;property id=&quot;20148&quot; value=&quot;5&quot;/&gt;&lt;property id=&quot;20300&quot; value=&quot;Slide 23 - &amp;quot;Medi-Cal’s Fiscal Intermediary&amp;quot;&quot;/&gt;&lt;property id=&quot;20307&quot; value=&quot;359&quot;/&gt;&lt;/object&gt;&lt;object type=&quot;3&quot; unique_id=&quot;25475&quot;&gt;&lt;property id=&quot;20148&quot; value=&quot;5&quot;/&gt;&lt;property id=&quot;20300&quot; value=&quot;Slide 28 - &amp;quot;Share of Cost&amp;quot;&quot;/&gt;&lt;property id=&quot;20307&quot; value=&quot;361&quot;/&gt;&lt;/object&gt;&lt;object type=&quot;3&quot; unique_id=&quot;26175&quot;&gt;&lt;property id=&quot;20148&quot; value=&quot;5&quot;/&gt;&lt;property id=&quot;20300&quot; value=&quot;Slide 1 - &amp;quot;CCS Outreach Presentation:  Provider Relations Unit (PRU) Module Last update: 09.2016&amp;quot;&quot;/&gt;&lt;property id=&quot;20307&quot; value=&quot;380&quot;/&gt;&lt;/object&gt;&lt;object type=&quot;3&quot; unique_id=&quot;26176&quot;&gt;&lt;property id=&quot;20148&quot; value=&quot;5&quot;/&gt;&lt;property id=&quot;20300&quot; value=&quot;Slide 31 - &amp;quot; End of Module   Thank You &amp;quot;&quot;/&gt;&lt;property id=&quot;20307&quot; value=&quot;381&quot;/&gt;&lt;/object&gt;&lt;object type=&quot;3&quot; unique_id=&quot;27290&quot;&gt;&lt;property id=&quot;20148&quot; value=&quot;5&quot;/&gt;&lt;property id=&quot;20300&quot; value=&quot;Slide 2 - &amp;quot;Disclaimers (1)&amp;quot;&quot;/&gt;&lt;property id=&quot;20307&quot; value=&quot;406&quot;/&gt;&lt;/object&gt;&lt;object type=&quot;3&quot; unique_id=&quot;27291&quot;&gt;&lt;property id=&quot;20148&quot; value=&quot;5&quot;/&gt;&lt;property id=&quot;20300&quot; value=&quot;Slide 3 - &amp;quot;Disclaimers (2)&amp;quot;&quot;/&gt;&lt;property id=&quot;20307&quot; value=&quot;407&quot;/&gt;&lt;/object&gt;&lt;object type=&quot;3&quot; unique_id=&quot;27297&quot;&gt;&lt;property id=&quot;20148&quot; value=&quot;5&quot;/&gt;&lt;property id=&quot;20300&quot; value=&quot;Slide 4&quot;/&gt;&lt;property id=&quot;20307&quot; value=&quot;408&quot;/&gt;&lt;/object&gt;&lt;object type=&quot;3&quot; unique_id=&quot;27301&quot;&gt;&lt;property id=&quot;20148&quot; value=&quot;5&quot;/&gt;&lt;property id=&quot;20300&quot; value=&quot;Slide 17 - &amp;quot;Medi-Cal’s Fiscal Intermediary&amp;quot;&quot;/&gt;&lt;property id=&quot;20307&quot; value=&quot;404&quot;/&gt;&lt;/object&gt;&lt;object type=&quot;3&quot; unique_id=&quot;27305&quot;&gt;&lt;property id=&quot;20148&quot; value=&quot;5&quot;/&gt;&lt;property id=&quot;20300&quot; value=&quot;Slide 19 - &amp;quot;Access &amp;amp; Utilize Regional Representative&amp;quot;&quot;/&gt;&lt;property id=&quot;20307&quot; value=&quot;391&quot;/&gt;&lt;/object&gt;&lt;object type=&quot;3&quot; unique_id=&quot;27306&quot;&gt;&lt;property id=&quot;20148&quot; value=&quot;5&quot;/&gt;&lt;property id=&quot;20300&quot; value=&quot;Slide 20 - &amp;quot;Access &amp;amp; Utilize Regional Representative&amp;quot;&quot;/&gt;&lt;property id=&quot;20307&quot; value=&quot;390&quot;/&gt;&lt;/object&gt;&lt;object type=&quot;3&quot; unique_id=&quot;27307&quot;&gt;&lt;property id=&quot;20148&quot; value=&quot;5&quot;/&gt;&lt;property id=&quot;20300&quot; value=&quot;Slide 21 - &amp;quot;Access &amp;amp; Utilize Regional Representative&amp;quot;&quot;/&gt;&lt;property id=&quot;20307&quot; value=&quot;392&quot;/&gt;&lt;/object&gt;&lt;object type=&quot;3&quot; unique_id=&quot;27308&quot;&gt;&lt;property id=&quot;20148&quot; value=&quot;5&quot;/&gt;&lt;property id=&quot;20300&quot; value=&quot;Slide 25&quot;/&gt;&lt;property id=&quot;20307&quot; value=&quot;393&quot;/&gt;&lt;/object&gt;&lt;object type=&quot;3&quot; unique_id=&quot;27309&quot;&gt;&lt;property id=&quot;20148&quot; value=&quot;5&quot;/&gt;&lt;property id=&quot;20300&quot; value=&quot;Slide 24 - &amp;quot;Medi-Cal’s Fiscal Intermediary&amp;quot;&quot;/&gt;&lt;property id=&quot;20307&quot; value=&quot;405&quot;/&gt;&lt;/object&gt;&lt;object type=&quot;3&quot; unique_id=&quot;27683&quot;&gt;&lt;property id=&quot;20148&quot; value=&quot;5&quot;/&gt;&lt;property id=&quot;20300&quot; value=&quot;Slide 7&quot;/&gt;&lt;property id=&quot;20307&quot; value=&quot;415&quot;/&gt;&lt;/object&gt;&lt;object type=&quot;3&quot; unique_id=&quot;27684&quot;&gt;&lt;property id=&quot;20148&quot; value=&quot;5&quot;/&gt;&lt;property id=&quot;20300&quot; value=&quot;Slide 18 - &amp;quot;Medi-Cal’s Fiscal Intermediary&amp;quot;&quot;/&gt;&lt;property id=&quot;20307&quot; value=&quot;416&quot;/&gt;&lt;/object&gt;&lt;object type=&quot;3&quot; unique_id=&quot;28201&quot;&gt;&lt;property id=&quot;20148&quot; value=&quot;5&quot;/&gt;&lt;property id=&quot;20300&quot; value=&quot;Slide 27 - &amp;quot;Share of Cost  &amp;quot;&quot;/&gt;&lt;property id=&quot;20307&quot; value=&quot;417&quot;/&gt;&lt;/object&gt;&lt;object type=&quot;3&quot; unique_id=&quot;29039&quot;&gt;&lt;property id=&quot;20148&quot; value=&quot;5&quot;/&gt;&lt;property id=&quot;20300&quot; value=&quot;Slide 16&quot;/&gt;&lt;property id=&quot;20307&quot; value=&quot;426&quot;/&gt;&lt;/object&gt;&lt;object type=&quot;3&quot; unique_id=&quot;29412&quot;&gt;&lt;property id=&quot;20148&quot; value=&quot;5&quot;/&gt;&lt;property id=&quot;20300&quot; value=&quot;Slide 13&quot;/&gt;&lt;property id=&quot;20307&quot; value=&quot;432&quot;/&gt;&lt;/object&gt;&lt;object type=&quot;3&quot; unique_id=&quot;29413&quot;&gt;&lt;property id=&quot;20148&quot; value=&quot;5&quot;/&gt;&lt;property id=&quot;20300&quot; value=&quot;Slide 26&quot;/&gt;&lt;property id=&quot;20307&quot; value=&quot;427&quot;/&gt;&lt;/object&gt;&lt;object type=&quot;3&quot; unique_id=&quot;29415&quot;&gt;&lt;property id=&quot;20148&quot; value=&quot;5&quot;/&gt;&lt;property id=&quot;20300&quot; value=&quot;Slide 8&quot;/&gt;&lt;property id=&quot;20307&quot; value=&quot;440&quot;/&gt;&lt;/object&gt;&lt;object type=&quot;3&quot; unique_id=&quot;29416&quot;&gt;&lt;property id=&quot;20148&quot; value=&quot;5&quot;/&gt;&lt;property id=&quot;20300&quot; value=&quot;Slide 9&quot;/&gt;&lt;property id=&quot;20307&quot; value=&quot;441&quot;/&gt;&lt;/object&gt;&lt;object type=&quot;3&quot; unique_id=&quot;29417&quot;&gt;&lt;property id=&quot;20148&quot; value=&quot;5&quot;/&gt;&lt;property id=&quot;20300&quot; value=&quot;Slide 10&quot;/&gt;&lt;property id=&quot;20307&quot; value=&quot;442&quot;/&gt;&lt;/object&gt;&lt;object type=&quot;3&quot; unique_id=&quot;29418&quot;&gt;&lt;property id=&quot;20148&quot; value=&quot;5&quot;/&gt;&lt;property id=&quot;20300&quot; value=&quot;Slide 11&quot;/&gt;&lt;property id=&quot;20307&quot; value=&quot;445&quot;/&gt;&lt;/object&gt;&lt;object type=&quot;3&quot; unique_id=&quot;29419&quot;&gt;&lt;property id=&quot;20148&quot; value=&quot;5&quot;/&gt;&lt;property id=&quot;20300&quot; value=&quot;Slide 12 - &amp;quot;SAMPLE: MEDI-CAL/CCS ELIGIBLE MOPI&amp;quot;&quot;/&gt;&lt;property id=&quot;20307&quot; value=&quot;439&quot;/&gt;&lt;/object&gt;&lt;object type=&quot;3&quot; unique_id=&quot;29420&quot;&gt;&lt;property id=&quot;20148&quot; value=&quot;5&quot;/&gt;&lt;property id=&quot;20300&quot; value=&quot;Slide 14&quot;/&gt;&lt;property id=&quot;20307&quot; value=&quot;436&quot;/&gt;&lt;/object&gt;&lt;object type=&quot;3&quot; unique_id=&quot;29421&quot;&gt;&lt;property id=&quot;20148&quot; value=&quot;5&quot;/&gt;&lt;property id=&quot;20300&quot; value=&quot;Slide 15&quot;/&gt;&lt;property id=&quot;20307&quot; value=&quot;437&quot;/&gt;&lt;/object&gt;&lt;object type=&quot;3&quot; unique_id=&quot;29422&quot;&gt;&lt;property id=&quot;20148&quot; value=&quot;5&quot;/&gt;&lt;property id=&quot;20300&quot; value=&quot;Slide 29 - &amp;quot;Share of Cost&amp;quot;&quot;/&gt;&lt;property id=&quot;20307&quot; value=&quot;443&quot;/&gt;&lt;/object&gt;&lt;object type=&quot;3&quot; unique_id=&quot;29423&quot;&gt;&lt;property id=&quot;20148&quot; value=&quot;5&quot;/&gt;&lt;property id=&quot;20300&quot; value=&quot;Slide 30 - &amp;quot;Recommendations&amp;quot;&quot;/&gt;&lt;property id=&quot;20307&quot; value=&quot;444&quot;/&gt;&lt;/object&gt;&lt;/object&gt;&lt;object type=&quot;8&quot; unique_id=&quot;21377&quot;&gt;&lt;/object&gt;&lt;/object&gt;&lt;/database&gt;"/>
  <p:tag name="SECTOMILLISECCONVERTED" val="1"/>
</p:tagLst>
</file>

<file path=ppt/theme/theme1.xml><?xml version="1.0" encoding="utf-8"?>
<a:theme xmlns:a="http://schemas.openxmlformats.org/drawingml/2006/main" name="12_DPH-Presentation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PH-Presentation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2016 Provider Training PPT</Template>
  <TotalTime>37518</TotalTime>
  <Words>2451</Words>
  <Application>Microsoft Office PowerPoint</Application>
  <PresentationFormat>On-screen Show (4:3)</PresentationFormat>
  <Paragraphs>269</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 Unicode MS</vt:lpstr>
      <vt:lpstr>ＭＳ Ｐゴシック</vt:lpstr>
      <vt:lpstr>Arial</vt:lpstr>
      <vt:lpstr>Brush Script MT</vt:lpstr>
      <vt:lpstr>Calibri</vt:lpstr>
      <vt:lpstr>Century Gothic</vt:lpstr>
      <vt:lpstr>Franklin Gothic Book</vt:lpstr>
      <vt:lpstr>Tekton Pro</vt:lpstr>
      <vt:lpstr>Wingdings</vt:lpstr>
      <vt:lpstr>12_DPH-Presentation PPT</vt:lpstr>
      <vt:lpstr>1_DPH-Presentation PPT</vt:lpstr>
      <vt:lpstr>CCS Outreach Presentation:  Provider Relations Unit (PRU) Module Last update: 09.2016</vt:lpstr>
      <vt:lpstr>Disclaimers (2)</vt:lpstr>
      <vt:lpstr>PowerPoint Presentation</vt:lpstr>
      <vt:lpstr>Provider Relations Unit (PRU) </vt:lpstr>
      <vt:lpstr>PowerPoint Presentation</vt:lpstr>
      <vt:lpstr>PowerPoint Presentation</vt:lpstr>
      <vt:lpstr>PowerPoint Presentation</vt:lpstr>
      <vt:lpstr>PowerPoint Presentation</vt:lpstr>
      <vt:lpstr>PowerPoint Presentation</vt:lpstr>
      <vt:lpstr>PowerPoint Presentation</vt:lpstr>
      <vt:lpstr>SAMPLE: MEDI-CAL/CCS ELIGIBLE MOPI</vt:lpstr>
      <vt:lpstr>PowerPoint Presentation</vt:lpstr>
      <vt:lpstr>PowerPoint Presentation</vt:lpstr>
      <vt:lpstr>PowerPoint Presentation</vt:lpstr>
      <vt:lpstr>PowerPoint Presentation</vt:lpstr>
      <vt:lpstr>Medi-Cal’s Fiscal Intermediary</vt:lpstr>
      <vt:lpstr>Medi-Cal’s Fiscal Intermediary</vt:lpstr>
      <vt:lpstr>Access &amp; Utilize Regional Representative</vt:lpstr>
      <vt:lpstr>Access &amp; Utilize Regional Representative</vt:lpstr>
      <vt:lpstr>Access &amp; Utilize Regional Representative</vt:lpstr>
      <vt:lpstr>Medi-Cal’s Fiscal Intermediary</vt:lpstr>
      <vt:lpstr>Medi-Cal’s Fiscal Intermediary</vt:lpstr>
      <vt:lpstr>Medi-Cal’s Fiscal Intermediary</vt:lpstr>
      <vt:lpstr>PowerPoint Presentation</vt:lpstr>
      <vt:lpstr>PowerPoint Presentation</vt:lpstr>
      <vt:lpstr>Share of Cost  </vt:lpstr>
      <vt:lpstr>Share of Cost</vt:lpstr>
      <vt:lpstr>Share of Cost</vt:lpstr>
      <vt:lpstr>Recommendations</vt:lpstr>
      <vt:lpstr> End of Module   Thank You </vt:lpstr>
    </vt:vector>
  </TitlesOfParts>
  <Company>County of Los Angeles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Joya</dc:creator>
  <cp:lastModifiedBy>Leticia Gutierrez</cp:lastModifiedBy>
  <cp:revision>398</cp:revision>
  <cp:lastPrinted>2016-09-27T23:27:53Z</cp:lastPrinted>
  <dcterms:created xsi:type="dcterms:W3CDTF">2015-12-14T17:46:45Z</dcterms:created>
  <dcterms:modified xsi:type="dcterms:W3CDTF">2016-10-04T19:43:59Z</dcterms:modified>
</cp:coreProperties>
</file>