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63" r:id="rId2"/>
  </p:sldMasterIdLst>
  <p:notesMasterIdLst>
    <p:notesMasterId r:id="rId39"/>
  </p:notesMasterIdLst>
  <p:handoutMasterIdLst>
    <p:handoutMasterId r:id="rId40"/>
  </p:handoutMasterIdLst>
  <p:sldIdLst>
    <p:sldId id="287" r:id="rId3"/>
    <p:sldId id="335" r:id="rId4"/>
    <p:sldId id="293" r:id="rId5"/>
    <p:sldId id="299" r:id="rId6"/>
    <p:sldId id="340" r:id="rId7"/>
    <p:sldId id="295" r:id="rId8"/>
    <p:sldId id="322" r:id="rId9"/>
    <p:sldId id="323" r:id="rId10"/>
    <p:sldId id="324" r:id="rId11"/>
    <p:sldId id="296" r:id="rId12"/>
    <p:sldId id="339" r:id="rId13"/>
    <p:sldId id="320" r:id="rId14"/>
    <p:sldId id="300" r:id="rId15"/>
    <p:sldId id="321" r:id="rId16"/>
    <p:sldId id="336" r:id="rId17"/>
    <p:sldId id="301" r:id="rId18"/>
    <p:sldId id="303" r:id="rId19"/>
    <p:sldId id="308" r:id="rId20"/>
    <p:sldId id="338" r:id="rId21"/>
    <p:sldId id="316" r:id="rId22"/>
    <p:sldId id="314" r:id="rId23"/>
    <p:sldId id="315" r:id="rId24"/>
    <p:sldId id="317" r:id="rId25"/>
    <p:sldId id="318" r:id="rId26"/>
    <p:sldId id="319" r:id="rId27"/>
    <p:sldId id="325" r:id="rId28"/>
    <p:sldId id="326" r:id="rId29"/>
    <p:sldId id="330" r:id="rId30"/>
    <p:sldId id="332" r:id="rId31"/>
    <p:sldId id="302" r:id="rId32"/>
    <p:sldId id="313" r:id="rId33"/>
    <p:sldId id="311" r:id="rId34"/>
    <p:sldId id="312" r:id="rId35"/>
    <p:sldId id="333" r:id="rId36"/>
    <p:sldId id="337" r:id="rId37"/>
    <p:sldId id="334" r:id="rId38"/>
  </p:sldIdLst>
  <p:sldSz cx="9144000" cy="6858000" type="screen4x3"/>
  <p:notesSz cx="7023100" cy="93091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7">
          <p15:clr>
            <a:srgbClr val="A4A3A4"/>
          </p15:clr>
        </p15:guide>
        <p15:guide id="2" pos="129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CF7C00"/>
    <a:srgbClr val="E5E2D1"/>
    <a:srgbClr val="D29C0F"/>
    <a:srgbClr val="418FFF"/>
    <a:srgbClr val="EEECE1"/>
    <a:srgbClr val="418FDE"/>
    <a:srgbClr val="F2C104"/>
    <a:srgbClr val="FFCB02"/>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7" autoAdjust="0"/>
    <p:restoredTop sz="92581" autoAdjust="0"/>
  </p:normalViewPr>
  <p:slideViewPr>
    <p:cSldViewPr snapToGrid="0" snapToObjects="1" showGuides="1">
      <p:cViewPr varScale="1">
        <p:scale>
          <a:sx n="79" d="100"/>
          <a:sy n="79" d="100"/>
        </p:scale>
        <p:origin x="1166" y="82"/>
      </p:cViewPr>
      <p:guideLst>
        <p:guide orient="horz" pos="2567"/>
        <p:guide pos="12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65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1B6E036-E03C-5842-901C-1E87ADD77BC2}" type="datetimeFigureOut">
              <a:rPr lang="en-US" smtClean="0"/>
              <a:t>9/29/2016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F5934A8-B8B6-9947-A2AF-466E343BBB87}" type="slidenum">
              <a:rPr lang="en-US" smtClean="0"/>
              <a:t>‹#›</a:t>
            </a:fld>
            <a:endParaRPr lang="en-US"/>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A3EB5FC-1857-1849-8047-3303091A6914}" type="datetimeFigureOut">
              <a:rPr lang="en-US" smtClean="0"/>
              <a:t>9/29/2016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6DAE0CD-D28B-7943-AABC-BE60ED5BE82C}" type="slidenum">
              <a:rPr lang="en-US" smtClean="0"/>
              <a:t>‹#›</a:t>
            </a:fld>
            <a:endParaRPr lang="en-US"/>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0</a:t>
            </a:fld>
            <a:endParaRPr lang="en-US"/>
          </a:p>
        </p:txBody>
      </p:sp>
    </p:spTree>
    <p:extLst>
      <p:ext uri="{BB962C8B-B14F-4D97-AF65-F5344CB8AC3E}">
        <p14:creationId xmlns:p14="http://schemas.microsoft.com/office/powerpoint/2010/main" val="435852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11</a:t>
            </a:fld>
            <a:endParaRPr lang="en-US"/>
          </a:p>
        </p:txBody>
      </p:sp>
    </p:spTree>
    <p:extLst>
      <p:ext uri="{BB962C8B-B14F-4D97-AF65-F5344CB8AC3E}">
        <p14:creationId xmlns:p14="http://schemas.microsoft.com/office/powerpoint/2010/main" val="189995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Book" panose="020B0503020102020204" pitchFamily="34" charset="0"/>
              </a:rPr>
              <a:t>When making a referral you must include the following:</a:t>
            </a:r>
          </a:p>
          <a:p>
            <a:endParaRPr lang="en-US" sz="1400" dirty="0" smtClean="0">
              <a:latin typeface="Franklin Gothic Book" panose="020B0503020102020204" pitchFamily="34" charset="0"/>
            </a:endParaRPr>
          </a:p>
          <a:p>
            <a:pPr marL="342900" indent="-342900">
              <a:spcAft>
                <a:spcPts val="1200"/>
              </a:spcAft>
              <a:buFont typeface="+mj-lt"/>
              <a:buAutoNum type="arabicParenR"/>
            </a:pPr>
            <a:r>
              <a:rPr lang="en-US" sz="1400" dirty="0" smtClean="0">
                <a:latin typeface="Franklin Gothic Book" panose="020B0503020102020204" pitchFamily="34" charset="0"/>
              </a:rPr>
              <a:t>A completed Service Authorization Request form, also known as a SAR form. </a:t>
            </a:r>
            <a:r>
              <a:rPr lang="en-US" sz="1400" b="1" dirty="0" smtClean="0">
                <a:latin typeface="Franklin Gothic Book" panose="020B0503020102020204" pitchFamily="34" charset="0"/>
              </a:rPr>
              <a:t>You can locate forms by clicking on the Resource section of this module.</a:t>
            </a:r>
          </a:p>
          <a:p>
            <a:pPr marL="342900" indent="-342900">
              <a:spcAft>
                <a:spcPts val="1200"/>
              </a:spcAft>
              <a:buFont typeface="+mj-lt"/>
              <a:buAutoNum type="arabicParenR"/>
            </a:pPr>
            <a:r>
              <a:rPr lang="en-US" sz="1400" dirty="0" smtClean="0">
                <a:latin typeface="Franklin Gothic Book" panose="020B0503020102020204" pitchFamily="34" charset="0"/>
              </a:rPr>
              <a:t>A completed CCS Client Separator Page (our cover fax sheet) for each client being referred. Please do not submit multiple client with one cover sheet. </a:t>
            </a:r>
            <a:r>
              <a:rPr lang="en-US" sz="1400" b="1" dirty="0">
                <a:latin typeface="Franklin Gothic Book" panose="020B0503020102020204" pitchFamily="34" charset="0"/>
              </a:rPr>
              <a:t>You can locate forms by clicking on the Resource section of this module</a:t>
            </a:r>
            <a:r>
              <a:rPr lang="en-US" sz="1400" b="1" dirty="0" smtClean="0">
                <a:latin typeface="Franklin Gothic Book" panose="020B0503020102020204" pitchFamily="34" charset="0"/>
              </a:rPr>
              <a:t>.</a:t>
            </a:r>
          </a:p>
          <a:p>
            <a:pPr marL="342900" indent="-342900">
              <a:spcAft>
                <a:spcPts val="1200"/>
              </a:spcAft>
              <a:buFont typeface="+mj-lt"/>
              <a:buAutoNum type="arabicParenR"/>
            </a:pPr>
            <a:r>
              <a:rPr lang="en-US" sz="1400" dirty="0" smtClean="0">
                <a:latin typeface="Franklin Gothic Book" panose="020B0503020102020204" pitchFamily="34" charset="0"/>
              </a:rPr>
              <a:t>It is imperative that you include copies of medical reports, including but not limited to laboratory, radiology, or diagnostic test that confirm the suspected CCS eligible condition or diagnosis. If you do not attach supporting documentation, you risk delay of services and referral being rejected.</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13</a:t>
            </a:fld>
            <a:endParaRPr lang="en-US"/>
          </a:p>
        </p:txBody>
      </p:sp>
    </p:spTree>
    <p:extLst>
      <p:ext uri="{BB962C8B-B14F-4D97-AF65-F5344CB8AC3E}">
        <p14:creationId xmlns:p14="http://schemas.microsoft.com/office/powerpoint/2010/main" val="8078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Book" panose="020B0503020102020204" pitchFamily="34" charset="0"/>
              </a:rPr>
              <a:t>When making a referral you must include the following:</a:t>
            </a:r>
          </a:p>
          <a:p>
            <a:endParaRPr lang="en-US" sz="1400" dirty="0" smtClean="0">
              <a:latin typeface="Franklin Gothic Book" panose="020B0503020102020204" pitchFamily="34" charset="0"/>
            </a:endParaRPr>
          </a:p>
          <a:p>
            <a:pPr marL="342900" indent="-342900">
              <a:spcAft>
                <a:spcPts val="1200"/>
              </a:spcAft>
              <a:buFont typeface="+mj-lt"/>
              <a:buAutoNum type="arabicParenR"/>
            </a:pPr>
            <a:r>
              <a:rPr lang="en-US" sz="1400" dirty="0" smtClean="0">
                <a:latin typeface="Franklin Gothic Book" panose="020B0503020102020204" pitchFamily="34" charset="0"/>
              </a:rPr>
              <a:t>A completed Service Authorization Request form, also known as a SAR form. </a:t>
            </a:r>
            <a:r>
              <a:rPr lang="en-US" sz="1400" b="1" dirty="0" smtClean="0">
                <a:latin typeface="Franklin Gothic Book" panose="020B0503020102020204" pitchFamily="34" charset="0"/>
              </a:rPr>
              <a:t>You can locate forms by clicking on the Resource section of this module.</a:t>
            </a:r>
          </a:p>
          <a:p>
            <a:pPr marL="342900" indent="-342900">
              <a:spcAft>
                <a:spcPts val="1200"/>
              </a:spcAft>
              <a:buFont typeface="+mj-lt"/>
              <a:buAutoNum type="arabicParenR"/>
            </a:pPr>
            <a:r>
              <a:rPr lang="en-US" sz="1400" dirty="0" smtClean="0">
                <a:latin typeface="Franklin Gothic Book" panose="020B0503020102020204" pitchFamily="34" charset="0"/>
              </a:rPr>
              <a:t>A completed CCS Client Separator Page (our cover fax sheet) for each client being referred. Please do not submit multiple client with one cover sheet. </a:t>
            </a:r>
            <a:r>
              <a:rPr lang="en-US" sz="1400" b="1" dirty="0">
                <a:latin typeface="Franklin Gothic Book" panose="020B0503020102020204" pitchFamily="34" charset="0"/>
              </a:rPr>
              <a:t>You can locate forms by clicking on the Resource section of this module</a:t>
            </a:r>
            <a:r>
              <a:rPr lang="en-US" sz="1400" b="1" dirty="0" smtClean="0">
                <a:latin typeface="Franklin Gothic Book" panose="020B0503020102020204" pitchFamily="34" charset="0"/>
              </a:rPr>
              <a:t>.</a:t>
            </a:r>
          </a:p>
          <a:p>
            <a:pPr marL="342900" indent="-342900">
              <a:spcAft>
                <a:spcPts val="1200"/>
              </a:spcAft>
              <a:buFont typeface="+mj-lt"/>
              <a:buAutoNum type="arabicParenR"/>
            </a:pPr>
            <a:r>
              <a:rPr lang="en-US" sz="1400" dirty="0" smtClean="0">
                <a:latin typeface="Franklin Gothic Book" panose="020B0503020102020204" pitchFamily="34" charset="0"/>
              </a:rPr>
              <a:t>It is imperative that you include copies of medical reports, including but not limited to laboratory, radiology, or diagnostic test that confirm the suspected CCS eligible condition or diagnosis. If you do not attach supporting documentation, you risk delay of services and referral being rejected.</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14</a:t>
            </a:fld>
            <a:endParaRPr lang="en-US"/>
          </a:p>
        </p:txBody>
      </p:sp>
    </p:spTree>
    <p:extLst>
      <p:ext uri="{BB962C8B-B14F-4D97-AF65-F5344CB8AC3E}">
        <p14:creationId xmlns:p14="http://schemas.microsoft.com/office/powerpoint/2010/main" val="105436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8120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1016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89332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19</a:t>
            </a:fld>
            <a:endParaRPr lang="en-US"/>
          </a:p>
        </p:txBody>
      </p:sp>
    </p:spTree>
    <p:extLst>
      <p:ext uri="{BB962C8B-B14F-4D97-AF65-F5344CB8AC3E}">
        <p14:creationId xmlns:p14="http://schemas.microsoft.com/office/powerpoint/2010/main" val="163411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6350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4808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6949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spcBef>
                <a:spcPts val="100"/>
              </a:spcBef>
              <a:spcAft>
                <a:spcPts val="300"/>
              </a:spcAft>
            </a:pPr>
            <a:r>
              <a:rPr lang="en-US" sz="1400" b="1" dirty="0" smtClean="0">
                <a:latin typeface="Franklin Gothic Book" panose="020B0503020102020204" pitchFamily="34" charset="0"/>
              </a:rPr>
              <a:t>Module Objectives</a:t>
            </a:r>
          </a:p>
          <a:p>
            <a:pPr>
              <a:lnSpc>
                <a:spcPts val="1500"/>
              </a:lnSpc>
              <a:spcBef>
                <a:spcPts val="100"/>
              </a:spcBef>
              <a:spcAft>
                <a:spcPts val="300"/>
              </a:spcAft>
            </a:pPr>
            <a:r>
              <a:rPr lang="en-US" sz="1400" dirty="0" smtClean="0">
                <a:latin typeface="Franklin Gothic Book" panose="020B0503020102020204" pitchFamily="34" charset="0"/>
              </a:rPr>
              <a:t>By the end of this module, you the provider will be able to:</a:t>
            </a:r>
          </a:p>
          <a:p>
            <a:pPr marL="228600" indent="-228600">
              <a:lnSpc>
                <a:spcPts val="1500"/>
              </a:lnSpc>
              <a:spcBef>
                <a:spcPts val="100"/>
              </a:spcBef>
              <a:spcAft>
                <a:spcPts val="600"/>
              </a:spcAft>
              <a:buFont typeface="+mj-lt"/>
              <a:buAutoNum type="arabicParenR"/>
            </a:pPr>
            <a:r>
              <a:rPr lang="en-US" sz="1400" dirty="0" smtClean="0">
                <a:latin typeface="Franklin Gothic Book" panose="020B0503020102020204" pitchFamily="34" charset="0"/>
              </a:rPr>
              <a:t>Initiate a referral to the LA County CCS program</a:t>
            </a:r>
          </a:p>
          <a:p>
            <a:pPr marL="228600" indent="-228600">
              <a:lnSpc>
                <a:spcPts val="1500"/>
              </a:lnSpc>
              <a:spcBef>
                <a:spcPts val="100"/>
              </a:spcBef>
              <a:spcAft>
                <a:spcPts val="600"/>
              </a:spcAft>
              <a:buFont typeface="+mj-lt"/>
              <a:buAutoNum type="arabicParenR"/>
            </a:pPr>
            <a:r>
              <a:rPr lang="en-US" sz="1400" dirty="0" smtClean="0">
                <a:latin typeface="Franklin Gothic Book" panose="020B0503020102020204" pitchFamily="34" charset="0"/>
              </a:rPr>
              <a:t>Understand the LA County CCS local office workflow. There are 58 CCS offices throughout California. All the 58 CCS offices follow the same state regulations and program policy guidelines. However, the workflow varies among the local office. Being the LA County CCS is the largest CCS Independent office, our workflow is different.</a:t>
            </a:r>
          </a:p>
          <a:p>
            <a:pPr marL="228600" indent="-228600">
              <a:lnSpc>
                <a:spcPts val="1500"/>
              </a:lnSpc>
              <a:spcBef>
                <a:spcPts val="100"/>
              </a:spcBef>
              <a:spcAft>
                <a:spcPts val="600"/>
              </a:spcAft>
              <a:buFont typeface="+mj-lt"/>
              <a:buAutoNum type="arabicParenR"/>
            </a:pPr>
            <a:r>
              <a:rPr lang="en-US" sz="1400" dirty="0" smtClean="0">
                <a:latin typeface="Franklin Gothic Book" panose="020B0503020102020204" pitchFamily="34" charset="0"/>
              </a:rPr>
              <a:t>Understand the authorization process.</a:t>
            </a:r>
          </a:p>
          <a:p>
            <a:pPr marL="228600" indent="-228600">
              <a:lnSpc>
                <a:spcPts val="1500"/>
              </a:lnSpc>
              <a:spcBef>
                <a:spcPts val="100"/>
              </a:spcBef>
              <a:spcAft>
                <a:spcPts val="600"/>
              </a:spcAft>
              <a:buFont typeface="+mj-lt"/>
              <a:buAutoNum type="arabicParenR"/>
            </a:pPr>
            <a:r>
              <a:rPr lang="en-US" sz="1400" dirty="0" smtClean="0">
                <a:latin typeface="Franklin Gothic Book" panose="020B0503020102020204" pitchFamily="34" charset="0"/>
              </a:rPr>
              <a:t>Understand how to use the Service Code Groupings, also known as SCGs, </a:t>
            </a:r>
          </a:p>
          <a:p>
            <a:pPr marL="228600" indent="-228600">
              <a:lnSpc>
                <a:spcPts val="1500"/>
              </a:lnSpc>
              <a:spcBef>
                <a:spcPts val="100"/>
              </a:spcBef>
              <a:spcAft>
                <a:spcPts val="600"/>
              </a:spcAft>
              <a:buFont typeface="+mj-lt"/>
              <a:buAutoNum type="arabicParenR"/>
            </a:pPr>
            <a:r>
              <a:rPr lang="en-US" sz="1400" dirty="0" smtClean="0">
                <a:latin typeface="Franklin Gothic Book" panose="020B0503020102020204" pitchFamily="34" charset="0"/>
              </a:rPr>
              <a:t>Last, I will discuss the appropriate utilization of SAR forms.</a:t>
            </a:r>
          </a:p>
          <a:p>
            <a:pPr marL="228600" indent="-228600">
              <a:buFont typeface="+mj-lt"/>
              <a:buAutoNum type="arabicParenR"/>
            </a:pPr>
            <a:endParaRPr lang="en-US" dirty="0" smtClean="0"/>
          </a:p>
        </p:txBody>
      </p:sp>
      <p:sp>
        <p:nvSpPr>
          <p:cNvPr id="4" name="Slide Number Placeholder 3"/>
          <p:cNvSpPr>
            <a:spLocks noGrp="1"/>
          </p:cNvSpPr>
          <p:nvPr>
            <p:ph type="sldNum" sz="quarter" idx="10"/>
          </p:nvPr>
        </p:nvSpPr>
        <p:spPr/>
        <p:txBody>
          <a:bodyPr/>
          <a:lstStyle/>
          <a:p>
            <a:fld id="{F6DAE0CD-D28B-7943-AABC-BE60ED5BE82C}" type="slidenum">
              <a:rPr lang="en-US" smtClean="0"/>
              <a:t>2</a:t>
            </a:fld>
            <a:endParaRPr lang="en-US"/>
          </a:p>
        </p:txBody>
      </p:sp>
    </p:spTree>
    <p:extLst>
      <p:ext uri="{BB962C8B-B14F-4D97-AF65-F5344CB8AC3E}">
        <p14:creationId xmlns:p14="http://schemas.microsoft.com/office/powerpoint/2010/main" val="437477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65645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84009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25</a:t>
            </a:fld>
            <a:endParaRPr lang="en-US"/>
          </a:p>
        </p:txBody>
      </p:sp>
    </p:spTree>
    <p:extLst>
      <p:ext uri="{BB962C8B-B14F-4D97-AF65-F5344CB8AC3E}">
        <p14:creationId xmlns:p14="http://schemas.microsoft.com/office/powerpoint/2010/main" val="162672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26</a:t>
            </a:fld>
            <a:endParaRPr lang="en-US"/>
          </a:p>
        </p:txBody>
      </p:sp>
    </p:spTree>
    <p:extLst>
      <p:ext uri="{BB962C8B-B14F-4D97-AF65-F5344CB8AC3E}">
        <p14:creationId xmlns:p14="http://schemas.microsoft.com/office/powerpoint/2010/main" val="4094705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38543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409307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31</a:t>
            </a:fld>
            <a:endParaRPr lang="en-US"/>
          </a:p>
        </p:txBody>
      </p:sp>
    </p:spTree>
    <p:extLst>
      <p:ext uri="{BB962C8B-B14F-4D97-AF65-F5344CB8AC3E}">
        <p14:creationId xmlns:p14="http://schemas.microsoft.com/office/powerpoint/2010/main" val="3581474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32</a:t>
            </a:fld>
            <a:endParaRPr lang="en-US"/>
          </a:p>
        </p:txBody>
      </p:sp>
    </p:spTree>
    <p:extLst>
      <p:ext uri="{BB962C8B-B14F-4D97-AF65-F5344CB8AC3E}">
        <p14:creationId xmlns:p14="http://schemas.microsoft.com/office/powerpoint/2010/main" val="2072976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33</a:t>
            </a:fld>
            <a:endParaRPr lang="en-US"/>
          </a:p>
        </p:txBody>
      </p:sp>
    </p:spTree>
    <p:extLst>
      <p:ext uri="{BB962C8B-B14F-4D97-AF65-F5344CB8AC3E}">
        <p14:creationId xmlns:p14="http://schemas.microsoft.com/office/powerpoint/2010/main" val="3053522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34</a:t>
            </a:fld>
            <a:endParaRPr lang="en-US"/>
          </a:p>
        </p:txBody>
      </p:sp>
    </p:spTree>
    <p:extLst>
      <p:ext uri="{BB962C8B-B14F-4D97-AF65-F5344CB8AC3E}">
        <p14:creationId xmlns:p14="http://schemas.microsoft.com/office/powerpoint/2010/main" val="241029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Franklin Gothic Book" panose="020B0503020102020204" pitchFamily="34" charset="0"/>
              </a:rPr>
              <a:t>A referral to the CCS program is defined as a request to the CCS program to authorize medical services for a potential CCS client who is from birth to 21 years of age and is suspected or confirmed with having a CCS-eligible medical condition (refer to the medical eligibility module for some of the medical condition).</a:t>
            </a:r>
          </a:p>
          <a:p>
            <a:endParaRPr lang="en-US" sz="1200" dirty="0" smtClean="0">
              <a:latin typeface="Franklin Gothic Book" panose="020B0503020102020204" pitchFamily="34" charset="0"/>
            </a:endParaRPr>
          </a:p>
          <a:p>
            <a:r>
              <a:rPr lang="en-US" sz="1200" dirty="0" smtClean="0">
                <a:latin typeface="Franklin Gothic Book" panose="020B0503020102020204" pitchFamily="34" charset="0"/>
              </a:rPr>
              <a:t>Referral to the CCS program can be made several ways by: </a:t>
            </a:r>
          </a:p>
          <a:p>
            <a:pPr marL="342900" indent="-342900">
              <a:buFont typeface="+mj-lt"/>
              <a:buAutoNum type="arabicParenR"/>
            </a:pPr>
            <a:r>
              <a:rPr lang="en-US" sz="1200" dirty="0" smtClean="0">
                <a:latin typeface="Franklin Gothic Book" panose="020B0503020102020204" pitchFamily="34" charset="0"/>
              </a:rPr>
              <a:t>Anyone, including the family and school staff</a:t>
            </a:r>
          </a:p>
          <a:p>
            <a:pPr marL="342900" indent="-342900">
              <a:buFont typeface="+mj-lt"/>
              <a:buAutoNum type="arabicParenR"/>
            </a:pPr>
            <a:r>
              <a:rPr lang="en-US" sz="1200" dirty="0" smtClean="0">
                <a:latin typeface="Franklin Gothic Book" panose="020B0503020102020204" pitchFamily="34" charset="0"/>
              </a:rPr>
              <a:t>Regional Centers and community programs or clinics</a:t>
            </a:r>
          </a:p>
          <a:p>
            <a:pPr marL="342900" indent="-342900">
              <a:buFont typeface="+mj-lt"/>
              <a:buAutoNum type="arabicParenR"/>
            </a:pPr>
            <a:r>
              <a:rPr lang="en-US" sz="1200" dirty="0" smtClean="0">
                <a:latin typeface="Franklin Gothic Book" panose="020B0503020102020204" pitchFamily="34" charset="0"/>
              </a:rPr>
              <a:t>Public Health Nurses, family doctor, or any physician specialist.</a:t>
            </a:r>
          </a:p>
          <a:p>
            <a:pPr marL="342900" indent="-342900">
              <a:buFont typeface="+mj-lt"/>
              <a:buAutoNum type="arabicParenR"/>
            </a:pPr>
            <a:r>
              <a:rPr lang="en-US" sz="1200" dirty="0" smtClean="0">
                <a:latin typeface="Franklin Gothic Book" panose="020B0503020102020204" pitchFamily="34" charset="0"/>
              </a:rPr>
              <a:t>Hospitals, outpatient centers, medical centers, or rehabilitation facilities. </a:t>
            </a:r>
          </a:p>
          <a:p>
            <a:pPr marL="342900" indent="-342900">
              <a:buFont typeface="+mj-lt"/>
              <a:buAutoNum type="arabicParenR"/>
            </a:pPr>
            <a:endParaRPr lang="en-US" sz="1200" dirty="0" smtClean="0">
              <a:latin typeface="Franklin Gothic Book" panose="020B0503020102020204" pitchFamily="34" charset="0"/>
            </a:endParaRPr>
          </a:p>
          <a:p>
            <a:r>
              <a:rPr lang="en-US" sz="1200" dirty="0" smtClean="0">
                <a:latin typeface="Franklin Gothic Book" panose="020B0503020102020204" pitchFamily="34" charset="0"/>
              </a:rPr>
              <a:t>A key point to remember is that a referral should be made as early as possible, because CCS does not pay for medical care that is provided before the date of referral (unless the client has full-scope, no share of cost M/Cal and the service was deemed medically necessary).</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4</a:t>
            </a:fld>
            <a:endParaRPr lang="en-US"/>
          </a:p>
        </p:txBody>
      </p:sp>
    </p:spTree>
    <p:extLst>
      <p:ext uri="{BB962C8B-B14F-4D97-AF65-F5344CB8AC3E}">
        <p14:creationId xmlns:p14="http://schemas.microsoft.com/office/powerpoint/2010/main" val="154756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Book" panose="020B0503020102020204" pitchFamily="34" charset="0"/>
              </a:rPr>
              <a:t>When making a referral you must include the following:</a:t>
            </a:r>
          </a:p>
          <a:p>
            <a:endParaRPr lang="en-US" sz="1400" dirty="0" smtClean="0">
              <a:latin typeface="Franklin Gothic Book" panose="020B0503020102020204" pitchFamily="34" charset="0"/>
            </a:endParaRPr>
          </a:p>
          <a:p>
            <a:pPr marL="342900" indent="-342900">
              <a:spcAft>
                <a:spcPts val="1200"/>
              </a:spcAft>
              <a:buFont typeface="+mj-lt"/>
              <a:buAutoNum type="arabicParenR"/>
            </a:pPr>
            <a:r>
              <a:rPr lang="en-US" sz="1400" dirty="0" smtClean="0">
                <a:latin typeface="Franklin Gothic Book" panose="020B0503020102020204" pitchFamily="34" charset="0"/>
              </a:rPr>
              <a:t>A completed and legible SAR request must be filled. A completed SAR request must include client information and CCS paneled provider information and most importantly what is being requested form CCS. </a:t>
            </a:r>
          </a:p>
          <a:p>
            <a:pPr marL="342900" indent="-342900">
              <a:spcAft>
                <a:spcPts val="1200"/>
              </a:spcAft>
              <a:buFont typeface="+mj-lt"/>
              <a:buAutoNum type="arabicParenR"/>
            </a:pPr>
            <a:r>
              <a:rPr lang="en-US" sz="1400" dirty="0" smtClean="0">
                <a:latin typeface="Franklin Gothic Book" panose="020B0503020102020204" pitchFamily="34" charset="0"/>
              </a:rPr>
              <a:t>A completed CCS Client Separator Page (our cover fax sheet) for each client being referred. Please do not submit multiple client with one cover sheet. </a:t>
            </a:r>
            <a:r>
              <a:rPr lang="en-US" sz="1400" b="1" dirty="0">
                <a:latin typeface="Franklin Gothic Book" panose="020B0503020102020204" pitchFamily="34" charset="0"/>
              </a:rPr>
              <a:t>You can locate forms by clicking on the Resource section of this module</a:t>
            </a:r>
            <a:r>
              <a:rPr lang="en-US" sz="1400" b="1" dirty="0" smtClean="0">
                <a:latin typeface="Franklin Gothic Book" panose="020B0503020102020204" pitchFamily="34" charset="0"/>
              </a:rPr>
              <a:t>.</a:t>
            </a:r>
          </a:p>
          <a:p>
            <a:pPr marL="342900" indent="-342900">
              <a:spcAft>
                <a:spcPts val="1200"/>
              </a:spcAft>
              <a:buFont typeface="+mj-lt"/>
              <a:buAutoNum type="arabicParenR"/>
            </a:pPr>
            <a:r>
              <a:rPr lang="en-US" sz="1400" dirty="0" smtClean="0">
                <a:latin typeface="Franklin Gothic Book" panose="020B0503020102020204" pitchFamily="34" charset="0"/>
              </a:rPr>
              <a:t>It is imperative that you include copies of medical reports, including but not limited to laboratory, radiology, or diagnostic test that confirm the suspected CCS eligible condition or diagnosis. If you do not attach supporting documentation, you risk delay of services and referral being rejected.</a:t>
            </a:r>
          </a:p>
          <a:p>
            <a:pPr marL="342900" indent="-342900">
              <a:spcAft>
                <a:spcPts val="1200"/>
              </a:spcAft>
              <a:buFont typeface="+mj-lt"/>
              <a:buAutoNum type="arabicParenR"/>
            </a:pPr>
            <a:r>
              <a:rPr lang="en-US" sz="1400" dirty="0">
                <a:latin typeface="Franklin Gothic Book" panose="020B0503020102020204" pitchFamily="34" charset="0"/>
              </a:rPr>
              <a:t>CCS medical eligibility and application process cannot be initiated with an incomplete or ineligible SAR request</a:t>
            </a:r>
            <a:endParaRPr lang="en-US" sz="1400" dirty="0" smtClean="0">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5</a:t>
            </a:fld>
            <a:endParaRPr lang="en-US"/>
          </a:p>
        </p:txBody>
      </p:sp>
    </p:spTree>
    <p:extLst>
      <p:ext uri="{BB962C8B-B14F-4D97-AF65-F5344CB8AC3E}">
        <p14:creationId xmlns:p14="http://schemas.microsoft.com/office/powerpoint/2010/main" val="68279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1881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1281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6559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Book" panose="020B0503020102020204" pitchFamily="34" charset="0"/>
              </a:rPr>
              <a:t>Once provider has gathered all information, to complete the referral you will have to:</a:t>
            </a:r>
          </a:p>
          <a:p>
            <a:pPr marL="342900" indent="-342900">
              <a:buFont typeface="+mj-lt"/>
              <a:buAutoNum type="arabicParenR"/>
            </a:pPr>
            <a:r>
              <a:rPr lang="en-US" sz="1400" dirty="0" smtClean="0">
                <a:latin typeface="Franklin Gothic Book" panose="020B0503020102020204" pitchFamily="34" charset="0"/>
              </a:rPr>
              <a:t>Fax the completed SAR form and medical reports to 1-855-481-6821.</a:t>
            </a:r>
          </a:p>
          <a:p>
            <a:pPr marL="342900" indent="-342900">
              <a:buFont typeface="+mj-lt"/>
              <a:buAutoNum type="arabicParenR"/>
            </a:pPr>
            <a:r>
              <a:rPr lang="en-US" sz="1400" dirty="0" smtClean="0">
                <a:latin typeface="Franklin Gothic Book" panose="020B0503020102020204" pitchFamily="34" charset="0"/>
              </a:rPr>
              <a:t>Allow 7 to 10 business days for the local office to process all new referral request. Note that extensions or renewal request may take longer to process. </a:t>
            </a:r>
          </a:p>
          <a:p>
            <a:pPr marL="342900" indent="-342900">
              <a:buFont typeface="+mj-lt"/>
              <a:buAutoNum type="arabicParenR"/>
            </a:pPr>
            <a:r>
              <a:rPr lang="en-US" sz="1400" dirty="0" smtClean="0">
                <a:latin typeface="Franklin Gothic Book" panose="020B0503020102020204" pitchFamily="34" charset="0"/>
              </a:rPr>
              <a:t>It is important that you avoid re-faxing the same referral multiply times. For one, the system will keep creating a backlog of documents. Re-faxing will duplicate request and delay response from the nurse case manager. </a:t>
            </a:r>
          </a:p>
          <a:p>
            <a:pPr marL="342900" indent="-342900">
              <a:buFont typeface="+mj-lt"/>
              <a:buAutoNum type="arabicParenR"/>
            </a:pPr>
            <a:r>
              <a:rPr lang="en-US" sz="1400" dirty="0" smtClean="0">
                <a:latin typeface="Franklin Gothic Book" panose="020B0503020102020204" pitchFamily="34" charset="0"/>
              </a:rPr>
              <a:t>If you have any questions regarding SAR request or referrals, please contact one of our nursing agents Monday </a:t>
            </a:r>
            <a:r>
              <a:rPr lang="en-US" sz="1400" smtClean="0">
                <a:latin typeface="Franklin Gothic Book" panose="020B0503020102020204" pitchFamily="34" charset="0"/>
              </a:rPr>
              <a:t>thru Friday, from 8 to 4:30pm, </a:t>
            </a:r>
            <a:r>
              <a:rPr lang="en-US" sz="1400" dirty="0" smtClean="0">
                <a:latin typeface="Franklin Gothic Book" panose="020B0503020102020204" pitchFamily="34" charset="0"/>
              </a:rPr>
              <a:t>at 1-800-288-4584, </a:t>
            </a:r>
            <a:r>
              <a:rPr lang="en-US" sz="1400" smtClean="0">
                <a:latin typeface="Franklin Gothic Book" panose="020B0503020102020204" pitchFamily="34" charset="0"/>
              </a:rPr>
              <a:t>press option #7.</a:t>
            </a:r>
            <a:endParaRPr lang="en-US" sz="1400" dirty="0" smtClean="0">
              <a:latin typeface="Franklin Gothic Book" panose="020B0503020102020204" pitchFamily="34" charset="0"/>
            </a:endParaRPr>
          </a:p>
          <a:p>
            <a:endParaRPr lang="en-US" sz="1400"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t>9</a:t>
            </a:fld>
            <a:endParaRPr lang="en-US"/>
          </a:p>
        </p:txBody>
      </p:sp>
    </p:spTree>
    <p:extLst>
      <p:ext uri="{BB962C8B-B14F-4D97-AF65-F5344CB8AC3E}">
        <p14:creationId xmlns:p14="http://schemas.microsoft.com/office/powerpoint/2010/main" val="273973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Franklin Gothic Book" panose="020B0503020102020204" pitchFamily="34" charset="0"/>
              </a:rPr>
              <a:t>Once provider has gathered all information, to complete the referral you will have to:</a:t>
            </a:r>
          </a:p>
          <a:p>
            <a:pPr marL="342900" indent="-342900">
              <a:buFont typeface="+mj-lt"/>
              <a:buAutoNum type="arabicParenR"/>
            </a:pPr>
            <a:r>
              <a:rPr lang="en-US" sz="1400" dirty="0" smtClean="0">
                <a:latin typeface="Franklin Gothic Book" panose="020B0503020102020204" pitchFamily="34" charset="0"/>
              </a:rPr>
              <a:t>Fax the completed SAR form and medical reports to 1-855-481-6821.</a:t>
            </a:r>
          </a:p>
          <a:p>
            <a:pPr marL="342900" indent="-342900">
              <a:buFont typeface="+mj-lt"/>
              <a:buAutoNum type="arabicParenR"/>
            </a:pPr>
            <a:r>
              <a:rPr lang="en-US" sz="1400" dirty="0" smtClean="0">
                <a:latin typeface="Franklin Gothic Book" panose="020B0503020102020204" pitchFamily="34" charset="0"/>
              </a:rPr>
              <a:t>Allow 7 to 10 business days for the local office to process all new referral request. Note that extensions or renewal request may take longer to process. </a:t>
            </a:r>
          </a:p>
          <a:p>
            <a:pPr marL="342900" indent="-342900">
              <a:buFont typeface="+mj-lt"/>
              <a:buAutoNum type="arabicParenR"/>
            </a:pPr>
            <a:r>
              <a:rPr lang="en-US" sz="1400" dirty="0" smtClean="0">
                <a:latin typeface="Franklin Gothic Book" panose="020B0503020102020204" pitchFamily="34" charset="0"/>
              </a:rPr>
              <a:t>It is important that you avoid re-faxing the same referral multiply times. For one, the system will keep creating a backlog of documents. Re-faxing will duplicate request and delay response from the nurse case manager. </a:t>
            </a:r>
          </a:p>
          <a:p>
            <a:pPr marL="342900" indent="-342900">
              <a:buFont typeface="+mj-lt"/>
              <a:buAutoNum type="arabicParenR"/>
            </a:pPr>
            <a:r>
              <a:rPr lang="en-US" sz="1400" dirty="0" smtClean="0">
                <a:latin typeface="Franklin Gothic Book" panose="020B0503020102020204" pitchFamily="34" charset="0"/>
              </a:rPr>
              <a:t>If you have any questions regarding SAR request or referrals, please contact one of our nursing agents Monday </a:t>
            </a:r>
            <a:r>
              <a:rPr lang="en-US" sz="1400" smtClean="0">
                <a:latin typeface="Franklin Gothic Book" panose="020B0503020102020204" pitchFamily="34" charset="0"/>
              </a:rPr>
              <a:t>thru Friday, from 8 to 4:30pm, </a:t>
            </a:r>
            <a:r>
              <a:rPr lang="en-US" sz="1400" dirty="0" smtClean="0">
                <a:latin typeface="Franklin Gothic Book" panose="020B0503020102020204" pitchFamily="34" charset="0"/>
              </a:rPr>
              <a:t>at 1-800-288-4584, </a:t>
            </a:r>
            <a:r>
              <a:rPr lang="en-US" sz="1400" smtClean="0">
                <a:latin typeface="Franklin Gothic Book" panose="020B0503020102020204" pitchFamily="34" charset="0"/>
              </a:rPr>
              <a:t>press option #7.</a:t>
            </a:r>
            <a:endParaRPr lang="en-US" sz="1400" dirty="0" smtClean="0">
              <a:latin typeface="Franklin Gothic Book" panose="020B0503020102020204" pitchFamily="34" charset="0"/>
            </a:endParaRPr>
          </a:p>
          <a:p>
            <a:endParaRPr lang="en-US" sz="1400"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t>10</a:t>
            </a:fld>
            <a:endParaRPr lang="en-US"/>
          </a:p>
        </p:txBody>
      </p:sp>
    </p:spTree>
    <p:extLst>
      <p:ext uri="{BB962C8B-B14F-4D97-AF65-F5344CB8AC3E}">
        <p14:creationId xmlns:p14="http://schemas.microsoft.com/office/powerpoint/2010/main" val="2608786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spTree>
    <p:extLst>
      <p:ext uri="{BB962C8B-B14F-4D97-AF65-F5344CB8AC3E}">
        <p14:creationId xmlns:p14="http://schemas.microsoft.com/office/powerpoint/2010/main" val="2800929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25852" y="5870695"/>
            <a:ext cx="2133600" cy="365125"/>
          </a:xfrm>
          <a:prstGeom prst="rect">
            <a:avLst/>
          </a:prstGeom>
        </p:spPr>
        <p:txBody>
          <a:bodyPr/>
          <a:lstStyle>
            <a:lvl1pPr>
              <a:defRPr sz="1000">
                <a:solidFill>
                  <a:srgbClr val="FFFFFF"/>
                </a:solidFill>
              </a:defRPr>
            </a:lvl1pPr>
          </a:lstStyle>
          <a:p>
            <a:fld id="{AC3ED585-F3FD-3549-A994-39826905F8BC}" type="datetime1">
              <a:rPr lang="en-US" smtClean="0"/>
              <a:pPr/>
              <a:t>9/29/2016</a:t>
            </a:fld>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spTree>
    <p:extLst>
      <p:ext uri="{BB962C8B-B14F-4D97-AF65-F5344CB8AC3E}">
        <p14:creationId xmlns:p14="http://schemas.microsoft.com/office/powerpoint/2010/main" val="153295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112939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47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57200" y="1646887"/>
            <a:ext cx="8251464" cy="227843"/>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grpSp>
        <p:nvGrpSpPr>
          <p:cNvPr id="6" name="Group 5"/>
          <p:cNvGrpSpPr/>
          <p:nvPr userDrawn="1"/>
        </p:nvGrpSpPr>
        <p:grpSpPr>
          <a:xfrm>
            <a:off x="448147" y="1565504"/>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29600" cy="45561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005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defTabSz="914400" eaLnBrk="0" fontAlgn="base" hangingPunct="0">
              <a:spcBef>
                <a:spcPct val="0"/>
              </a:spcBef>
              <a:spcAft>
                <a:spcPct val="0"/>
              </a:spcAft>
              <a:buFont typeface="Arial" pitchFamily="34" charset="0"/>
              <a:buChar char="•"/>
            </a:pPr>
            <a:endParaRPr lang="en-US" sz="1200" dirty="0" smtClean="0">
              <a:solidFill>
                <a:prstClr val="black"/>
              </a:solidFill>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3F9AB3-E2A9-3D45-9524-220F07F718CB}" type="datetime1">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78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244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5E624E-BDBD-EA41-8258-217FEFAC7833}" type="datetime1">
              <a:rPr lang="en-US" smtClean="0">
                <a:solidFill>
                  <a:prstClr val="black"/>
                </a:solidFill>
              </a:rPr>
              <a:pPr/>
              <a:t>9/29/2016</a:t>
            </a:fld>
            <a:endParaRPr lang="en-US">
              <a:solidFill>
                <a:prstClr val="black"/>
              </a:solidFill>
            </a:endParaRPr>
          </a:p>
        </p:txBody>
      </p:sp>
      <p:sp>
        <p:nvSpPr>
          <p:cNvPr id="4" name="Footer Placeholder 3"/>
          <p:cNvSpPr>
            <a:spLocks noGrp="1"/>
          </p:cNvSpPr>
          <p:nvPr>
            <p:ph type="ftr" sz="quarter" idx="11"/>
          </p:nvPr>
        </p:nvSpPr>
        <p:spPr>
          <a:xfrm>
            <a:off x="50165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13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2D30BB-010B-3645-921B-01579C531B68}" type="datetime1">
              <a:rPr lang="en-US" smtClean="0">
                <a:solidFill>
                  <a:prstClr val="black"/>
                </a:solidFill>
              </a:rPr>
              <a:pPr/>
              <a:t>9/29/2016</a:t>
            </a:fld>
            <a:endParaRPr lang="en-US">
              <a:solidFill>
                <a:prstClr val="black"/>
              </a:solidFill>
            </a:endParaRPr>
          </a:p>
        </p:txBody>
      </p:sp>
      <p:sp>
        <p:nvSpPr>
          <p:cNvPr id="3" name="Footer Placeholder 2"/>
          <p:cNvSpPr>
            <a:spLocks noGrp="1"/>
          </p:cNvSpPr>
          <p:nvPr>
            <p:ph type="ftr" sz="quarter" idx="11"/>
          </p:nvPr>
        </p:nvSpPr>
        <p:spPr>
          <a:xfrm>
            <a:off x="50165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52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703813-FE79-6C4A-9660-F1B25EDE73F4}" type="datetime1">
              <a:rPr lang="en-US" smtClean="0">
                <a:solidFill>
                  <a:prstClr val="black"/>
                </a:solidFill>
              </a:rPr>
              <a:pPr/>
              <a:t>9/29/2016</a:t>
            </a:fld>
            <a:endParaRPr lang="en-US">
              <a:solidFill>
                <a:prstClr val="black"/>
              </a:solidFill>
            </a:endParaRPr>
          </a:p>
        </p:txBody>
      </p:sp>
      <p:sp>
        <p:nvSpPr>
          <p:cNvPr id="6" name="Footer Placeholder 5"/>
          <p:cNvSpPr>
            <a:spLocks noGrp="1"/>
          </p:cNvSpPr>
          <p:nvPr>
            <p:ph type="ftr" sz="quarter" idx="11"/>
          </p:nvPr>
        </p:nvSpPr>
        <p:spPr>
          <a:xfrm>
            <a:off x="50165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193165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260656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1270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177421" y="5342467"/>
            <a:ext cx="2483891" cy="701775"/>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36298101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95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a:xfrm>
            <a:off x="403285" y="884163"/>
            <a:ext cx="8229600" cy="634985"/>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grpSp>
        <p:nvGrpSpPr>
          <p:cNvPr id="6" name="Group 5"/>
          <p:cNvGrpSpPr/>
          <p:nvPr userDrawn="1"/>
        </p:nvGrpSpPr>
        <p:grpSpPr>
          <a:xfrm>
            <a:off x="448147" y="1446994"/>
            <a:ext cx="8238653" cy="318306"/>
            <a:chOff x="448147" y="1637494"/>
            <a:chExt cx="8238653" cy="31830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37494"/>
              <a:ext cx="1061274" cy="318306"/>
              <a:chOff x="3987448" y="1637494"/>
              <a:chExt cx="1061274" cy="318306"/>
            </a:xfrm>
          </p:grpSpPr>
          <p:sp>
            <p:nvSpPr>
              <p:cNvPr id="9" name="Rounded Rectangle 8"/>
              <p:cNvSpPr/>
              <p:nvPr/>
            </p:nvSpPr>
            <p:spPr bwMode="auto">
              <a:xfrm>
                <a:off x="3987448" y="1709648"/>
                <a:ext cx="1061274" cy="246152"/>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37494"/>
                <a:ext cx="784419" cy="179006"/>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33002"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430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E15B0A-E3F8-2B42-AC0F-4B63D233AF15}" type="datetime1">
              <a:rPr lang="en-US" smtClean="0">
                <a:solidFill>
                  <a:prstClr val="black">
                    <a:tint val="75000"/>
                  </a:prstClr>
                </a:solidFill>
              </a:rPr>
              <a:pPr/>
              <a:t>9/29/2016</a:t>
            </a:fld>
            <a:endParaRPr lang="en-US">
              <a:solidFill>
                <a:prstClr val="black">
                  <a:tint val="75000"/>
                </a:prstClr>
              </a:solidFill>
            </a:endParaRPr>
          </a:p>
        </p:txBody>
      </p:sp>
      <p:sp>
        <p:nvSpPr>
          <p:cNvPr id="8" name="Footer Placeholder 7"/>
          <p:cNvSpPr>
            <a:spLocks noGrp="1"/>
          </p:cNvSpPr>
          <p:nvPr>
            <p:ph type="ftr" sz="quarter" idx="11"/>
          </p:nvPr>
        </p:nvSpPr>
        <p:spPr>
          <a:xfrm>
            <a:off x="5016500" y="6356350"/>
            <a:ext cx="28956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1358327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1529925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114C2-7739-024A-AAE4-333F8728754D}" type="datetime1">
              <a:rPr lang="en-US" smtClean="0">
                <a:solidFill>
                  <a:prstClr val="black"/>
                </a:solidFill>
              </a:rPr>
              <a:pPr/>
              <a:t>9/29/2016</a:t>
            </a:fld>
            <a:endParaRPr lang="en-US">
              <a:solidFill>
                <a:prstClr val="black"/>
              </a:solidFill>
            </a:endParaRPr>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47326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4703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6" name="Group 5"/>
          <p:cNvGrpSpPr/>
          <p:nvPr userDrawn="1"/>
        </p:nvGrpSpPr>
        <p:grpSpPr>
          <a:xfrm>
            <a:off x="358309" y="1628143"/>
            <a:ext cx="8251464" cy="188235"/>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457200" y="2085422"/>
            <a:ext cx="77978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2688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userDrawn="1"/>
        </p:nvSpPr>
        <p:spPr bwMode="auto">
          <a:xfrm>
            <a:off x="722313" y="6405091"/>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799465" y="4807448"/>
            <a:ext cx="1315629" cy="1597642"/>
          </a:xfrm>
          <a:prstGeom prst="rect">
            <a:avLst/>
          </a:prstGeom>
        </p:spPr>
      </p:pic>
    </p:spTree>
    <p:extLst>
      <p:ext uri="{BB962C8B-B14F-4D97-AF65-F5344CB8AC3E}">
        <p14:creationId xmlns:p14="http://schemas.microsoft.com/office/powerpoint/2010/main" val="2915346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885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68488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2D30BB-010B-3645-921B-01579C531B68}" type="datetime1">
              <a:rPr lang="en-US" smtClean="0"/>
              <a:t>9/29/2016</a:t>
            </a:fld>
            <a:endParaRPr lang="en-US"/>
          </a:p>
        </p:txBody>
      </p:sp>
      <p:sp>
        <p:nvSpPr>
          <p:cNvPr id="3" name="Footer Placeholder 2"/>
          <p:cNvSpPr>
            <a:spLocks noGrp="1"/>
          </p:cNvSpPr>
          <p:nvPr>
            <p:ph type="ftr" sz="quarter" idx="11"/>
          </p:nvPr>
        </p:nvSpPr>
        <p:spPr>
          <a:xfrm>
            <a:off x="50165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153400" y="6356350"/>
            <a:ext cx="533400" cy="365125"/>
          </a:xfrm>
          <a:prstGeom prst="rect">
            <a:avLst/>
          </a:prstGeom>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119023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114C2-7739-024A-AAE4-333F8728754D}" type="datetime1">
              <a:rPr lang="en-US" smtClean="0"/>
              <a:t>9/29/2016</a:t>
            </a:fld>
            <a:endParaRPr lang="en-US"/>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153400" y="6356350"/>
            <a:ext cx="533400" cy="365125"/>
          </a:xfrm>
          <a:prstGeom prst="rect">
            <a:avLst/>
          </a:prstGeom>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56426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4560"/>
            <a:ext cx="9153144" cy="846417"/>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userDrawn="1"/>
        </p:nvGrpSpPr>
        <p:grpSpPr>
          <a:xfrm>
            <a:off x="6414448" y="114465"/>
            <a:ext cx="2402005" cy="644998"/>
            <a:chOff x="202887" y="5437878"/>
            <a:chExt cx="2286199" cy="635444"/>
          </a:xfrm>
        </p:grpSpPr>
        <p:pic>
          <p:nvPicPr>
            <p:cNvPr id="14" name="Picture 13" descr="DPH-Logo-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358309" y="1034650"/>
            <a:ext cx="8229600" cy="63498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8309" y="1886803"/>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7" name="Group 26"/>
          <p:cNvGrpSpPr/>
          <p:nvPr userDrawn="1"/>
        </p:nvGrpSpPr>
        <p:grpSpPr>
          <a:xfrm>
            <a:off x="-10731" y="841858"/>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spTree>
    <p:extLst>
      <p:ext uri="{BB962C8B-B14F-4D97-AF65-F5344CB8AC3E}">
        <p14:creationId xmlns:p14="http://schemas.microsoft.com/office/powerpoint/2010/main" val="7620278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3" r:id="rId6"/>
    <p:sldLayoutId id="2147483654" r:id="rId7"/>
    <p:sldLayoutId id="2147483655" r:id="rId8"/>
    <p:sldLayoutId id="2147483679" r:id="rId9"/>
  </p:sldLayoutIdLst>
  <p:timing>
    <p:tnLst>
      <p:par>
        <p:cTn id="1" dur="indefinite" restart="never" nodeType="tmRoot"/>
      </p:par>
    </p:tnLst>
  </p:timing>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solidFill>
                  <a:prstClr val="black">
                    <a:tint val="75000"/>
                  </a:prstClr>
                </a:solidFill>
              </a:rPr>
              <a:pPr/>
              <a:t>‹#›</a:t>
            </a:fld>
            <a:endParaRPr lang="en-US">
              <a:solidFill>
                <a:prstClr val="black">
                  <a:tint val="75000"/>
                </a:prstClr>
              </a:solidFill>
            </a:endParaRPr>
          </a:p>
        </p:txBody>
      </p:sp>
      <p:grpSp>
        <p:nvGrpSpPr>
          <p:cNvPr id="27" name="Group 26"/>
          <p:cNvGrpSpPr/>
          <p:nvPr/>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spTree>
    <p:extLst>
      <p:ext uri="{BB962C8B-B14F-4D97-AF65-F5344CB8AC3E}">
        <p14:creationId xmlns:p14="http://schemas.microsoft.com/office/powerpoint/2010/main" val="15311088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2013%20Instructor%20Master%20Copy.pptx"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84535"/>
            <a:ext cx="8147384" cy="2310889"/>
          </a:xfrm>
          <a:prstGeom prst="rect">
            <a:avLst/>
          </a:prstGeom>
          <a:noFill/>
        </p:spPr>
        <p:txBody>
          <a:bodyPr wrap="square" lIns="91440" tIns="45720" rIns="91440" bIns="45720">
            <a:spAutoFit/>
          </a:bodyPr>
          <a:lstStyle/>
          <a:p>
            <a:pPr algn="ctr">
              <a:lnSpc>
                <a:spcPts val="5500"/>
              </a:lnSpc>
            </a:pPr>
            <a:r>
              <a:rPr lang="en-US" sz="5400" dirty="0" smtClean="0">
                <a:ln w="18415" cmpd="sng">
                  <a:solidFill>
                    <a:srgbClr val="FFFFFF"/>
                  </a:solidFill>
                  <a:prstDash val="solid"/>
                </a:ln>
                <a:solidFill>
                  <a:srgbClr val="FFFFFF"/>
                </a:solidFill>
                <a:latin typeface="Franklin Gothic Book" panose="020B0503020102020204" pitchFamily="34" charset="0"/>
              </a:rPr>
              <a:t>California Children Services</a:t>
            </a:r>
          </a:p>
          <a:p>
            <a:pPr algn="ctr">
              <a:lnSpc>
                <a:spcPts val="5900"/>
              </a:lnSpc>
            </a:pPr>
            <a:r>
              <a:rPr lang="en-US" sz="5600" dirty="0" smtClean="0">
                <a:ln w="18415" cmpd="sng">
                  <a:solidFill>
                    <a:srgbClr val="FFFFFF"/>
                  </a:solidFill>
                  <a:prstDash val="solid"/>
                </a:ln>
                <a:solidFill>
                  <a:srgbClr val="FFFFFF"/>
                </a:solidFill>
                <a:latin typeface="Franklin Gothic Book" panose="020B0503020102020204" pitchFamily="34" charset="0"/>
              </a:rPr>
              <a:t>Case Management Module</a:t>
            </a:r>
          </a:p>
        </p:txBody>
      </p:sp>
    </p:spTree>
    <p:extLst>
      <p:ext uri="{BB962C8B-B14F-4D97-AF65-F5344CB8AC3E}">
        <p14:creationId xmlns:p14="http://schemas.microsoft.com/office/powerpoint/2010/main" val="174656841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2133600"/>
            <a:ext cx="8360229" cy="4495800"/>
          </a:xfrm>
        </p:spPr>
        <p:txBody>
          <a:bodyPr/>
          <a:lstStyle/>
          <a:p>
            <a:pPr marL="0" indent="0">
              <a:lnSpc>
                <a:spcPts val="3500"/>
              </a:lnSpc>
              <a:spcBef>
                <a:spcPts val="600"/>
              </a:spcBef>
              <a:spcAft>
                <a:spcPts val="1800"/>
              </a:spcAft>
              <a:buSzPct val="80000"/>
              <a:buNone/>
            </a:pPr>
            <a:r>
              <a:rPr lang="en-US" sz="3400" b="1" dirty="0" smtClean="0">
                <a:latin typeface="Franklin Gothic Book" panose="020B0503020102020204" pitchFamily="34" charset="0"/>
              </a:rPr>
              <a:t>Provider(s) may submit the completed SAR request and supporting documents by:</a:t>
            </a:r>
          </a:p>
          <a:p>
            <a:pPr marL="640080" lvl="1" indent="-457200">
              <a:lnSpc>
                <a:spcPts val="3400"/>
              </a:lnSpc>
              <a:spcBef>
                <a:spcPts val="600"/>
              </a:spcBef>
              <a:spcAft>
                <a:spcPts val="1400"/>
              </a:spcAft>
              <a:buClr>
                <a:srgbClr val="00205B"/>
              </a:buClr>
              <a:buSzPct val="85000"/>
              <a:buFont typeface="Wingdings" panose="05000000000000000000" pitchFamily="2" charset="2"/>
              <a:buChar char="q"/>
            </a:pPr>
            <a:r>
              <a:rPr lang="en-US" sz="3400" dirty="0" smtClean="0">
                <a:solidFill>
                  <a:srgbClr val="002060"/>
                </a:solidFill>
                <a:latin typeface="Franklin Gothic Book" panose="020B0503020102020204" pitchFamily="34" charset="0"/>
              </a:rPr>
              <a:t>Faxing information to 1-855-481-6821.</a:t>
            </a:r>
          </a:p>
          <a:p>
            <a:pPr marL="640080" lvl="1" indent="-457200">
              <a:lnSpc>
                <a:spcPts val="3400"/>
              </a:lnSpc>
              <a:spcBef>
                <a:spcPts val="600"/>
              </a:spcBef>
              <a:spcAft>
                <a:spcPts val="1400"/>
              </a:spcAft>
              <a:buClr>
                <a:srgbClr val="00205B"/>
              </a:buClr>
              <a:buSzPct val="85000"/>
              <a:buFont typeface="Wingdings" panose="05000000000000000000" pitchFamily="2" charset="2"/>
              <a:buChar char="q"/>
            </a:pPr>
            <a:r>
              <a:rPr lang="en-US" sz="3400" dirty="0" smtClean="0">
                <a:solidFill>
                  <a:srgbClr val="002060"/>
                </a:solidFill>
                <a:latin typeface="Franklin Gothic Book" panose="020B0503020102020204" pitchFamily="34" charset="0"/>
              </a:rPr>
              <a:t>Allow 7 to 10 business days for CCS to process new referral request.</a:t>
            </a:r>
          </a:p>
          <a:p>
            <a:pPr marL="640080" lvl="1" indent="-457200">
              <a:lnSpc>
                <a:spcPts val="3400"/>
              </a:lnSpc>
              <a:spcBef>
                <a:spcPts val="600"/>
              </a:spcBef>
              <a:spcAft>
                <a:spcPts val="1400"/>
              </a:spcAft>
              <a:buClr>
                <a:srgbClr val="00205B"/>
              </a:buClr>
              <a:buSzPct val="85000"/>
              <a:buFont typeface="Wingdings" panose="05000000000000000000" pitchFamily="2" charset="2"/>
              <a:buChar char="q"/>
            </a:pPr>
            <a:r>
              <a:rPr lang="en-US" sz="3400" dirty="0" smtClean="0">
                <a:solidFill>
                  <a:srgbClr val="002060"/>
                </a:solidFill>
                <a:latin typeface="Franklin Gothic Book" panose="020B0503020102020204" pitchFamily="34" charset="0"/>
              </a:rPr>
              <a:t>Avoid faxing referrals multiply times.</a:t>
            </a:r>
          </a:p>
          <a:p>
            <a:pPr marL="301752" lvl="1" indent="0">
              <a:lnSpc>
                <a:spcPts val="2700"/>
              </a:lnSpc>
              <a:spcBef>
                <a:spcPts val="800"/>
              </a:spcBef>
              <a:spcAft>
                <a:spcPts val="400"/>
              </a:spcAft>
              <a:buClr>
                <a:srgbClr val="0070C0"/>
              </a:buClr>
              <a:buSzPct val="80000"/>
              <a:buNone/>
            </a:pPr>
            <a:endParaRPr lang="en-US" sz="2800" dirty="0" smtClean="0">
              <a:latin typeface="Franklin Gothic Book" panose="020B0503020102020204" pitchFamily="34" charset="0"/>
            </a:endParaRPr>
          </a:p>
          <a:p>
            <a:pPr marL="0" indent="0">
              <a:lnSpc>
                <a:spcPts val="3200"/>
              </a:lnSpc>
              <a:spcBef>
                <a:spcPts val="600"/>
              </a:spcBef>
              <a:buSzPct val="80000"/>
              <a:buNone/>
            </a:pPr>
            <a:endParaRPr lang="en-US" sz="3200" dirty="0">
              <a:latin typeface="Calibri" panose="020F0502020204030204" pitchFamily="34" charset="0"/>
            </a:endParaRPr>
          </a:p>
        </p:txBody>
      </p:sp>
      <p:sp>
        <p:nvSpPr>
          <p:cNvPr id="4" name="Rounded Rectangle 3"/>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latin typeface="Franklin Gothic Book" panose="020B0503020102020204" pitchFamily="34" charset="0"/>
              </a:rPr>
              <a:t>Referral Process</a:t>
            </a:r>
            <a:endParaRPr lang="en-US" sz="4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6556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2125579"/>
            <a:ext cx="8555025" cy="4495800"/>
          </a:xfrm>
        </p:spPr>
        <p:txBody>
          <a:bodyPr/>
          <a:lstStyle/>
          <a:p>
            <a:pPr marL="0" indent="0">
              <a:lnSpc>
                <a:spcPts val="3500"/>
              </a:lnSpc>
              <a:spcBef>
                <a:spcPts val="600"/>
              </a:spcBef>
              <a:spcAft>
                <a:spcPts val="1200"/>
              </a:spcAft>
              <a:buSzPct val="80000"/>
              <a:buNone/>
            </a:pPr>
            <a:r>
              <a:rPr lang="en-US" sz="3400" b="1" dirty="0" smtClean="0">
                <a:latin typeface="Franklin Gothic Book" panose="020B0503020102020204" pitchFamily="34" charset="0"/>
              </a:rPr>
              <a:t>Provider(s) may also submit SAR request via e-SAR application: </a:t>
            </a:r>
          </a:p>
          <a:p>
            <a:pPr marL="640080" lvl="1" indent="-457200">
              <a:lnSpc>
                <a:spcPts val="3000"/>
              </a:lnSpc>
              <a:spcBef>
                <a:spcPts val="600"/>
              </a:spcBef>
              <a:spcAft>
                <a:spcPts val="1000"/>
              </a:spcAft>
              <a:buClr>
                <a:srgbClr val="00205B"/>
              </a:buClr>
              <a:buSzPct val="85000"/>
              <a:buFont typeface="Wingdings" panose="05000000000000000000" pitchFamily="2" charset="2"/>
              <a:buChar char="q"/>
            </a:pPr>
            <a:r>
              <a:rPr lang="en-US" sz="3000" dirty="0" smtClean="0">
                <a:solidFill>
                  <a:srgbClr val="002060"/>
                </a:solidFill>
                <a:latin typeface="Franklin Gothic Book" panose="020B0503020102020204" pitchFamily="34" charset="0"/>
              </a:rPr>
              <a:t>Effective September 12, 2016 provider may submit service request via e-SAR application.</a:t>
            </a:r>
          </a:p>
          <a:p>
            <a:pPr marL="640080" lvl="1" indent="-457200">
              <a:lnSpc>
                <a:spcPts val="3000"/>
              </a:lnSpc>
              <a:spcBef>
                <a:spcPts val="600"/>
              </a:spcBef>
              <a:spcAft>
                <a:spcPts val="1000"/>
              </a:spcAft>
              <a:buClr>
                <a:srgbClr val="00205B"/>
              </a:buClr>
              <a:buSzPct val="85000"/>
              <a:buFont typeface="Wingdings" panose="05000000000000000000" pitchFamily="2" charset="2"/>
              <a:buChar char="q"/>
            </a:pPr>
            <a:r>
              <a:rPr lang="en-US" sz="3000" dirty="0" smtClean="0">
                <a:solidFill>
                  <a:srgbClr val="002060"/>
                </a:solidFill>
                <a:latin typeface="Franklin Gothic Book" panose="020B0503020102020204" pitchFamily="34" charset="0"/>
              </a:rPr>
              <a:t>The e-SAR application is basically, another method for submitters (aka Trading Partners) to submit service request to CCS Counties. </a:t>
            </a:r>
          </a:p>
          <a:p>
            <a:pPr marL="640080" lvl="1" indent="-457200">
              <a:lnSpc>
                <a:spcPts val="3000"/>
              </a:lnSpc>
              <a:spcBef>
                <a:spcPts val="600"/>
              </a:spcBef>
              <a:spcAft>
                <a:spcPts val="1000"/>
              </a:spcAft>
              <a:buClr>
                <a:srgbClr val="00205B"/>
              </a:buClr>
              <a:buSzPct val="85000"/>
              <a:buFont typeface="Wingdings" panose="05000000000000000000" pitchFamily="2" charset="2"/>
              <a:buChar char="q"/>
            </a:pPr>
            <a:r>
              <a:rPr lang="en-US" sz="3000" dirty="0" smtClean="0">
                <a:solidFill>
                  <a:srgbClr val="002060"/>
                </a:solidFill>
                <a:latin typeface="Franklin Gothic Book" panose="020B0503020102020204" pitchFamily="34" charset="0"/>
              </a:rPr>
              <a:t>For additional information, go directly to the CCS website.</a:t>
            </a:r>
          </a:p>
          <a:p>
            <a:pPr marL="301752" lvl="1" indent="0">
              <a:lnSpc>
                <a:spcPts val="2700"/>
              </a:lnSpc>
              <a:spcBef>
                <a:spcPts val="800"/>
              </a:spcBef>
              <a:spcAft>
                <a:spcPts val="400"/>
              </a:spcAft>
              <a:buClr>
                <a:srgbClr val="0070C0"/>
              </a:buClr>
              <a:buSzPct val="80000"/>
              <a:buNone/>
            </a:pPr>
            <a:endParaRPr lang="en-US" sz="2800" dirty="0" smtClean="0">
              <a:latin typeface="Franklin Gothic Book" panose="020B0503020102020204" pitchFamily="34" charset="0"/>
            </a:endParaRPr>
          </a:p>
          <a:p>
            <a:pPr marL="0" indent="0">
              <a:lnSpc>
                <a:spcPts val="3200"/>
              </a:lnSpc>
              <a:spcBef>
                <a:spcPts val="600"/>
              </a:spcBef>
              <a:buSzPct val="80000"/>
              <a:buNone/>
            </a:pPr>
            <a:endParaRPr lang="en-US" sz="3200" dirty="0">
              <a:latin typeface="Calibri" panose="020F0502020204030204" pitchFamily="34" charset="0"/>
            </a:endParaRPr>
          </a:p>
        </p:txBody>
      </p:sp>
      <p:sp>
        <p:nvSpPr>
          <p:cNvPr id="4" name="Rounded Rectangle 3"/>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latin typeface="Franklin Gothic Book" panose="020B0503020102020204" pitchFamily="34" charset="0"/>
              </a:rPr>
              <a:t>Referral Process</a:t>
            </a:r>
            <a:endParaRPr lang="en-US" sz="4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81096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t>11</a:t>
            </a:fld>
            <a:endParaRPr lang="en-US"/>
          </a:p>
        </p:txBody>
      </p:sp>
      <p:pic>
        <p:nvPicPr>
          <p:cNvPr id="4" name="Picture 8" descr="http://www.cutecliparts.com/wp-content/uploads/2015/10/Agency-Of-Organizing-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372" y="508305"/>
            <a:ext cx="897441" cy="9604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91863" y="579586"/>
            <a:ext cx="2861509" cy="658078"/>
          </a:xfrm>
          <a:prstGeom prst="rect">
            <a:avLst/>
          </a:prstGeom>
          <a:noFill/>
          <a:ln w="12700">
            <a:solidFill>
              <a:schemeClr val="tx1"/>
            </a:solidFill>
          </a:ln>
        </p:spPr>
        <p:txBody>
          <a:bodyPr wrap="square" rtlCol="0" anchor="ctr">
            <a:noAutofit/>
          </a:bodyPr>
          <a:lstStyle/>
          <a:p>
            <a:pPr>
              <a:lnSpc>
                <a:spcPts val="2000"/>
              </a:lnSpc>
            </a:pPr>
            <a:r>
              <a:rPr lang="en-US" sz="2000" dirty="0" smtClean="0">
                <a:latin typeface="Franklin Gothic Book" panose="020B0503020102020204" pitchFamily="34" charset="0"/>
              </a:rPr>
              <a:t>Referral Faxed and</a:t>
            </a:r>
          </a:p>
          <a:p>
            <a:pPr>
              <a:lnSpc>
                <a:spcPts val="2000"/>
              </a:lnSpc>
            </a:pPr>
            <a:r>
              <a:rPr lang="en-US" sz="2000" dirty="0" smtClean="0">
                <a:latin typeface="Franklin Gothic Book" panose="020B0503020102020204" pitchFamily="34" charset="0"/>
              </a:rPr>
              <a:t>Received at Local Office</a:t>
            </a:r>
            <a:endParaRPr lang="en-US" sz="2000" dirty="0">
              <a:latin typeface="Franklin Gothic Book" panose="020B0503020102020204" pitchFamily="34" charset="0"/>
            </a:endParaRPr>
          </a:p>
        </p:txBody>
      </p:sp>
      <p:pic>
        <p:nvPicPr>
          <p:cNvPr id="6" name="Picture 12" descr="https://thumbs.dreamstime.com/t/red-green-buttons-big-accept-reject-words-40948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739" y="1802948"/>
            <a:ext cx="1159188" cy="686837"/>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Connector 1"/>
          <p:cNvSpPr/>
          <p:nvPr/>
        </p:nvSpPr>
        <p:spPr>
          <a:xfrm>
            <a:off x="342838" y="540751"/>
            <a:ext cx="740158" cy="735747"/>
          </a:xfrm>
          <a:prstGeom prst="flowChartConnector">
            <a:avLst/>
          </a:prstGeom>
          <a:noFill/>
          <a:ln w="19050">
            <a:solidFill>
              <a:schemeClr val="tx1"/>
            </a:solidFill>
          </a:ln>
        </p:spPr>
        <p:txBody>
          <a:bodyPr wrap="square" lIns="91440" tIns="45720" rIns="91440" bIns="45720">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rPr>
              <a:t>1</a:t>
            </a:r>
            <a:endParaRPr lang="en-US" sz="2800" b="1" cap="none" spc="0" dirty="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endParaRPr>
          </a:p>
        </p:txBody>
      </p:sp>
      <p:sp>
        <p:nvSpPr>
          <p:cNvPr id="7" name="Flowchart: Connector 6"/>
          <p:cNvSpPr/>
          <p:nvPr/>
        </p:nvSpPr>
        <p:spPr>
          <a:xfrm>
            <a:off x="341768" y="1826527"/>
            <a:ext cx="740158" cy="735747"/>
          </a:xfrm>
          <a:prstGeom prst="flowChartConnector">
            <a:avLst/>
          </a:prstGeom>
          <a:noFill/>
          <a:ln w="19050">
            <a:solidFill>
              <a:schemeClr val="tx1"/>
            </a:solidFill>
          </a:ln>
        </p:spPr>
        <p:txBody>
          <a:bodyPr wrap="square" lIns="91440" tIns="45720" rIns="91440" bIns="45720">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rPr>
              <a:t>2</a:t>
            </a:r>
            <a:endParaRPr lang="en-US" sz="2800" b="1" cap="none" spc="0" dirty="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endParaRPr>
          </a:p>
        </p:txBody>
      </p:sp>
      <p:sp>
        <p:nvSpPr>
          <p:cNvPr id="8" name="Flowchart: Connector 7"/>
          <p:cNvSpPr/>
          <p:nvPr/>
        </p:nvSpPr>
        <p:spPr>
          <a:xfrm>
            <a:off x="333202" y="4580001"/>
            <a:ext cx="740158" cy="735747"/>
          </a:xfrm>
          <a:prstGeom prst="flowChartConnector">
            <a:avLst/>
          </a:prstGeom>
          <a:noFill/>
          <a:ln w="19050">
            <a:solidFill>
              <a:schemeClr val="tx1"/>
            </a:solidFill>
          </a:ln>
        </p:spPr>
        <p:txBody>
          <a:bodyPr wrap="square" lIns="91440" tIns="45720" rIns="91440" bIns="45720">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rPr>
              <a:t>4</a:t>
            </a:r>
            <a:endParaRPr lang="en-US" sz="2800" b="1" cap="none" spc="0" dirty="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endParaRPr>
          </a:p>
        </p:txBody>
      </p:sp>
      <p:sp>
        <p:nvSpPr>
          <p:cNvPr id="9" name="Flowchart: Connector 8"/>
          <p:cNvSpPr/>
          <p:nvPr/>
        </p:nvSpPr>
        <p:spPr>
          <a:xfrm>
            <a:off x="333202" y="3237903"/>
            <a:ext cx="740158" cy="735747"/>
          </a:xfrm>
          <a:prstGeom prst="flowChartConnector">
            <a:avLst/>
          </a:prstGeom>
          <a:noFill/>
          <a:ln w="19050">
            <a:solidFill>
              <a:schemeClr val="tx1"/>
            </a:solidFill>
          </a:ln>
        </p:spPr>
        <p:txBody>
          <a:bodyPr wrap="square" lIns="91440" tIns="45720" rIns="91440" bIns="45720">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rPr>
              <a:t>3</a:t>
            </a:r>
            <a:endParaRPr lang="en-US" sz="2800" b="1" cap="none" spc="0" dirty="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endParaRPr>
          </a:p>
        </p:txBody>
      </p:sp>
      <p:sp>
        <p:nvSpPr>
          <p:cNvPr id="10" name="TextBox 9"/>
          <p:cNvSpPr txBox="1"/>
          <p:nvPr/>
        </p:nvSpPr>
        <p:spPr>
          <a:xfrm>
            <a:off x="1191863" y="1802948"/>
            <a:ext cx="2786250" cy="921022"/>
          </a:xfrm>
          <a:prstGeom prst="rect">
            <a:avLst/>
          </a:prstGeom>
          <a:noFill/>
          <a:ln w="12700">
            <a:solidFill>
              <a:schemeClr val="tx1"/>
            </a:solidFill>
          </a:ln>
        </p:spPr>
        <p:txBody>
          <a:bodyPr wrap="square" rtlCol="0" anchor="ctr">
            <a:noAutofit/>
          </a:bodyPr>
          <a:lstStyle/>
          <a:p>
            <a:pPr>
              <a:lnSpc>
                <a:spcPts val="2000"/>
              </a:lnSpc>
            </a:pPr>
            <a:r>
              <a:rPr lang="en-US" sz="2000" dirty="0" smtClean="0">
                <a:latin typeface="Franklin Gothic Book" panose="020B0503020102020204" pitchFamily="34" charset="0"/>
              </a:rPr>
              <a:t>REDs Team will review all New and Closed Client SAR Request</a:t>
            </a:r>
            <a:endParaRPr lang="en-US" sz="2000" dirty="0">
              <a:latin typeface="Franklin Gothic Book" panose="020B0503020102020204" pitchFamily="34" charset="0"/>
            </a:endParaRPr>
          </a:p>
        </p:txBody>
      </p:sp>
      <p:sp>
        <p:nvSpPr>
          <p:cNvPr id="11" name="TextBox 10"/>
          <p:cNvSpPr txBox="1"/>
          <p:nvPr/>
        </p:nvSpPr>
        <p:spPr>
          <a:xfrm>
            <a:off x="6187368" y="1153704"/>
            <a:ext cx="2662718" cy="1164421"/>
          </a:xfrm>
          <a:prstGeom prst="rect">
            <a:avLst/>
          </a:prstGeom>
          <a:noFill/>
          <a:ln w="12700">
            <a:solidFill>
              <a:schemeClr val="tx1"/>
            </a:solidFill>
          </a:ln>
        </p:spPr>
        <p:txBody>
          <a:bodyPr wrap="square" tIns="91440" rtlCol="0">
            <a:spAutoFit/>
          </a:bodyPr>
          <a:lstStyle/>
          <a:p>
            <a:pPr>
              <a:lnSpc>
                <a:spcPts val="2000"/>
              </a:lnSpc>
            </a:pPr>
            <a:r>
              <a:rPr lang="en-US" dirty="0" smtClean="0">
                <a:latin typeface="Franklin Gothic Book" panose="020B0503020102020204" pitchFamily="34" charset="0"/>
              </a:rPr>
              <a:t>If rejected</a:t>
            </a:r>
            <a:r>
              <a:rPr lang="en-US" dirty="0">
                <a:latin typeface="Franklin Gothic Book" panose="020B0503020102020204" pitchFamily="34" charset="0"/>
              </a:rPr>
              <a:t>, the provider will get a </a:t>
            </a:r>
            <a:r>
              <a:rPr lang="en-US" b="1" dirty="0">
                <a:latin typeface="Franklin Gothic Book" panose="020B0503020102020204" pitchFamily="34" charset="0"/>
              </a:rPr>
              <a:t>Referral Transmittal Notice </a:t>
            </a:r>
            <a:r>
              <a:rPr lang="en-US" dirty="0">
                <a:latin typeface="Franklin Gothic Book" panose="020B0503020102020204" pitchFamily="34" charset="0"/>
              </a:rPr>
              <a:t>with a Tracking </a:t>
            </a:r>
            <a:r>
              <a:rPr lang="en-US" dirty="0" smtClean="0">
                <a:latin typeface="Franklin Gothic Book" panose="020B0503020102020204" pitchFamily="34" charset="0"/>
              </a:rPr>
              <a:t>Number</a:t>
            </a:r>
            <a:endParaRPr lang="en-US" dirty="0">
              <a:latin typeface="Franklin Gothic Book" panose="020B0503020102020204" pitchFamily="34" charset="0"/>
            </a:endParaRPr>
          </a:p>
        </p:txBody>
      </p:sp>
      <p:pic>
        <p:nvPicPr>
          <p:cNvPr id="1026" name="Picture 2" descr="http://www.faichi.com/sites/default/files/EH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139" y="3286998"/>
            <a:ext cx="862788" cy="67405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87368" y="2468692"/>
            <a:ext cx="2662718" cy="1228541"/>
          </a:xfrm>
          <a:prstGeom prst="rect">
            <a:avLst/>
          </a:prstGeom>
          <a:noFill/>
          <a:ln w="12700">
            <a:solidFill>
              <a:schemeClr val="tx1"/>
            </a:solidFill>
          </a:ln>
        </p:spPr>
        <p:txBody>
          <a:bodyPr wrap="square" tIns="91440" rtlCol="0">
            <a:spAutoFit/>
          </a:bodyPr>
          <a:lstStyle/>
          <a:p>
            <a:pPr algn="ctr">
              <a:lnSpc>
                <a:spcPts val="1700"/>
              </a:lnSpc>
            </a:pPr>
            <a:r>
              <a:rPr lang="en-US" dirty="0">
                <a:latin typeface="Franklin Gothic Book" panose="020B0503020102020204" pitchFamily="34" charset="0"/>
              </a:rPr>
              <a:t>If approved, referral sent to </a:t>
            </a:r>
            <a:r>
              <a:rPr lang="en-US" dirty="0" smtClean="0">
                <a:latin typeface="Franklin Gothic Book" panose="020B0503020102020204" pitchFamily="34" charset="0"/>
              </a:rPr>
              <a:t>Registration Unit and for </a:t>
            </a:r>
            <a:r>
              <a:rPr lang="en-US" dirty="0">
                <a:latin typeface="Franklin Gothic Book" panose="020B0503020102020204" pitchFamily="34" charset="0"/>
              </a:rPr>
              <a:t>new clients </a:t>
            </a:r>
            <a:r>
              <a:rPr lang="en-US" dirty="0" smtClean="0">
                <a:latin typeface="Franklin Gothic Book" panose="020B0503020102020204" pitchFamily="34" charset="0"/>
              </a:rPr>
              <a:t>a permanent </a:t>
            </a:r>
            <a:r>
              <a:rPr lang="en-US" dirty="0">
                <a:latin typeface="Franklin Gothic Book" panose="020B0503020102020204" pitchFamily="34" charset="0"/>
              </a:rPr>
              <a:t>CCS number will be issued</a:t>
            </a:r>
          </a:p>
        </p:txBody>
      </p:sp>
      <p:cxnSp>
        <p:nvCxnSpPr>
          <p:cNvPr id="13" name="Elbow Connector 12"/>
          <p:cNvCxnSpPr>
            <a:endCxn id="17" idx="1"/>
          </p:cNvCxnSpPr>
          <p:nvPr/>
        </p:nvCxnSpPr>
        <p:spPr>
          <a:xfrm>
            <a:off x="3978113" y="2562274"/>
            <a:ext cx="2209255" cy="520689"/>
          </a:xfrm>
          <a:prstGeom prst="bentConnector3">
            <a:avLst>
              <a:gd name="adj1" fmla="val 7365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flipV="1">
            <a:off x="3978113" y="1641165"/>
            <a:ext cx="2209255" cy="827527"/>
          </a:xfrm>
          <a:prstGeom prst="bentConnector3">
            <a:avLst>
              <a:gd name="adj1" fmla="val 74144"/>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191863" y="3299292"/>
            <a:ext cx="3120429" cy="674358"/>
          </a:xfrm>
          <a:prstGeom prst="rect">
            <a:avLst/>
          </a:prstGeom>
          <a:noFill/>
          <a:ln w="12700">
            <a:solidFill>
              <a:schemeClr val="tx1"/>
            </a:solidFill>
          </a:ln>
        </p:spPr>
        <p:txBody>
          <a:bodyPr wrap="square" rtlCol="0" anchor="ctr">
            <a:noAutofit/>
          </a:bodyPr>
          <a:lstStyle/>
          <a:p>
            <a:pPr algn="ctr">
              <a:lnSpc>
                <a:spcPts val="1800"/>
              </a:lnSpc>
            </a:pPr>
            <a:r>
              <a:rPr lang="en-US" sz="2000" dirty="0">
                <a:latin typeface="Franklin Gothic Book" panose="020B0503020102020204" pitchFamily="34" charset="0"/>
              </a:rPr>
              <a:t>Document Imaging Unit will create an e-Chart for client</a:t>
            </a:r>
          </a:p>
        </p:txBody>
      </p:sp>
      <p:pic>
        <p:nvPicPr>
          <p:cNvPr id="1036" name="Picture 12" descr="http://gsearchsolutions.com/wp-content/uploads/2015/09/human_resource_ic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1567" y="5743546"/>
            <a:ext cx="944656" cy="8237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mommybabynurse.com/wp-content/uploads/2015/05/nurse-clip-art-nurse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1567" y="4511402"/>
            <a:ext cx="685800" cy="8791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191863" y="4511402"/>
            <a:ext cx="5170837" cy="854784"/>
          </a:xfrm>
          <a:prstGeom prst="rect">
            <a:avLst/>
          </a:prstGeom>
          <a:noFill/>
          <a:ln w="12700">
            <a:solidFill>
              <a:schemeClr val="tx1"/>
            </a:solidFill>
          </a:ln>
        </p:spPr>
        <p:txBody>
          <a:bodyPr wrap="square" rtlCol="0" anchor="ctr">
            <a:noAutofit/>
          </a:bodyPr>
          <a:lstStyle/>
          <a:p>
            <a:pPr algn="ctr">
              <a:lnSpc>
                <a:spcPts val="1800"/>
              </a:lnSpc>
            </a:pPr>
            <a:r>
              <a:rPr lang="en-US" sz="2000" dirty="0" smtClean="0">
                <a:latin typeface="Franklin Gothic Book" panose="020B0503020102020204" pitchFamily="34" charset="0"/>
              </a:rPr>
              <a:t>Medical Case Management Team will review incoming request and disposition accordingly</a:t>
            </a:r>
            <a:endParaRPr lang="en-US" sz="2000" dirty="0">
              <a:latin typeface="Franklin Gothic Book" panose="020B0503020102020204" pitchFamily="34" charset="0"/>
            </a:endParaRPr>
          </a:p>
        </p:txBody>
      </p:sp>
      <p:sp>
        <p:nvSpPr>
          <p:cNvPr id="22" name="Flowchart: Connector 21"/>
          <p:cNvSpPr/>
          <p:nvPr/>
        </p:nvSpPr>
        <p:spPr>
          <a:xfrm>
            <a:off x="342838" y="5796689"/>
            <a:ext cx="740158" cy="735747"/>
          </a:xfrm>
          <a:prstGeom prst="flowChartConnector">
            <a:avLst/>
          </a:prstGeom>
          <a:noFill/>
          <a:ln w="19050">
            <a:solidFill>
              <a:schemeClr val="tx1"/>
            </a:solidFill>
          </a:ln>
        </p:spPr>
        <p:txBody>
          <a:bodyPr wrap="square" lIns="91440" tIns="45720" rIns="91440" bIns="45720">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rPr>
              <a:t>5</a:t>
            </a:r>
            <a:endParaRPr lang="en-US" sz="2800" b="1" cap="none" spc="0" dirty="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endParaRPr>
          </a:p>
        </p:txBody>
      </p:sp>
      <p:sp>
        <p:nvSpPr>
          <p:cNvPr id="23" name="TextBox 22"/>
          <p:cNvSpPr txBox="1"/>
          <p:nvPr/>
        </p:nvSpPr>
        <p:spPr>
          <a:xfrm>
            <a:off x="1191863" y="5858078"/>
            <a:ext cx="5170837" cy="674358"/>
          </a:xfrm>
          <a:prstGeom prst="rect">
            <a:avLst/>
          </a:prstGeom>
          <a:noFill/>
          <a:ln w="12700">
            <a:solidFill>
              <a:schemeClr val="tx1"/>
            </a:solidFill>
          </a:ln>
        </p:spPr>
        <p:txBody>
          <a:bodyPr wrap="square" rtlCol="0" anchor="ctr">
            <a:noAutofit/>
          </a:bodyPr>
          <a:lstStyle/>
          <a:p>
            <a:pPr algn="ctr">
              <a:lnSpc>
                <a:spcPts val="1800"/>
              </a:lnSpc>
            </a:pPr>
            <a:r>
              <a:rPr lang="en-US" sz="2000" dirty="0" smtClean="0">
                <a:latin typeface="Franklin Gothic Book" panose="020B0503020102020204" pitchFamily="34" charset="0"/>
              </a:rPr>
              <a:t>Provider(s) will be able to access SAR information on the PEDI System </a:t>
            </a:r>
            <a:endParaRPr lang="en-US" sz="2000" dirty="0">
              <a:latin typeface="Franklin Gothic Book" panose="020B0503020102020204" pitchFamily="34" charset="0"/>
            </a:endParaRPr>
          </a:p>
        </p:txBody>
      </p:sp>
      <p:sp>
        <p:nvSpPr>
          <p:cNvPr id="25" name="Down Arrow 24"/>
          <p:cNvSpPr/>
          <p:nvPr/>
        </p:nvSpPr>
        <p:spPr>
          <a:xfrm>
            <a:off x="2374109" y="1239701"/>
            <a:ext cx="254791" cy="540534"/>
          </a:xfrm>
          <a:prstGeom prst="downArrow">
            <a:avLst>
              <a:gd name="adj1" fmla="val 50000"/>
              <a:gd name="adj2" fmla="val 66632"/>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0" name="Down Arrow 29"/>
          <p:cNvSpPr/>
          <p:nvPr/>
        </p:nvSpPr>
        <p:spPr>
          <a:xfrm>
            <a:off x="2399113" y="3970868"/>
            <a:ext cx="254791" cy="540534"/>
          </a:xfrm>
          <a:prstGeom prst="downArrow">
            <a:avLst>
              <a:gd name="adj1" fmla="val 50000"/>
              <a:gd name="adj2" fmla="val 66632"/>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Down Arrow 30"/>
          <p:cNvSpPr/>
          <p:nvPr/>
        </p:nvSpPr>
        <p:spPr>
          <a:xfrm>
            <a:off x="2428663" y="2736133"/>
            <a:ext cx="225241" cy="541992"/>
          </a:xfrm>
          <a:prstGeom prst="downArrow">
            <a:avLst>
              <a:gd name="adj1" fmla="val 50000"/>
              <a:gd name="adj2" fmla="val 66632"/>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2" name="Down Arrow 31"/>
          <p:cNvSpPr/>
          <p:nvPr/>
        </p:nvSpPr>
        <p:spPr>
          <a:xfrm>
            <a:off x="2428663" y="5378349"/>
            <a:ext cx="254791" cy="480310"/>
          </a:xfrm>
          <a:prstGeom prst="downArrow">
            <a:avLst>
              <a:gd name="adj1" fmla="val 50000"/>
              <a:gd name="adj2" fmla="val 66632"/>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271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500" fill="hold"/>
                                        <p:tgtEl>
                                          <p:spTgt spid="7"/>
                                        </p:tgtEl>
                                        <p:attrNameLst>
                                          <p:attrName>ppt_x</p:attrName>
                                        </p:attrNameLst>
                                      </p:cBhvr>
                                      <p:tavLst>
                                        <p:tav tm="0">
                                          <p:val>
                                            <p:strVal val="#ppt_x"/>
                                          </p:val>
                                        </p:tav>
                                        <p:tav tm="100000">
                                          <p:val>
                                            <p:strVal val="#ppt_x"/>
                                          </p:val>
                                        </p:tav>
                                      </p:tavLst>
                                    </p:anim>
                                    <p:anim calcmode="lin" valueType="num">
                                      <p:cBhvr additive="base">
                                        <p:cTn id="24" dur="1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ppt_x"/>
                                          </p:val>
                                        </p:tav>
                                        <p:tav tm="100000">
                                          <p:val>
                                            <p:strVal val="#ppt_x"/>
                                          </p:val>
                                        </p:tav>
                                      </p:tavLst>
                                    </p:anim>
                                    <p:anim calcmode="lin" valueType="num">
                                      <p:cBhvr additive="base">
                                        <p:cTn id="28" dur="1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ppt_x"/>
                                          </p:val>
                                        </p:tav>
                                        <p:tav tm="100000">
                                          <p:val>
                                            <p:strVal val="#ppt_x"/>
                                          </p:val>
                                        </p:tav>
                                      </p:tavLst>
                                    </p:anim>
                                    <p:anim calcmode="lin" valueType="num">
                                      <p:cBhvr additive="base">
                                        <p:cTn id="3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par>
                                <p:cTn id="38" presetID="42" presetClass="entr" presetSubtype="0" fill="hold" grpId="0" nodeType="with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000" fill="hold"/>
                                        <p:tgtEl>
                                          <p:spTgt spid="9"/>
                                        </p:tgtEl>
                                        <p:attrNameLst>
                                          <p:attrName>ppt_x</p:attrName>
                                        </p:attrNameLst>
                                      </p:cBhvr>
                                      <p:tavLst>
                                        <p:tav tm="0">
                                          <p:val>
                                            <p:strVal val="#ppt_x"/>
                                          </p:val>
                                        </p:tav>
                                        <p:tav tm="100000">
                                          <p:val>
                                            <p:strVal val="#ppt_x"/>
                                          </p:val>
                                        </p:tav>
                                      </p:tavLst>
                                    </p:anim>
                                    <p:anim calcmode="lin" valueType="num">
                                      <p:cBhvr additive="base">
                                        <p:cTn id="63" dur="1000" fill="hold"/>
                                        <p:tgtEl>
                                          <p:spTgt spid="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1000" fill="hold"/>
                                        <p:tgtEl>
                                          <p:spTgt spid="40"/>
                                        </p:tgtEl>
                                        <p:attrNameLst>
                                          <p:attrName>ppt_x</p:attrName>
                                        </p:attrNameLst>
                                      </p:cBhvr>
                                      <p:tavLst>
                                        <p:tav tm="0">
                                          <p:val>
                                            <p:strVal val="#ppt_x"/>
                                          </p:val>
                                        </p:tav>
                                        <p:tav tm="100000">
                                          <p:val>
                                            <p:strVal val="#ppt_x"/>
                                          </p:val>
                                        </p:tav>
                                      </p:tavLst>
                                    </p:anim>
                                    <p:anim calcmode="lin" valueType="num">
                                      <p:cBhvr additive="base">
                                        <p:cTn id="67" dur="1000" fill="hold"/>
                                        <p:tgtEl>
                                          <p:spTgt spid="4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026"/>
                                        </p:tgtEl>
                                        <p:attrNameLst>
                                          <p:attrName>style.visibility</p:attrName>
                                        </p:attrNameLst>
                                      </p:cBhvr>
                                      <p:to>
                                        <p:strVal val="visible"/>
                                      </p:to>
                                    </p:set>
                                    <p:anim calcmode="lin" valueType="num">
                                      <p:cBhvr additive="base">
                                        <p:cTn id="70" dur="1000" fill="hold"/>
                                        <p:tgtEl>
                                          <p:spTgt spid="1026"/>
                                        </p:tgtEl>
                                        <p:attrNameLst>
                                          <p:attrName>ppt_x</p:attrName>
                                        </p:attrNameLst>
                                      </p:cBhvr>
                                      <p:tavLst>
                                        <p:tav tm="0">
                                          <p:val>
                                            <p:strVal val="#ppt_x"/>
                                          </p:val>
                                        </p:tav>
                                        <p:tav tm="100000">
                                          <p:val>
                                            <p:strVal val="#ppt_x"/>
                                          </p:val>
                                        </p:tav>
                                      </p:tavLst>
                                    </p:anim>
                                    <p:anim calcmode="lin" valueType="num">
                                      <p:cBhvr additive="base">
                                        <p:cTn id="71"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1000"/>
                                        <p:tgtEl>
                                          <p:spTgt spid="30"/>
                                        </p:tgtEl>
                                      </p:cBhvr>
                                    </p:animEffect>
                                    <p:anim calcmode="lin" valueType="num">
                                      <p:cBhvr>
                                        <p:cTn id="77" dur="1000" fill="hold"/>
                                        <p:tgtEl>
                                          <p:spTgt spid="30"/>
                                        </p:tgtEl>
                                        <p:attrNameLst>
                                          <p:attrName>ppt_x</p:attrName>
                                        </p:attrNameLst>
                                      </p:cBhvr>
                                      <p:tavLst>
                                        <p:tav tm="0">
                                          <p:val>
                                            <p:strVal val="#ppt_x"/>
                                          </p:val>
                                        </p:tav>
                                        <p:tav tm="100000">
                                          <p:val>
                                            <p:strVal val="#ppt_x"/>
                                          </p:val>
                                        </p:tav>
                                      </p:tavLst>
                                    </p:anim>
                                    <p:anim calcmode="lin" valueType="num">
                                      <p:cBhvr>
                                        <p:cTn id="7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anim calcmode="lin" valueType="num">
                                      <p:cBhvr>
                                        <p:cTn id="84" dur="1000" fill="hold"/>
                                        <p:tgtEl>
                                          <p:spTgt spid="8"/>
                                        </p:tgtEl>
                                        <p:attrNameLst>
                                          <p:attrName>ppt_x</p:attrName>
                                        </p:attrNameLst>
                                      </p:cBhvr>
                                      <p:tavLst>
                                        <p:tav tm="0">
                                          <p:val>
                                            <p:strVal val="#ppt_x"/>
                                          </p:val>
                                        </p:tav>
                                        <p:tav tm="100000">
                                          <p:val>
                                            <p:strVal val="#ppt_x"/>
                                          </p:val>
                                        </p:tav>
                                      </p:tavLst>
                                    </p:anim>
                                    <p:anim calcmode="lin" valueType="num">
                                      <p:cBhvr>
                                        <p:cTn id="85" dur="1000" fill="hold"/>
                                        <p:tgtEl>
                                          <p:spTgt spid="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038"/>
                                        </p:tgtEl>
                                        <p:attrNameLst>
                                          <p:attrName>style.visibility</p:attrName>
                                        </p:attrNameLst>
                                      </p:cBhvr>
                                      <p:to>
                                        <p:strVal val="visible"/>
                                      </p:to>
                                    </p:set>
                                    <p:animEffect transition="in" filter="fade">
                                      <p:cBhvr>
                                        <p:cTn id="93" dur="1000"/>
                                        <p:tgtEl>
                                          <p:spTgt spid="1038"/>
                                        </p:tgtEl>
                                      </p:cBhvr>
                                    </p:animEffect>
                                    <p:anim calcmode="lin" valueType="num">
                                      <p:cBhvr>
                                        <p:cTn id="94" dur="1000" fill="hold"/>
                                        <p:tgtEl>
                                          <p:spTgt spid="1038"/>
                                        </p:tgtEl>
                                        <p:attrNameLst>
                                          <p:attrName>ppt_x</p:attrName>
                                        </p:attrNameLst>
                                      </p:cBhvr>
                                      <p:tavLst>
                                        <p:tav tm="0">
                                          <p:val>
                                            <p:strVal val="#ppt_x"/>
                                          </p:val>
                                        </p:tav>
                                        <p:tav tm="100000">
                                          <p:val>
                                            <p:strVal val="#ppt_x"/>
                                          </p:val>
                                        </p:tav>
                                      </p:tavLst>
                                    </p:anim>
                                    <p:anim calcmode="lin" valueType="num">
                                      <p:cBhvr>
                                        <p:cTn id="95"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anim calcmode="lin" valueType="num">
                                      <p:cBhvr>
                                        <p:cTn id="101" dur="1000" fill="hold"/>
                                        <p:tgtEl>
                                          <p:spTgt spid="32"/>
                                        </p:tgtEl>
                                        <p:attrNameLst>
                                          <p:attrName>ppt_x</p:attrName>
                                        </p:attrNameLst>
                                      </p:cBhvr>
                                      <p:tavLst>
                                        <p:tav tm="0">
                                          <p:val>
                                            <p:strVal val="#ppt_x"/>
                                          </p:val>
                                        </p:tav>
                                        <p:tav tm="100000">
                                          <p:val>
                                            <p:strVal val="#ppt_x"/>
                                          </p:val>
                                        </p:tav>
                                      </p:tavLst>
                                    </p:anim>
                                    <p:anim calcmode="lin" valueType="num">
                                      <p:cBhvr>
                                        <p:cTn id="10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036"/>
                                        </p:tgtEl>
                                        <p:attrNameLst>
                                          <p:attrName>style.visibility</p:attrName>
                                        </p:attrNameLst>
                                      </p:cBhvr>
                                      <p:to>
                                        <p:strVal val="visible"/>
                                      </p:to>
                                    </p:set>
                                    <p:animEffect transition="in" filter="fade">
                                      <p:cBhvr>
                                        <p:cTn id="117" dur="1000"/>
                                        <p:tgtEl>
                                          <p:spTgt spid="1036"/>
                                        </p:tgtEl>
                                      </p:cBhvr>
                                    </p:animEffect>
                                    <p:anim calcmode="lin" valueType="num">
                                      <p:cBhvr>
                                        <p:cTn id="118" dur="1000" fill="hold"/>
                                        <p:tgtEl>
                                          <p:spTgt spid="1036"/>
                                        </p:tgtEl>
                                        <p:attrNameLst>
                                          <p:attrName>ppt_x</p:attrName>
                                        </p:attrNameLst>
                                      </p:cBhvr>
                                      <p:tavLst>
                                        <p:tav tm="0">
                                          <p:val>
                                            <p:strVal val="#ppt_x"/>
                                          </p:val>
                                        </p:tav>
                                        <p:tav tm="100000">
                                          <p:val>
                                            <p:strVal val="#ppt_x"/>
                                          </p:val>
                                        </p:tav>
                                      </p:tavLst>
                                    </p:anim>
                                    <p:anim calcmode="lin" valueType="num">
                                      <p:cBhvr>
                                        <p:cTn id="11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8" grpId="0" animBg="1"/>
      <p:bldP spid="9" grpId="0" animBg="1"/>
      <p:bldP spid="10" grpId="0" animBg="1"/>
      <p:bldP spid="11" grpId="0" animBg="1" autoUpdateAnimBg="0"/>
      <p:bldP spid="17" grpId="0" animBg="1"/>
      <p:bldP spid="40" grpId="0" animBg="1"/>
      <p:bldP spid="21" grpId="0" animBg="1"/>
      <p:bldP spid="22" grpId="0" animBg="1"/>
      <p:bldP spid="23" grpId="0" animBg="1"/>
      <p:bldP spid="25"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6389" y="1457347"/>
            <a:ext cx="7185942"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rgbClr val="0070C0"/>
                </a:solidFill>
                <a:latin typeface="Franklin Gothic Book" panose="020B0503020102020204" pitchFamily="34" charset="0"/>
              </a:rPr>
              <a:t>Authorization Process</a:t>
            </a:r>
            <a:endParaRPr lang="en-US" sz="6000" b="1" cap="none" spc="0" dirty="0">
              <a:ln/>
              <a:solidFill>
                <a:srgbClr val="0070C0"/>
              </a:solidFill>
              <a:effectLst/>
              <a:latin typeface="Franklin Gothic Book" panose="020B0503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507" y="2870218"/>
            <a:ext cx="3725636" cy="2409353"/>
          </a:xfrm>
          <a:prstGeom prst="rect">
            <a:avLst/>
          </a:prstGeom>
        </p:spPr>
      </p:pic>
    </p:spTree>
    <p:extLst>
      <p:ext uri="{BB962C8B-B14F-4D97-AF65-F5344CB8AC3E}">
        <p14:creationId xmlns:p14="http://schemas.microsoft.com/office/powerpoint/2010/main" val="421317509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4" y="2133600"/>
            <a:ext cx="8316686" cy="4495800"/>
          </a:xfrm>
        </p:spPr>
        <p:txBody>
          <a:bodyPr tIns="182880"/>
          <a:lstStyle/>
          <a:p>
            <a:pPr marL="457200" indent="-457200">
              <a:lnSpc>
                <a:spcPts val="2800"/>
              </a:lnSpc>
              <a:spcBef>
                <a:spcPts val="600"/>
              </a:spcBef>
              <a:spcAft>
                <a:spcPts val="600"/>
              </a:spcAft>
              <a:buClrTx/>
              <a:buSzPct val="90000"/>
              <a:buFont typeface="Wingdings" panose="05000000000000000000" pitchFamily="2" charset="2"/>
              <a:buChar char="q"/>
            </a:pPr>
            <a:r>
              <a:rPr lang="en-US" sz="2800" dirty="0" smtClean="0">
                <a:latin typeface="Franklin Gothic Book" panose="020B0503020102020204" pitchFamily="34" charset="0"/>
              </a:rPr>
              <a:t>The CCS program requires authorization for health care services related to a CCS client’s CCS-medically eligible condition. </a:t>
            </a:r>
          </a:p>
          <a:p>
            <a:pPr marL="457200" indent="-457200">
              <a:lnSpc>
                <a:spcPts val="2800"/>
              </a:lnSpc>
              <a:spcBef>
                <a:spcPts val="600"/>
              </a:spcBef>
              <a:spcAft>
                <a:spcPts val="600"/>
              </a:spcAft>
              <a:buClrTx/>
              <a:buSzPct val="90000"/>
              <a:buFont typeface="Wingdings" panose="05000000000000000000" pitchFamily="2" charset="2"/>
              <a:buChar char="q"/>
            </a:pPr>
            <a:r>
              <a:rPr lang="en-US" sz="2800" dirty="0" smtClean="0">
                <a:latin typeface="Franklin Gothic Book" panose="020B0503020102020204" pitchFamily="34" charset="0"/>
              </a:rPr>
              <a:t>Services may be authorized for varying length of time during the CCS client’s program eligibility period (usually one year, if open for treatment services).</a:t>
            </a:r>
          </a:p>
          <a:p>
            <a:pPr marL="457200" indent="-457200">
              <a:lnSpc>
                <a:spcPts val="2800"/>
              </a:lnSpc>
              <a:spcBef>
                <a:spcPts val="600"/>
              </a:spcBef>
              <a:spcAft>
                <a:spcPts val="600"/>
              </a:spcAft>
              <a:buClrTx/>
              <a:buSzPct val="90000"/>
              <a:buFont typeface="Wingdings" panose="05000000000000000000" pitchFamily="2" charset="2"/>
              <a:buChar char="q"/>
            </a:pPr>
            <a:r>
              <a:rPr lang="en-US" sz="2800" dirty="0" smtClean="0">
                <a:latin typeface="Franklin Gothic Book" panose="020B0503020102020204" pitchFamily="34" charset="0"/>
              </a:rPr>
              <a:t>The referring provider(s) must indicate what type of services and who the services should be authorized to. If this information is omitted, a delay in authorizing services may occur.</a:t>
            </a:r>
          </a:p>
          <a:p>
            <a:pPr marL="457200" indent="-457200">
              <a:lnSpc>
                <a:spcPts val="2600"/>
              </a:lnSpc>
              <a:spcBef>
                <a:spcPts val="600"/>
              </a:spcBef>
              <a:spcAft>
                <a:spcPts val="600"/>
              </a:spcAft>
              <a:buClrTx/>
              <a:buSzPct val="90000"/>
              <a:buFont typeface="Wingdings" panose="05000000000000000000" pitchFamily="2" charset="2"/>
              <a:buChar char="q"/>
            </a:pPr>
            <a:endParaRPr lang="en-US" sz="2800" dirty="0" smtClean="0">
              <a:latin typeface="Franklin Gothic Book" panose="020B0503020102020204" pitchFamily="34" charset="0"/>
            </a:endParaRPr>
          </a:p>
          <a:p>
            <a:pPr marL="457200" indent="-457200">
              <a:lnSpc>
                <a:spcPts val="2700"/>
              </a:lnSpc>
              <a:spcBef>
                <a:spcPts val="600"/>
              </a:spcBef>
              <a:spcAft>
                <a:spcPts val="1000"/>
              </a:spcAft>
              <a:buClrTx/>
              <a:buSzPct val="90000"/>
              <a:buFont typeface="Wingdings" panose="05000000000000000000" pitchFamily="2" charset="2"/>
              <a:buChar char="q"/>
            </a:pPr>
            <a:endParaRPr lang="en-US" sz="2800" dirty="0" smtClean="0">
              <a:latin typeface="Franklin Gothic Book" panose="020B0503020102020204" pitchFamily="34" charset="0"/>
            </a:endParaRPr>
          </a:p>
          <a:p>
            <a:pPr marL="457200" indent="-457200">
              <a:lnSpc>
                <a:spcPts val="3000"/>
              </a:lnSpc>
              <a:spcBef>
                <a:spcPts val="600"/>
              </a:spcBef>
              <a:spcAft>
                <a:spcPts val="1000"/>
              </a:spcAft>
              <a:buClrTx/>
              <a:buSzPct val="90000"/>
              <a:buFont typeface="Wingdings" panose="05000000000000000000" pitchFamily="2" charset="2"/>
              <a:buChar char="q"/>
            </a:pPr>
            <a:endParaRPr lang="en-US" sz="3000" dirty="0" smtClean="0">
              <a:latin typeface="Franklin Gothic Book" panose="020B0503020102020204" pitchFamily="34" charset="0"/>
            </a:endParaRPr>
          </a:p>
          <a:p>
            <a:pPr marL="457200" indent="-457200">
              <a:lnSpc>
                <a:spcPts val="3100"/>
              </a:lnSpc>
              <a:spcBef>
                <a:spcPts val="600"/>
              </a:spcBef>
              <a:spcAft>
                <a:spcPts val="1000"/>
              </a:spcAft>
              <a:buClrTx/>
              <a:buSzPct val="90000"/>
              <a:buFont typeface="Wingdings" panose="05000000000000000000" pitchFamily="2" charset="2"/>
              <a:buChar char="q"/>
            </a:pPr>
            <a:endParaRPr lang="en-US" sz="3200" dirty="0" smtClean="0">
              <a:latin typeface="Franklin Gothic Book" panose="020B0503020102020204" pitchFamily="34" charset="0"/>
            </a:endParaRPr>
          </a:p>
          <a:p>
            <a:pPr marL="667512" lvl="1" indent="-365760">
              <a:lnSpc>
                <a:spcPts val="2700"/>
              </a:lnSpc>
              <a:spcBef>
                <a:spcPts val="800"/>
              </a:spcBef>
              <a:spcAft>
                <a:spcPts val="400"/>
              </a:spcAft>
              <a:buClr>
                <a:srgbClr val="0070C0"/>
              </a:buClr>
              <a:buSzPct val="80000"/>
              <a:buFont typeface="Wingdings" panose="05000000000000000000" pitchFamily="2" charset="2"/>
              <a:buChar char="q"/>
            </a:pPr>
            <a:endParaRPr lang="en-US" sz="2800" dirty="0" smtClean="0">
              <a:latin typeface="Franklin Gothic Book" panose="020B0503020102020204" pitchFamily="34" charset="0"/>
            </a:endParaRPr>
          </a:p>
          <a:p>
            <a:pPr marL="0" indent="0">
              <a:lnSpc>
                <a:spcPts val="3200"/>
              </a:lnSpc>
              <a:spcBef>
                <a:spcPts val="600"/>
              </a:spcBef>
              <a:buSzPct val="80000"/>
              <a:buNone/>
            </a:pPr>
            <a:endParaRPr lang="en-US" sz="3200" dirty="0">
              <a:latin typeface="Calibri" panose="020F0502020204030204" pitchFamily="34" charset="0"/>
            </a:endParaRPr>
          </a:p>
        </p:txBody>
      </p:sp>
      <p:sp>
        <p:nvSpPr>
          <p:cNvPr id="5" name="Rounded Rectangle 4"/>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latin typeface="Franklin Gothic Book" panose="020B0503020102020204" pitchFamily="34" charset="0"/>
              </a:rPr>
              <a:t>Authorization Process</a:t>
            </a:r>
            <a:endParaRPr lang="en-US" sz="4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94208871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4" y="2188029"/>
            <a:ext cx="8284028" cy="4495800"/>
          </a:xfrm>
        </p:spPr>
        <p:txBody>
          <a:bodyPr tIns="182880"/>
          <a:lstStyle/>
          <a:p>
            <a:pPr marL="457200" indent="-457200">
              <a:lnSpc>
                <a:spcPts val="2800"/>
              </a:lnSpc>
              <a:spcBef>
                <a:spcPts val="600"/>
              </a:spcBef>
              <a:spcAft>
                <a:spcPts val="1400"/>
              </a:spcAft>
              <a:buClrTx/>
              <a:buSzPct val="90000"/>
              <a:buFont typeface="Wingdings" panose="05000000000000000000" pitchFamily="2" charset="2"/>
              <a:buChar char="q"/>
            </a:pPr>
            <a:r>
              <a:rPr lang="en-US" sz="2800" dirty="0" smtClean="0">
                <a:latin typeface="Franklin Gothic Book" panose="020B0503020102020204" pitchFamily="34" charset="0"/>
              </a:rPr>
              <a:t>CCS requires that all physicians be CCS-paneled or facility’s be CCS-approved in order to be authorized to provide services to CCS client.</a:t>
            </a:r>
          </a:p>
          <a:p>
            <a:pPr marL="457200" indent="-457200">
              <a:lnSpc>
                <a:spcPts val="2800"/>
              </a:lnSpc>
              <a:spcBef>
                <a:spcPts val="600"/>
              </a:spcBef>
              <a:spcAft>
                <a:spcPts val="1400"/>
              </a:spcAft>
              <a:buClrTx/>
              <a:buSzPct val="90000"/>
              <a:buFont typeface="Wingdings" panose="05000000000000000000" pitchFamily="2" charset="2"/>
              <a:buChar char="q"/>
            </a:pPr>
            <a:r>
              <a:rPr lang="en-US" sz="2800" dirty="0" smtClean="0">
                <a:latin typeface="Franklin Gothic Book" panose="020B0503020102020204" pitchFamily="34" charset="0"/>
              </a:rPr>
              <a:t>If a provider or facility is </a:t>
            </a:r>
            <a:r>
              <a:rPr lang="en-US" sz="2800" b="1" u="sng" dirty="0" smtClean="0">
                <a:latin typeface="Franklin Gothic Book" panose="020B0503020102020204" pitchFamily="34" charset="0"/>
              </a:rPr>
              <a:t>not</a:t>
            </a:r>
            <a:r>
              <a:rPr lang="en-US" sz="2800" dirty="0" smtClean="0">
                <a:latin typeface="Franklin Gothic Book" panose="020B0503020102020204" pitchFamily="34" charset="0"/>
              </a:rPr>
              <a:t> CCS approved or paneled, the CMS-Net SAR system will </a:t>
            </a:r>
            <a:r>
              <a:rPr lang="en-US" sz="2800" b="1" u="sng" dirty="0" smtClean="0">
                <a:latin typeface="Franklin Gothic Book" panose="020B0503020102020204" pitchFamily="34" charset="0"/>
              </a:rPr>
              <a:t>not</a:t>
            </a:r>
            <a:r>
              <a:rPr lang="en-US" sz="2800" dirty="0" smtClean="0">
                <a:latin typeface="Franklin Gothic Book" panose="020B0503020102020204" pitchFamily="34" charset="0"/>
              </a:rPr>
              <a:t> allow user to issue a SAR authorization as requested.</a:t>
            </a:r>
          </a:p>
          <a:p>
            <a:pPr marL="457200" indent="-457200">
              <a:lnSpc>
                <a:spcPts val="2800"/>
              </a:lnSpc>
              <a:spcBef>
                <a:spcPts val="600"/>
              </a:spcBef>
              <a:spcAft>
                <a:spcPts val="1400"/>
              </a:spcAft>
              <a:buClrTx/>
              <a:buSzPct val="90000"/>
              <a:buFont typeface="Wingdings" panose="05000000000000000000" pitchFamily="2" charset="2"/>
              <a:buChar char="q"/>
            </a:pPr>
            <a:r>
              <a:rPr lang="en-US" sz="2800" dirty="0" smtClean="0">
                <a:latin typeface="Franklin Gothic Book" panose="020B0503020102020204" pitchFamily="34" charset="0"/>
              </a:rPr>
              <a:t>For additional information on applying for CCS paneling, visit our state CMS-CCS website. You may apply on-line.</a:t>
            </a:r>
          </a:p>
          <a:p>
            <a:pPr marL="457200" indent="-457200">
              <a:lnSpc>
                <a:spcPts val="2600"/>
              </a:lnSpc>
              <a:spcBef>
                <a:spcPts val="600"/>
              </a:spcBef>
              <a:spcAft>
                <a:spcPts val="600"/>
              </a:spcAft>
              <a:buClrTx/>
              <a:buSzPct val="90000"/>
              <a:buFont typeface="Wingdings" panose="05000000000000000000" pitchFamily="2" charset="2"/>
              <a:buChar char="q"/>
            </a:pPr>
            <a:endParaRPr lang="en-US" sz="2800" dirty="0" smtClean="0">
              <a:latin typeface="Franklin Gothic Book" panose="020B0503020102020204" pitchFamily="34" charset="0"/>
            </a:endParaRPr>
          </a:p>
          <a:p>
            <a:pPr marL="457200" indent="-457200">
              <a:lnSpc>
                <a:spcPts val="2700"/>
              </a:lnSpc>
              <a:spcBef>
                <a:spcPts val="600"/>
              </a:spcBef>
              <a:spcAft>
                <a:spcPts val="1000"/>
              </a:spcAft>
              <a:buClrTx/>
              <a:buSzPct val="90000"/>
              <a:buFont typeface="Wingdings" panose="05000000000000000000" pitchFamily="2" charset="2"/>
              <a:buChar char="q"/>
            </a:pPr>
            <a:endParaRPr lang="en-US" sz="2800" dirty="0" smtClean="0">
              <a:latin typeface="Franklin Gothic Book" panose="020B0503020102020204" pitchFamily="34" charset="0"/>
            </a:endParaRPr>
          </a:p>
          <a:p>
            <a:pPr marL="457200" indent="-457200">
              <a:lnSpc>
                <a:spcPts val="3000"/>
              </a:lnSpc>
              <a:spcBef>
                <a:spcPts val="600"/>
              </a:spcBef>
              <a:spcAft>
                <a:spcPts val="1000"/>
              </a:spcAft>
              <a:buClrTx/>
              <a:buSzPct val="90000"/>
              <a:buFont typeface="Wingdings" panose="05000000000000000000" pitchFamily="2" charset="2"/>
              <a:buChar char="q"/>
            </a:pPr>
            <a:endParaRPr lang="en-US" sz="3000" dirty="0" smtClean="0">
              <a:latin typeface="Franklin Gothic Book" panose="020B0503020102020204" pitchFamily="34" charset="0"/>
            </a:endParaRPr>
          </a:p>
          <a:p>
            <a:pPr marL="457200" indent="-457200">
              <a:lnSpc>
                <a:spcPts val="3100"/>
              </a:lnSpc>
              <a:spcBef>
                <a:spcPts val="600"/>
              </a:spcBef>
              <a:spcAft>
                <a:spcPts val="1000"/>
              </a:spcAft>
              <a:buClrTx/>
              <a:buSzPct val="90000"/>
              <a:buFont typeface="Wingdings" panose="05000000000000000000" pitchFamily="2" charset="2"/>
              <a:buChar char="q"/>
            </a:pPr>
            <a:endParaRPr lang="en-US" sz="3200" dirty="0" smtClean="0">
              <a:latin typeface="Franklin Gothic Book" panose="020B0503020102020204" pitchFamily="34" charset="0"/>
            </a:endParaRPr>
          </a:p>
          <a:p>
            <a:pPr marL="667512" lvl="1" indent="-365760">
              <a:lnSpc>
                <a:spcPts val="2700"/>
              </a:lnSpc>
              <a:spcBef>
                <a:spcPts val="800"/>
              </a:spcBef>
              <a:spcAft>
                <a:spcPts val="400"/>
              </a:spcAft>
              <a:buClr>
                <a:srgbClr val="0070C0"/>
              </a:buClr>
              <a:buSzPct val="80000"/>
              <a:buFont typeface="Wingdings" panose="05000000000000000000" pitchFamily="2" charset="2"/>
              <a:buChar char="q"/>
            </a:pPr>
            <a:endParaRPr lang="en-US" sz="2800" dirty="0" smtClean="0">
              <a:latin typeface="Franklin Gothic Book" panose="020B0503020102020204" pitchFamily="34" charset="0"/>
            </a:endParaRPr>
          </a:p>
          <a:p>
            <a:pPr marL="0" indent="0">
              <a:lnSpc>
                <a:spcPts val="3200"/>
              </a:lnSpc>
              <a:spcBef>
                <a:spcPts val="600"/>
              </a:spcBef>
              <a:buSzPct val="80000"/>
              <a:buNone/>
            </a:pPr>
            <a:endParaRPr lang="en-US" sz="3200" dirty="0">
              <a:latin typeface="Calibri" panose="020F0502020204030204" pitchFamily="34" charset="0"/>
            </a:endParaRPr>
          </a:p>
        </p:txBody>
      </p:sp>
      <p:sp>
        <p:nvSpPr>
          <p:cNvPr id="5" name="Rounded Rectangle 4"/>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latin typeface="Franklin Gothic Book" panose="020B0503020102020204" pitchFamily="34" charset="0"/>
              </a:rPr>
              <a:t>Authorization Process</a:t>
            </a:r>
            <a:endParaRPr lang="en-US" sz="4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19972060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7575" y="1381147"/>
            <a:ext cx="7923579" cy="15799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5800"/>
              </a:lnSpc>
            </a:pPr>
            <a:r>
              <a:rPr lang="en-US" sz="6000" b="1" dirty="0" smtClean="0">
                <a:ln/>
                <a:solidFill>
                  <a:srgbClr val="0070C0"/>
                </a:solidFill>
                <a:latin typeface="Franklin Gothic Book" panose="020B0503020102020204" pitchFamily="34" charset="0"/>
              </a:rPr>
              <a:t>Service Code Groupings</a:t>
            </a:r>
          </a:p>
          <a:p>
            <a:pPr algn="ctr">
              <a:lnSpc>
                <a:spcPts val="5800"/>
              </a:lnSpc>
            </a:pPr>
            <a:r>
              <a:rPr lang="en-US" sz="6000" b="1" cap="none" spc="0" dirty="0" smtClean="0">
                <a:ln/>
                <a:solidFill>
                  <a:srgbClr val="0070C0"/>
                </a:solidFill>
                <a:effectLst/>
                <a:latin typeface="Franklin Gothic Book" panose="020B0503020102020204" pitchFamily="34" charset="0"/>
              </a:rPr>
              <a:t>SCG’s</a:t>
            </a:r>
            <a:endParaRPr lang="en-US" sz="6000" b="1" cap="none" spc="0" dirty="0">
              <a:ln/>
              <a:solidFill>
                <a:srgbClr val="0070C0"/>
              </a:solidFill>
              <a:effectLst/>
              <a:latin typeface="Franklin Gothic Book" panose="020B0503020102020204" pitchFamily="34" charset="0"/>
            </a:endParaRPr>
          </a:p>
        </p:txBody>
      </p:sp>
      <p:pic>
        <p:nvPicPr>
          <p:cNvPr id="3" name="Picture 2" descr="\\cms_ridgeline\users$\mjoya\Desktop\Pictures\1100-1-hcpcs-co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58" y="3265867"/>
            <a:ext cx="2729626" cy="2661920"/>
          </a:xfrm>
          <a:prstGeom prst="rect">
            <a:avLst/>
          </a:prstGeom>
          <a:ln>
            <a:noFill/>
          </a:ln>
          <a:effectLst>
            <a:softEdge rad="112500"/>
          </a:effectLst>
          <a:extLst/>
        </p:spPr>
      </p:pic>
    </p:spTree>
    <p:extLst>
      <p:ext uri="{BB962C8B-B14F-4D97-AF65-F5344CB8AC3E}">
        <p14:creationId xmlns:p14="http://schemas.microsoft.com/office/powerpoint/2010/main" val="1952873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102269"/>
            <a:ext cx="8229600" cy="4543006"/>
          </a:xfrm>
        </p:spPr>
        <p:txBody>
          <a:bodyPr/>
          <a:lstStyle/>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SCGs are groups of reimbursable </a:t>
            </a:r>
            <a:r>
              <a:rPr lang="en-US" sz="3000" kern="0" dirty="0">
                <a:solidFill>
                  <a:prstClr val="black"/>
                </a:solidFill>
                <a:latin typeface="Franklin Gothic Book" panose="020B0503020102020204" pitchFamily="34" charset="0"/>
                <a:ea typeface="Arial Unicode MS" pitchFamily="34" charset="-128"/>
                <a:cs typeface="Arial Unicode MS" pitchFamily="34" charset="-128"/>
              </a:rPr>
              <a:t>codes that </a:t>
            </a: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are authorized to a CCS-approved </a:t>
            </a:r>
            <a:r>
              <a:rPr lang="en-US" sz="3000" kern="0" dirty="0">
                <a:solidFill>
                  <a:prstClr val="black"/>
                </a:solidFill>
                <a:latin typeface="Franklin Gothic Book" panose="020B0503020102020204" pitchFamily="34" charset="0"/>
                <a:ea typeface="Arial Unicode MS" pitchFamily="34" charset="-128"/>
                <a:cs typeface="Arial Unicode MS" pitchFamily="34" charset="-128"/>
              </a:rPr>
              <a:t>provider(s) </a:t>
            </a: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or approved providers for </a:t>
            </a:r>
            <a:r>
              <a:rPr lang="en-US" sz="3000" kern="0" dirty="0">
                <a:solidFill>
                  <a:prstClr val="black"/>
                </a:solidFill>
                <a:latin typeface="Franklin Gothic Book" panose="020B0503020102020204" pitchFamily="34" charset="0"/>
                <a:ea typeface="Arial Unicode MS" pitchFamily="34" charset="-128"/>
                <a:cs typeface="Arial Unicode MS" pitchFamily="34" charset="-128"/>
              </a:rPr>
              <a:t>the care of a client’s </a:t>
            </a: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CCS-medically eligible </a:t>
            </a:r>
            <a:r>
              <a:rPr lang="en-US" sz="3000" kern="0" dirty="0">
                <a:solidFill>
                  <a:prstClr val="black"/>
                </a:solidFill>
                <a:latin typeface="Franklin Gothic Book" panose="020B0503020102020204" pitchFamily="34" charset="0"/>
                <a:ea typeface="Arial Unicode MS" pitchFamily="34" charset="-128"/>
                <a:cs typeface="Arial Unicode MS" pitchFamily="34" charset="-128"/>
              </a:rPr>
              <a:t>condition.</a:t>
            </a:r>
          </a:p>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An SCG contains a listing of the codes that allow the provider to provide care for the client’s CCS-medically eligible </a:t>
            </a:r>
            <a:r>
              <a:rPr lang="en-US" sz="3000" kern="0" dirty="0">
                <a:solidFill>
                  <a:prstClr val="black"/>
                </a:solidFill>
                <a:latin typeface="Franklin Gothic Book" panose="020B0503020102020204" pitchFamily="34" charset="0"/>
                <a:ea typeface="Arial Unicode MS" pitchFamily="34" charset="-128"/>
                <a:cs typeface="Arial Unicode MS" pitchFamily="34" charset="-128"/>
              </a:rPr>
              <a:t>condition </a:t>
            </a: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without needing to obtain repeated single authorizations for services.</a:t>
            </a:r>
          </a:p>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The SCGs were designed to remove barriers for accessing care for CCS clients.</a:t>
            </a:r>
          </a:p>
          <a:p>
            <a:pPr marL="548640" lvl="0" indent="-457200" defTabSz="914400" fontAlgn="base">
              <a:lnSpc>
                <a:spcPts val="2900"/>
              </a:lnSpc>
              <a:spcBef>
                <a:spcPts val="600"/>
              </a:spcBef>
              <a:spcAft>
                <a:spcPts val="600"/>
              </a:spcAft>
              <a:buClrTx/>
              <a:buSzPct val="80000"/>
              <a:buFont typeface="Wingdings" panose="05000000000000000000" pitchFamily="2" charset="2"/>
              <a:buChar char="q"/>
            </a:pPr>
            <a:endParaRPr lang="en-US" sz="3000" kern="0" dirty="0" smtClean="0">
              <a:solidFill>
                <a:prstClr val="black"/>
              </a:solidFill>
              <a:latin typeface="Franklin Gothic Book" panose="020B0503020102020204" pitchFamily="34" charset="0"/>
              <a:ea typeface="Arial Unicode MS" pitchFamily="34" charset="-128"/>
              <a:cs typeface="Arial Unicode MS" pitchFamily="34" charset="-128"/>
            </a:endParaRPr>
          </a:p>
          <a:p>
            <a:pPr marL="548640" lvl="0" indent="-457200" defTabSz="914400" fontAlgn="base">
              <a:lnSpc>
                <a:spcPts val="3600"/>
              </a:lnSpc>
              <a:spcBef>
                <a:spcPts val="1200"/>
              </a:spcBef>
              <a:spcAft>
                <a:spcPts val="800"/>
              </a:spcAft>
              <a:buClrTx/>
              <a:buSzPct val="80000"/>
              <a:buFont typeface="Wingdings 2" panose="05020102010507070707" pitchFamily="18" charset="2"/>
              <a:buChar char="±"/>
            </a:pPr>
            <a:endParaRPr lang="en-US" sz="3600" kern="0" dirty="0">
              <a:solidFill>
                <a:prstClr val="black"/>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16</a:t>
            </a:fld>
            <a:endParaRPr lang="en-US">
              <a:solidFill>
                <a:prstClr val="black">
                  <a:tint val="75000"/>
                </a:prstClr>
              </a:solidFill>
            </a:endParaRPr>
          </a:p>
        </p:txBody>
      </p:sp>
      <p:sp>
        <p:nvSpPr>
          <p:cNvPr id="5" name="Rounded Rectangle 4"/>
          <p:cNvSpPr/>
          <p:nvPr/>
        </p:nvSpPr>
        <p:spPr>
          <a:xfrm>
            <a:off x="250373" y="1088572"/>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Service Code Groupings (SCGs)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17592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72143" y="2091383"/>
            <a:ext cx="8436427" cy="4543006"/>
          </a:xfrm>
        </p:spPr>
        <p:txBody>
          <a:bodyPr/>
          <a:lstStyle/>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There are 12 inclusive SCGs and 1 excluded SCG that a provider may use when requesting services.</a:t>
            </a:r>
          </a:p>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To access a list of what is included in the 12 SCGs, go directly to </a:t>
            </a:r>
            <a:r>
              <a:rPr lang="en-US" sz="3000" kern="0" dirty="0" err="1" smtClean="0">
                <a:solidFill>
                  <a:prstClr val="black"/>
                </a:solidFill>
                <a:latin typeface="Franklin Gothic Book" panose="020B0503020102020204" pitchFamily="34" charset="0"/>
                <a:ea typeface="Arial Unicode MS" pitchFamily="34" charset="-128"/>
                <a:cs typeface="Arial Unicode MS" pitchFamily="34" charset="-128"/>
              </a:rPr>
              <a:t>Medi</a:t>
            </a: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-Cal website or click on the link in the resources section of this module.</a:t>
            </a:r>
          </a:p>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To access information on SCG 51 (excluded SCG); refer to Numbered Letter: 02-0510 on our CCS website or click on the link in the resources section of this module.</a:t>
            </a:r>
          </a:p>
          <a:p>
            <a:pPr marL="548640" lvl="0" indent="-457200" defTabSz="914400" fontAlgn="base">
              <a:lnSpc>
                <a:spcPts val="2900"/>
              </a:lnSpc>
              <a:spcBef>
                <a:spcPts val="600"/>
              </a:spcBef>
              <a:spcAft>
                <a:spcPts val="600"/>
              </a:spcAft>
              <a:buClrTx/>
              <a:buSzPct val="80000"/>
              <a:buFont typeface="Wingdings" panose="05000000000000000000" pitchFamily="2" charset="2"/>
              <a:buChar char="q"/>
            </a:pPr>
            <a:endParaRPr lang="en-US" sz="3000" kern="0" dirty="0" smtClean="0">
              <a:solidFill>
                <a:prstClr val="black"/>
              </a:solidFill>
              <a:latin typeface="Franklin Gothic Book" panose="020B0503020102020204" pitchFamily="34" charset="0"/>
              <a:ea typeface="Arial Unicode MS" pitchFamily="34" charset="-128"/>
              <a:cs typeface="Arial Unicode MS" pitchFamily="34" charset="-128"/>
            </a:endParaRPr>
          </a:p>
          <a:p>
            <a:pPr marL="548640" lvl="0" indent="-457200" defTabSz="914400" fontAlgn="base">
              <a:lnSpc>
                <a:spcPts val="3600"/>
              </a:lnSpc>
              <a:spcBef>
                <a:spcPts val="1200"/>
              </a:spcBef>
              <a:spcAft>
                <a:spcPts val="800"/>
              </a:spcAft>
              <a:buClrTx/>
              <a:buSzPct val="80000"/>
              <a:buFont typeface="Wingdings 2" panose="05020102010507070707" pitchFamily="18" charset="2"/>
              <a:buChar char="±"/>
            </a:pPr>
            <a:endParaRPr lang="en-US" sz="3600" kern="0" dirty="0">
              <a:solidFill>
                <a:prstClr val="black"/>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17</a:t>
            </a:fld>
            <a:endParaRPr lang="en-US">
              <a:solidFill>
                <a:prstClr val="black">
                  <a:tint val="75000"/>
                </a:prstClr>
              </a:solidFill>
            </a:endParaRPr>
          </a:p>
        </p:txBody>
      </p:sp>
      <p:sp>
        <p:nvSpPr>
          <p:cNvPr id="5" name="Rounded Rectangle 4"/>
          <p:cNvSpPr/>
          <p:nvPr/>
        </p:nvSpPr>
        <p:spPr>
          <a:xfrm>
            <a:off x="272143" y="1077686"/>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Service Code Groupings (SCGs)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80478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72143" y="2091383"/>
            <a:ext cx="8436427" cy="4543006"/>
          </a:xfrm>
        </p:spPr>
        <p:txBody>
          <a:bodyPr/>
          <a:lstStyle/>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There are 12 inclusive SCGs and 1 excluded SCG that a provider may use when requesting services.</a:t>
            </a:r>
          </a:p>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To access a list of what is included in the 12 SCGs, go directly to </a:t>
            </a:r>
            <a:r>
              <a:rPr lang="en-US" sz="3000" kern="0" dirty="0" err="1" smtClean="0">
                <a:solidFill>
                  <a:prstClr val="black"/>
                </a:solidFill>
                <a:latin typeface="Franklin Gothic Book" panose="020B0503020102020204" pitchFamily="34" charset="0"/>
                <a:ea typeface="Arial Unicode MS" pitchFamily="34" charset="-128"/>
                <a:cs typeface="Arial Unicode MS" pitchFamily="34" charset="-128"/>
              </a:rPr>
              <a:t>Medi</a:t>
            </a: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-Cal website or click on the link in the resources section of this module.</a:t>
            </a:r>
          </a:p>
          <a:p>
            <a:pPr marL="548640" lvl="0" indent="-457200" defTabSz="914400" fontAlgn="base">
              <a:lnSpc>
                <a:spcPts val="2800"/>
              </a:lnSpc>
              <a:spcBef>
                <a:spcPts val="600"/>
              </a:spcBef>
              <a:spcAft>
                <a:spcPts val="1200"/>
              </a:spcAft>
              <a:buClrTx/>
              <a:buSzPct val="80000"/>
              <a:buFont typeface="Wingdings" panose="05000000000000000000" pitchFamily="2" charset="2"/>
              <a:buChar char="q"/>
            </a:pPr>
            <a:r>
              <a:rPr lang="en-US" sz="3000" kern="0" dirty="0" smtClean="0">
                <a:solidFill>
                  <a:prstClr val="black"/>
                </a:solidFill>
                <a:latin typeface="Franklin Gothic Book" panose="020B0503020102020204" pitchFamily="34" charset="0"/>
                <a:ea typeface="Arial Unicode MS" pitchFamily="34" charset="-128"/>
                <a:cs typeface="Arial Unicode MS" pitchFamily="34" charset="-128"/>
              </a:rPr>
              <a:t>To access information on SCG 51 (excluded SCG); refer to Numbered Letter: 02-0510 on our CCS website or click on the link in the resources section of this module.</a:t>
            </a:r>
          </a:p>
          <a:p>
            <a:pPr marL="548640" lvl="0" indent="-457200" defTabSz="914400" fontAlgn="base">
              <a:lnSpc>
                <a:spcPts val="2900"/>
              </a:lnSpc>
              <a:spcBef>
                <a:spcPts val="600"/>
              </a:spcBef>
              <a:spcAft>
                <a:spcPts val="600"/>
              </a:spcAft>
              <a:buClrTx/>
              <a:buSzPct val="80000"/>
              <a:buFont typeface="Wingdings" panose="05000000000000000000" pitchFamily="2" charset="2"/>
              <a:buChar char="q"/>
            </a:pPr>
            <a:endParaRPr lang="en-US" sz="3000" kern="0" dirty="0" smtClean="0">
              <a:solidFill>
                <a:prstClr val="black"/>
              </a:solidFill>
              <a:latin typeface="Franklin Gothic Book" panose="020B0503020102020204" pitchFamily="34" charset="0"/>
              <a:ea typeface="Arial Unicode MS" pitchFamily="34" charset="-128"/>
              <a:cs typeface="Arial Unicode MS" pitchFamily="34" charset="-128"/>
            </a:endParaRPr>
          </a:p>
          <a:p>
            <a:pPr marL="548640" lvl="0" indent="-457200" defTabSz="914400" fontAlgn="base">
              <a:lnSpc>
                <a:spcPts val="3600"/>
              </a:lnSpc>
              <a:spcBef>
                <a:spcPts val="1200"/>
              </a:spcBef>
              <a:spcAft>
                <a:spcPts val="800"/>
              </a:spcAft>
              <a:buClrTx/>
              <a:buSzPct val="80000"/>
              <a:buFont typeface="Wingdings 2" panose="05020102010507070707" pitchFamily="18" charset="2"/>
              <a:buChar char="±"/>
            </a:pPr>
            <a:endParaRPr lang="en-US" sz="3600" kern="0" dirty="0">
              <a:solidFill>
                <a:prstClr val="black"/>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18</a:t>
            </a:fld>
            <a:endParaRPr lang="en-US">
              <a:solidFill>
                <a:prstClr val="black">
                  <a:tint val="75000"/>
                </a:prstClr>
              </a:solidFill>
            </a:endParaRPr>
          </a:p>
        </p:txBody>
      </p:sp>
      <p:sp>
        <p:nvSpPr>
          <p:cNvPr id="5" name="Rounded Rectangle 4"/>
          <p:cNvSpPr/>
          <p:nvPr/>
        </p:nvSpPr>
        <p:spPr>
          <a:xfrm>
            <a:off x="272143" y="1077686"/>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Service Code Groupings (SCGs)</a:t>
            </a:r>
            <a:endParaRPr lang="en-US" sz="4200" dirty="0">
              <a:solidFill>
                <a:schemeClr val="tx1"/>
              </a:solidFill>
              <a:latin typeface="Franklin Gothic Book" panose="020B0503020102020204" pitchFamily="34" charset="0"/>
            </a:endParaRPr>
          </a:p>
        </p:txBody>
      </p:sp>
      <p:pic>
        <p:nvPicPr>
          <p:cNvPr id="9" name="Picture 8"/>
          <p:cNvPicPr>
            <a:picLocks noChangeAspect="1"/>
          </p:cNvPicPr>
          <p:nvPr/>
        </p:nvPicPr>
        <p:blipFill>
          <a:blip r:embed="rId3"/>
          <a:stretch>
            <a:fillRect/>
          </a:stretch>
        </p:blipFill>
        <p:spPr>
          <a:xfrm>
            <a:off x="272143" y="1077685"/>
            <a:ext cx="8436427" cy="5556703"/>
          </a:xfrm>
          <a:prstGeom prst="rect">
            <a:avLst/>
          </a:prstGeom>
        </p:spPr>
      </p:pic>
      <p:pic>
        <p:nvPicPr>
          <p:cNvPr id="10" name="Picture 3" descr="\\cms_ridgeline\users$\mjoya\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8" y="816430"/>
            <a:ext cx="8893628" cy="59601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stretch>
            <a:fillRect/>
          </a:stretch>
        </p:blipFill>
        <p:spPr>
          <a:xfrm>
            <a:off x="108858" y="743368"/>
            <a:ext cx="8893628" cy="5978108"/>
          </a:xfrm>
          <a:prstGeom prst="rect">
            <a:avLst/>
          </a:prstGeom>
        </p:spPr>
      </p:pic>
    </p:spTree>
    <p:extLst>
      <p:ext uri="{BB962C8B-B14F-4D97-AF65-F5344CB8AC3E}">
        <p14:creationId xmlns:p14="http://schemas.microsoft.com/office/powerpoint/2010/main" val="4072877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ppt_x"/>
                                          </p:val>
                                        </p:tav>
                                        <p:tav tm="100000">
                                          <p:val>
                                            <p:strVal val="#ppt_x"/>
                                          </p:val>
                                        </p:tav>
                                      </p:tavLst>
                                    </p:anim>
                                    <p:anim calcmode="lin" valueType="num">
                                      <p:cBhvr additive="base">
                                        <p:cTn id="32" dur="20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78325" y="1709190"/>
            <a:ext cx="7663543" cy="3067506"/>
          </a:xfrm>
          <a:prstGeom prst="rect">
            <a:avLst/>
          </a:prstGeom>
          <a:noFill/>
        </p:spPr>
        <p:txBody>
          <a:bodyPr wrap="square" rtlCol="0">
            <a:spAutoFit/>
          </a:bodyPr>
          <a:lstStyle/>
          <a:p>
            <a:pPr algn="ctr">
              <a:lnSpc>
                <a:spcPts val="2900"/>
              </a:lnSpc>
            </a:pPr>
            <a:r>
              <a:rPr lang="en-US" sz="3000" dirty="0" smtClean="0">
                <a:latin typeface="Franklin Gothic Book" panose="020B0503020102020204" pitchFamily="34" charset="0"/>
                <a:ea typeface="Arial Unicode MS" panose="020B0604020202020204" pitchFamily="34" charset="-128"/>
                <a:cs typeface="Arial Unicode MS" panose="020B0604020202020204" pitchFamily="34" charset="-128"/>
              </a:rPr>
              <a:t>The purpose of this module is to provide healthcare providers, Managed Care Plans, and/or their staff an overview of the CCS referral process. It will provide you with useful information and resources to make appropriate referrals to CCS. The information contained in this module is solely for the purpose of education and training.</a:t>
            </a:r>
            <a:endParaRPr lang="en-US" sz="3000" dirty="0">
              <a:latin typeface="Franklin Gothic Book" panose="020B0503020102020204" pitchFamily="34" charset="0"/>
              <a:ea typeface="Arial Unicode MS" panose="020B0604020202020204" pitchFamily="34" charset="-128"/>
              <a:cs typeface="Arial Unicode MS" panose="020B0604020202020204" pitchFamily="34" charset="-128"/>
            </a:endParaRPr>
          </a:p>
        </p:txBody>
      </p:sp>
      <p:pic>
        <p:nvPicPr>
          <p:cNvPr id="1026" name="Picture 2" descr="\\cms_ridgeline\users$\mjoya\Desktop\Pictures\CC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7548" y="5126838"/>
            <a:ext cx="2046823" cy="1277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42745" y="440105"/>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latin typeface="Franklin Gothic Book" panose="020B0503020102020204" pitchFamily="34" charset="0"/>
              </a:rPr>
              <a:t>Disclaimer</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46008193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19</a:t>
            </a:fld>
            <a:endParaRPr lang="en-US">
              <a:solidFill>
                <a:prstClr val="black">
                  <a:tint val="75000"/>
                </a:prstClr>
              </a:solidFill>
            </a:endParaRPr>
          </a:p>
        </p:txBody>
      </p:sp>
      <p:sp>
        <p:nvSpPr>
          <p:cNvPr id="4" name="Rectangle 3"/>
          <p:cNvSpPr/>
          <p:nvPr/>
        </p:nvSpPr>
        <p:spPr>
          <a:xfrm>
            <a:off x="930728" y="927242"/>
            <a:ext cx="7489371" cy="155427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5700"/>
              </a:lnSpc>
            </a:pPr>
            <a:r>
              <a:rPr lang="en-US" sz="5400" b="1" dirty="0" smtClean="0">
                <a:ln/>
                <a:solidFill>
                  <a:schemeClr val="tx2"/>
                </a:solidFill>
                <a:latin typeface="Franklin Gothic Book" panose="020B0503020102020204" pitchFamily="34" charset="0"/>
              </a:rPr>
              <a:t>SCG 01:</a:t>
            </a:r>
          </a:p>
          <a:p>
            <a:pPr algn="ctr">
              <a:lnSpc>
                <a:spcPts val="5700"/>
              </a:lnSpc>
            </a:pPr>
            <a:r>
              <a:rPr lang="en-US" sz="5400" b="1" dirty="0" smtClean="0">
                <a:ln/>
                <a:solidFill>
                  <a:schemeClr val="tx2"/>
                </a:solidFill>
                <a:latin typeface="Franklin Gothic Book" panose="020B0503020102020204" pitchFamily="34" charset="0"/>
              </a:rPr>
              <a:t> Physician Grouping</a:t>
            </a:r>
            <a:endParaRPr lang="en-US" sz="5400" b="1" dirty="0">
              <a:ln/>
              <a:solidFill>
                <a:schemeClr val="tx2"/>
              </a:solidFill>
              <a:latin typeface="Franklin Gothic Book" panose="020B0503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505" y="2742209"/>
            <a:ext cx="3068866" cy="2231903"/>
          </a:xfrm>
          <a:prstGeom prst="rect">
            <a:avLst/>
          </a:prstGeom>
        </p:spPr>
      </p:pic>
    </p:spTree>
    <p:extLst>
      <p:ext uri="{BB962C8B-B14F-4D97-AF65-F5344CB8AC3E}">
        <p14:creationId xmlns:p14="http://schemas.microsoft.com/office/powerpoint/2010/main" val="3560487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102269"/>
            <a:ext cx="8229600" cy="4543006"/>
          </a:xfrm>
        </p:spPr>
        <p:txBody>
          <a:bodyPr tIns="91440"/>
          <a:lstStyle/>
          <a:p>
            <a:pPr marL="548640" lvl="0" indent="-457200" defTabSz="914400" fontAlgn="base">
              <a:lnSpc>
                <a:spcPts val="3200"/>
              </a:lnSpc>
              <a:spcBef>
                <a:spcPts val="600"/>
              </a:spcBef>
              <a:spcAft>
                <a:spcPts val="1200"/>
              </a:spcAft>
              <a:buClrTx/>
              <a:buSzPct val="85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SAR is issued to the CCS paneled provider’s NPI number or the CCS-approved facility’s outpatient NPI number.</a:t>
            </a:r>
          </a:p>
          <a:p>
            <a:pPr marL="548640" lvl="0" indent="-457200" defTabSz="914400" eaLnBrk="0" fontAlgn="base" hangingPunct="0">
              <a:lnSpc>
                <a:spcPts val="3200"/>
              </a:lnSpc>
              <a:spcBef>
                <a:spcPts val="600"/>
              </a:spcBef>
              <a:spcAft>
                <a:spcPts val="1200"/>
              </a:spcAft>
              <a:buClrTx/>
              <a:buSzPct val="85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SAR can be modified to add additional </a:t>
            </a:r>
            <a:r>
              <a:rPr lang="en-US" sz="3200" kern="0" dirty="0" smtClean="0">
                <a:solidFill>
                  <a:prstClr val="black"/>
                </a:solidFill>
                <a:latin typeface="Franklin Gothic Book" panose="020B0503020102020204" pitchFamily="34" charset="0"/>
                <a:ea typeface="Arial Unicode MS" pitchFamily="34" charset="-128"/>
                <a:cs typeface="Arial Unicode MS" pitchFamily="34" charset="-128"/>
              </a:rPr>
              <a:t>CPT or HCPCS codes </a:t>
            </a: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not listed under the current </a:t>
            </a:r>
            <a:r>
              <a:rPr lang="en-US" sz="3200" kern="0" dirty="0" smtClean="0">
                <a:solidFill>
                  <a:prstClr val="black"/>
                </a:solidFill>
                <a:latin typeface="Franklin Gothic Book" panose="020B0503020102020204" pitchFamily="34" charset="0"/>
                <a:ea typeface="Arial Unicode MS" pitchFamily="34" charset="-128"/>
                <a:cs typeface="Arial Unicode MS" pitchFamily="34" charset="-128"/>
              </a:rPr>
              <a:t> SCG </a:t>
            </a: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01 grouping.</a:t>
            </a:r>
          </a:p>
          <a:p>
            <a:pPr marL="548640" lvl="0" indent="-457200" defTabSz="914400" eaLnBrk="0" fontAlgn="base" hangingPunct="0">
              <a:lnSpc>
                <a:spcPts val="3200"/>
              </a:lnSpc>
              <a:spcBef>
                <a:spcPts val="600"/>
              </a:spcBef>
              <a:spcAft>
                <a:spcPts val="1200"/>
              </a:spcAft>
              <a:buClrTx/>
              <a:buSzPct val="85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SAR can be shared with other healthcare provider for services related to CCS medically eligible condition. </a:t>
            </a:r>
          </a:p>
          <a:p>
            <a:pPr marL="91440" lvl="0" indent="0" defTabSz="914400" fontAlgn="base">
              <a:lnSpc>
                <a:spcPts val="3600"/>
              </a:lnSpc>
              <a:spcBef>
                <a:spcPts val="1200"/>
              </a:spcBef>
              <a:spcAft>
                <a:spcPts val="800"/>
              </a:spcAft>
              <a:buClrTx/>
              <a:buSzPct val="80000"/>
              <a:buNone/>
            </a:pPr>
            <a:endParaRPr lang="en-US" sz="3600" kern="0" dirty="0">
              <a:solidFill>
                <a:prstClr val="black"/>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20</a:t>
            </a:fld>
            <a:endParaRPr lang="en-US">
              <a:solidFill>
                <a:prstClr val="black">
                  <a:tint val="75000"/>
                </a:prstClr>
              </a:solidFill>
            </a:endParaRPr>
          </a:p>
        </p:txBody>
      </p:sp>
      <p:sp>
        <p:nvSpPr>
          <p:cNvPr id="5" name="Rounded Rectangle 4"/>
          <p:cNvSpPr/>
          <p:nvPr/>
        </p:nvSpPr>
        <p:spPr>
          <a:xfrm>
            <a:off x="250373" y="1088572"/>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SCG 01: Business Rules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556546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102269"/>
            <a:ext cx="8229600" cy="4543006"/>
          </a:xfrm>
        </p:spPr>
        <p:txBody>
          <a:bodyPr tIns="182880"/>
          <a:lstStyle/>
          <a:p>
            <a:pPr marL="548640" lvl="0" indent="-457200" defTabSz="914400" fontAlgn="base">
              <a:lnSpc>
                <a:spcPts val="3200"/>
              </a:lnSpc>
              <a:spcBef>
                <a:spcPts val="600"/>
              </a:spcBef>
              <a:spcAft>
                <a:spcPts val="600"/>
              </a:spcAft>
              <a:buClrTx/>
              <a:buSzPct val="80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Professional Services</a:t>
            </a:r>
          </a:p>
          <a:p>
            <a:pPr marL="548640" lvl="0" indent="-457200" defTabSz="914400" fontAlgn="base">
              <a:lnSpc>
                <a:spcPts val="3200"/>
              </a:lnSpc>
              <a:spcBef>
                <a:spcPts val="600"/>
              </a:spcBef>
              <a:spcAft>
                <a:spcPts val="600"/>
              </a:spcAft>
              <a:buClrTx/>
              <a:buSzPct val="80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Some specialty services or procedures</a:t>
            </a:r>
          </a:p>
          <a:p>
            <a:pPr marL="548640" lvl="0" indent="-457200" defTabSz="914400" fontAlgn="base">
              <a:lnSpc>
                <a:spcPts val="3200"/>
              </a:lnSpc>
              <a:spcBef>
                <a:spcPts val="600"/>
              </a:spcBef>
              <a:spcAft>
                <a:spcPts val="600"/>
              </a:spcAft>
              <a:buClrTx/>
              <a:buSzPct val="80000"/>
              <a:buFont typeface="Wingdings" panose="05000000000000000000" pitchFamily="2" charset="2"/>
              <a:buChar char="q"/>
            </a:pPr>
            <a:r>
              <a:rPr lang="en-US" sz="3200" kern="0" dirty="0" smtClean="0">
                <a:solidFill>
                  <a:prstClr val="black"/>
                </a:solidFill>
                <a:latin typeface="Franklin Gothic Book" panose="020B0503020102020204" pitchFamily="34" charset="0"/>
                <a:ea typeface="Arial Unicode MS" pitchFamily="34" charset="-128"/>
                <a:cs typeface="Arial Unicode MS" pitchFamily="34" charset="-128"/>
              </a:rPr>
              <a:t>Laboratory Services</a:t>
            </a:r>
          </a:p>
          <a:p>
            <a:pPr marL="548640" lvl="0" indent="-457200" defTabSz="914400" fontAlgn="base">
              <a:lnSpc>
                <a:spcPts val="3200"/>
              </a:lnSpc>
              <a:spcBef>
                <a:spcPts val="600"/>
              </a:spcBef>
              <a:spcAft>
                <a:spcPts val="600"/>
              </a:spcAft>
              <a:buClrTx/>
              <a:buSzPct val="80000"/>
              <a:buFont typeface="Wingdings" panose="05000000000000000000" pitchFamily="2" charset="2"/>
              <a:buChar char="q"/>
            </a:pPr>
            <a:r>
              <a:rPr lang="en-US" sz="3200" kern="0" dirty="0" smtClean="0">
                <a:solidFill>
                  <a:prstClr val="black"/>
                </a:solidFill>
                <a:latin typeface="Franklin Gothic Book" panose="020B0503020102020204" pitchFamily="34" charset="0"/>
                <a:ea typeface="Arial Unicode MS" pitchFamily="34" charset="-128"/>
                <a:cs typeface="Arial Unicode MS" pitchFamily="34" charset="-128"/>
              </a:rPr>
              <a:t>Radiology </a:t>
            </a: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Services</a:t>
            </a:r>
          </a:p>
          <a:p>
            <a:pPr marL="548640" lvl="0" indent="-457200" defTabSz="914400" fontAlgn="base">
              <a:lnSpc>
                <a:spcPts val="3200"/>
              </a:lnSpc>
              <a:spcBef>
                <a:spcPts val="600"/>
              </a:spcBef>
              <a:spcAft>
                <a:spcPts val="600"/>
              </a:spcAft>
              <a:buClrTx/>
              <a:buSzPct val="80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Emergency room services, r/t the CCS-medically eligible condition.</a:t>
            </a:r>
          </a:p>
          <a:p>
            <a:pPr marL="548640" lvl="0" indent="-457200" defTabSz="914400" fontAlgn="base">
              <a:lnSpc>
                <a:spcPts val="3200"/>
              </a:lnSpc>
              <a:spcBef>
                <a:spcPts val="600"/>
              </a:spcBef>
              <a:spcAft>
                <a:spcPts val="600"/>
              </a:spcAft>
              <a:buClrTx/>
              <a:buSzPct val="80000"/>
              <a:buFont typeface="Wingdings" panose="05000000000000000000" pitchFamily="2" charset="2"/>
              <a:buChar char="q"/>
            </a:pPr>
            <a:r>
              <a:rPr lang="en-US" sz="3200" kern="0" dirty="0" smtClean="0">
                <a:solidFill>
                  <a:prstClr val="black"/>
                </a:solidFill>
                <a:latin typeface="Franklin Gothic Book" panose="020B0503020102020204" pitchFamily="34" charset="0"/>
                <a:ea typeface="Arial Unicode MS" pitchFamily="34" charset="-128"/>
                <a:cs typeface="Arial Unicode MS" pitchFamily="34" charset="-128"/>
              </a:rPr>
              <a:t>Pharmacy products or medication r/t </a:t>
            </a: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the CCS-medically eligible condition. </a:t>
            </a:r>
          </a:p>
          <a:p>
            <a:pPr marL="91440" lvl="0" indent="0" defTabSz="914400" fontAlgn="base">
              <a:lnSpc>
                <a:spcPts val="3600"/>
              </a:lnSpc>
              <a:spcBef>
                <a:spcPts val="1200"/>
              </a:spcBef>
              <a:spcAft>
                <a:spcPts val="800"/>
              </a:spcAft>
              <a:buClrTx/>
              <a:buSzPct val="80000"/>
              <a:buNone/>
            </a:pPr>
            <a:endParaRPr lang="en-US" sz="3600" kern="0" dirty="0">
              <a:solidFill>
                <a:prstClr val="black"/>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21</a:t>
            </a:fld>
            <a:endParaRPr lang="en-US">
              <a:solidFill>
                <a:prstClr val="black">
                  <a:tint val="75000"/>
                </a:prstClr>
              </a:solidFill>
            </a:endParaRPr>
          </a:p>
        </p:txBody>
      </p:sp>
      <p:sp>
        <p:nvSpPr>
          <p:cNvPr id="5" name="Rounded Rectangle 4"/>
          <p:cNvSpPr/>
          <p:nvPr/>
        </p:nvSpPr>
        <p:spPr>
          <a:xfrm>
            <a:off x="250373" y="1088572"/>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SCG 01: Covered Services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4235678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22</a:t>
            </a:fld>
            <a:endParaRPr lang="en-US">
              <a:solidFill>
                <a:prstClr val="black">
                  <a:tint val="75000"/>
                </a:prstClr>
              </a:solidFill>
            </a:endParaRPr>
          </a:p>
        </p:txBody>
      </p:sp>
      <p:sp>
        <p:nvSpPr>
          <p:cNvPr id="4" name="Rectangle 3"/>
          <p:cNvSpPr/>
          <p:nvPr/>
        </p:nvSpPr>
        <p:spPr>
          <a:xfrm>
            <a:off x="930728" y="927242"/>
            <a:ext cx="7489371" cy="155427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5700"/>
              </a:lnSpc>
            </a:pPr>
            <a:r>
              <a:rPr lang="en-US" sz="5400" b="1" dirty="0" smtClean="0">
                <a:ln/>
                <a:solidFill>
                  <a:srgbClr val="1F497D"/>
                </a:solidFill>
                <a:latin typeface="Franklin Gothic Book" panose="020B0503020102020204" pitchFamily="34" charset="0"/>
              </a:rPr>
              <a:t>SCG 02:</a:t>
            </a:r>
          </a:p>
          <a:p>
            <a:pPr algn="ctr">
              <a:lnSpc>
                <a:spcPts val="5700"/>
              </a:lnSpc>
            </a:pPr>
            <a:r>
              <a:rPr lang="en-US" sz="5400" b="1" dirty="0" smtClean="0">
                <a:ln/>
                <a:solidFill>
                  <a:srgbClr val="1F497D"/>
                </a:solidFill>
                <a:latin typeface="Franklin Gothic Book" panose="020B0503020102020204" pitchFamily="34" charset="0"/>
              </a:rPr>
              <a:t> Special Care Center</a:t>
            </a:r>
            <a:endParaRPr lang="en-US" sz="5400" b="1" dirty="0">
              <a:ln/>
              <a:solidFill>
                <a:srgbClr val="1F497D"/>
              </a:solidFill>
              <a:latin typeface="Franklin Gothic Book" panose="020B0503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912125"/>
            <a:ext cx="3189514" cy="2664082"/>
          </a:xfrm>
          <a:prstGeom prst="rect">
            <a:avLst/>
          </a:prstGeom>
        </p:spPr>
      </p:pic>
    </p:spTree>
    <p:extLst>
      <p:ext uri="{BB962C8B-B14F-4D97-AF65-F5344CB8AC3E}">
        <p14:creationId xmlns:p14="http://schemas.microsoft.com/office/powerpoint/2010/main" val="3365284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178469"/>
            <a:ext cx="8229600" cy="4543006"/>
          </a:xfrm>
        </p:spPr>
        <p:txBody>
          <a:bodyPr tIns="91440"/>
          <a:lstStyle/>
          <a:p>
            <a:pPr marL="548640" lvl="0" indent="-457200" defTabSz="914400" fontAlgn="base">
              <a:lnSpc>
                <a:spcPts val="3200"/>
              </a:lnSpc>
              <a:spcBef>
                <a:spcPts val="1000"/>
              </a:spcBef>
              <a:spcAft>
                <a:spcPts val="600"/>
              </a:spcAft>
              <a:buClrTx/>
              <a:buSzPct val="80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SAR issued to the CCS-approved SCC directory number (i.e. 7.05.08).</a:t>
            </a:r>
          </a:p>
          <a:p>
            <a:pPr marL="548640" lvl="0" indent="-457200" defTabSz="914400" fontAlgn="base">
              <a:lnSpc>
                <a:spcPts val="3200"/>
              </a:lnSpc>
              <a:spcBef>
                <a:spcPts val="1000"/>
              </a:spcBef>
              <a:spcAft>
                <a:spcPts val="600"/>
              </a:spcAft>
              <a:buClrTx/>
              <a:buSzPct val="80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SAR includes the full-range of codes that are found in the SCG 01 grouping.</a:t>
            </a:r>
          </a:p>
          <a:p>
            <a:pPr marL="548640" lvl="0" indent="-457200" defTabSz="914400" fontAlgn="base">
              <a:lnSpc>
                <a:spcPts val="3200"/>
              </a:lnSpc>
              <a:spcBef>
                <a:spcPts val="1000"/>
              </a:spcBef>
              <a:spcAft>
                <a:spcPts val="600"/>
              </a:spcAft>
              <a:buClrTx/>
              <a:buSzPct val="80000"/>
              <a:buFont typeface="Wingdings" panose="05000000000000000000" pitchFamily="2" charset="2"/>
              <a:buChar char="q"/>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No individual CPT or HCPCS codes can be added to SAR</a:t>
            </a:r>
            <a:r>
              <a:rPr lang="en-US" sz="3200" kern="0" dirty="0" smtClean="0">
                <a:solidFill>
                  <a:prstClr val="black"/>
                </a:solidFill>
                <a:latin typeface="Franklin Gothic Book" panose="020B0503020102020204" pitchFamily="34" charset="0"/>
                <a:ea typeface="Arial Unicode MS" pitchFamily="34" charset="-128"/>
                <a:cs typeface="Arial Unicode MS" pitchFamily="34" charset="-128"/>
              </a:rPr>
              <a:t>.</a:t>
            </a:r>
            <a:endParaRPr lang="en-US" sz="3200" kern="0" dirty="0">
              <a:solidFill>
                <a:prstClr val="black"/>
              </a:solidFill>
              <a:latin typeface="Franklin Gothic Book" panose="020B05030201020202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23</a:t>
            </a:fld>
            <a:endParaRPr lang="en-US">
              <a:solidFill>
                <a:prstClr val="black">
                  <a:tint val="75000"/>
                </a:prstClr>
              </a:solidFill>
            </a:endParaRPr>
          </a:p>
        </p:txBody>
      </p:sp>
      <p:sp>
        <p:nvSpPr>
          <p:cNvPr id="5" name="Rounded Rectangle 4"/>
          <p:cNvSpPr/>
          <p:nvPr/>
        </p:nvSpPr>
        <p:spPr>
          <a:xfrm>
            <a:off x="250373" y="1088572"/>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SCG 02: Business Rules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570062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3786" y="1995906"/>
            <a:ext cx="8229600" cy="4543006"/>
          </a:xfrm>
        </p:spPr>
        <p:txBody>
          <a:bodyPr tIns="182880"/>
          <a:lstStyle/>
          <a:p>
            <a:pPr marL="548640" lvl="0" indent="-457200" defTabSz="914400" fontAlgn="base">
              <a:lnSpc>
                <a:spcPts val="3300"/>
              </a:lnSpc>
              <a:spcBef>
                <a:spcPts val="1200"/>
              </a:spcBef>
              <a:spcAft>
                <a:spcPts val="3000"/>
              </a:spcAft>
              <a:buClrTx/>
              <a:buSzPct val="80000"/>
              <a:buFont typeface="Wingdings" panose="05000000000000000000" pitchFamily="2" charset="2"/>
              <a:buChar char="q"/>
            </a:pPr>
            <a:r>
              <a:rPr lang="en-US" sz="3400" u="sng" kern="0" dirty="0">
                <a:solidFill>
                  <a:prstClr val="black"/>
                </a:solidFill>
                <a:latin typeface="Franklin Gothic Book" panose="020B0503020102020204" pitchFamily="34" charset="0"/>
                <a:ea typeface="Arial Unicode MS" pitchFamily="34" charset="-128"/>
                <a:cs typeface="Arial Unicode MS" pitchFamily="34" charset="-128"/>
              </a:rPr>
              <a:t>Inpatient SCC</a:t>
            </a:r>
            <a:r>
              <a:rPr lang="en-US" sz="3400" kern="0" dirty="0">
                <a:solidFill>
                  <a:prstClr val="black"/>
                </a:solidFill>
                <a:latin typeface="Franklin Gothic Book" panose="020B0503020102020204" pitchFamily="34" charset="0"/>
                <a:ea typeface="Arial Unicode MS" pitchFamily="34" charset="-128"/>
                <a:cs typeface="Arial Unicode MS" pitchFamily="34" charset="-128"/>
              </a:rPr>
              <a:t>: </a:t>
            </a:r>
            <a:r>
              <a:rPr lang="en-US" sz="3400" kern="0" dirty="0" smtClean="0">
                <a:solidFill>
                  <a:prstClr val="black"/>
                </a:solidFill>
                <a:latin typeface="Franklin Gothic Book" panose="020B0503020102020204" pitchFamily="34" charset="0"/>
                <a:ea typeface="Arial Unicode MS" pitchFamily="34" charset="-128"/>
                <a:cs typeface="Arial Unicode MS" pitchFamily="34" charset="-128"/>
              </a:rPr>
              <a:t>Covers physician and professional services related to inpatient stay for clients admitted to a NICU, PICU or Acute Rehabilitation setting.</a:t>
            </a:r>
          </a:p>
          <a:p>
            <a:pPr marL="548640" lvl="0" indent="-457200" defTabSz="914400" fontAlgn="base">
              <a:lnSpc>
                <a:spcPts val="3300"/>
              </a:lnSpc>
              <a:spcBef>
                <a:spcPts val="600"/>
              </a:spcBef>
              <a:spcAft>
                <a:spcPts val="600"/>
              </a:spcAft>
              <a:buClrTx/>
              <a:buSzPct val="80000"/>
              <a:buFont typeface="Wingdings" panose="05000000000000000000" pitchFamily="2" charset="2"/>
              <a:buChar char="q"/>
            </a:pPr>
            <a:r>
              <a:rPr lang="en-US" sz="3400" u="sng" kern="0" dirty="0" smtClean="0">
                <a:solidFill>
                  <a:prstClr val="black"/>
                </a:solidFill>
                <a:latin typeface="Franklin Gothic Book" panose="020B0503020102020204" pitchFamily="34" charset="0"/>
                <a:ea typeface="Arial Unicode MS" pitchFamily="34" charset="-128"/>
                <a:cs typeface="Arial Unicode MS" pitchFamily="34" charset="-128"/>
              </a:rPr>
              <a:t>Outpatient SCC</a:t>
            </a:r>
            <a:r>
              <a:rPr lang="en-US" sz="3400" kern="0" dirty="0" smtClean="0">
                <a:solidFill>
                  <a:prstClr val="black"/>
                </a:solidFill>
                <a:latin typeface="Franklin Gothic Book" panose="020B0503020102020204" pitchFamily="34" charset="0"/>
                <a:ea typeface="Arial Unicode MS" pitchFamily="34" charset="-128"/>
                <a:cs typeface="Arial Unicode MS" pitchFamily="34" charset="-128"/>
              </a:rPr>
              <a:t>: Covers comprehensive follow-up with multidisciplinary and multispecialty team services. It allows centers to bill for specialty services (chart review, team conference, etc.…).</a:t>
            </a:r>
          </a:p>
          <a:p>
            <a:pPr marL="91440" lvl="0" indent="0" defTabSz="914400" fontAlgn="base">
              <a:lnSpc>
                <a:spcPts val="3600"/>
              </a:lnSpc>
              <a:spcBef>
                <a:spcPts val="1200"/>
              </a:spcBef>
              <a:spcAft>
                <a:spcPts val="800"/>
              </a:spcAft>
              <a:buClrTx/>
              <a:buSzPct val="80000"/>
              <a:buNone/>
            </a:pPr>
            <a:endParaRPr lang="en-US" sz="3600" kern="0" dirty="0">
              <a:solidFill>
                <a:prstClr val="black"/>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24</a:t>
            </a:fld>
            <a:endParaRPr lang="en-US">
              <a:solidFill>
                <a:prstClr val="black">
                  <a:tint val="75000"/>
                </a:prstClr>
              </a:solidFill>
            </a:endParaRPr>
          </a:p>
        </p:txBody>
      </p:sp>
      <p:sp>
        <p:nvSpPr>
          <p:cNvPr id="5" name="Rounded Rectangle 4"/>
          <p:cNvSpPr/>
          <p:nvPr/>
        </p:nvSpPr>
        <p:spPr>
          <a:xfrm>
            <a:off x="250373" y="1088572"/>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SCG 02: Covered Services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6419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25</a:t>
            </a:fld>
            <a:endParaRPr lang="en-US">
              <a:solidFill>
                <a:prstClr val="black">
                  <a:tint val="75000"/>
                </a:prstClr>
              </a:solidFill>
            </a:endParaRPr>
          </a:p>
        </p:txBody>
      </p:sp>
      <p:sp>
        <p:nvSpPr>
          <p:cNvPr id="4" name="Rectangle 3"/>
          <p:cNvSpPr/>
          <p:nvPr/>
        </p:nvSpPr>
        <p:spPr>
          <a:xfrm>
            <a:off x="756557" y="1606622"/>
            <a:ext cx="7489371" cy="78861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5400"/>
              </a:lnSpc>
            </a:pPr>
            <a:r>
              <a:rPr lang="en-US" sz="6000" b="1" dirty="0" smtClean="0">
                <a:ln/>
                <a:solidFill>
                  <a:srgbClr val="0070C0"/>
                </a:solidFill>
                <a:latin typeface="Franklin Gothic Book" panose="020B0503020102020204" pitchFamily="34" charset="0"/>
              </a:rPr>
              <a:t>Inpatient Services</a:t>
            </a:r>
            <a:endParaRPr lang="en-US" sz="6000" b="1" dirty="0">
              <a:ln/>
              <a:solidFill>
                <a:srgbClr val="0070C0"/>
              </a:solidFill>
              <a:latin typeface="Franklin Gothic Book" panose="020B0503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330" y="2795648"/>
            <a:ext cx="3405414" cy="2476665"/>
          </a:xfrm>
          <a:prstGeom prst="rect">
            <a:avLst/>
          </a:prstGeom>
        </p:spPr>
      </p:pic>
    </p:spTree>
    <p:extLst>
      <p:ext uri="{BB962C8B-B14F-4D97-AF65-F5344CB8AC3E}">
        <p14:creationId xmlns:p14="http://schemas.microsoft.com/office/powerpoint/2010/main" val="31383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3786" y="2178469"/>
            <a:ext cx="8498114" cy="4543006"/>
          </a:xfrm>
        </p:spPr>
        <p:txBody>
          <a:bodyPr lIns="0"/>
          <a:lstStyle/>
          <a:p>
            <a:pPr marL="91440" lvl="0" indent="0" defTabSz="914400" fontAlgn="base">
              <a:lnSpc>
                <a:spcPts val="3400"/>
              </a:lnSpc>
              <a:spcBef>
                <a:spcPts val="1200"/>
              </a:spcBef>
              <a:spcAft>
                <a:spcPts val="600"/>
              </a:spcAft>
              <a:buClrTx/>
              <a:buSzPct val="80000"/>
              <a:buNone/>
            </a:pPr>
            <a:r>
              <a:rPr lang="en-US" sz="3200" b="1" kern="0" dirty="0" smtClean="0">
                <a:solidFill>
                  <a:prstClr val="black"/>
                </a:solidFill>
                <a:latin typeface="Franklin Gothic Book" panose="020B0503020102020204" pitchFamily="34" charset="0"/>
                <a:ea typeface="Arial Unicode MS" pitchFamily="34" charset="-128"/>
                <a:cs typeface="Arial Unicode MS" pitchFamily="34" charset="-128"/>
              </a:rPr>
              <a:t>There are two components to inpatient services:</a:t>
            </a:r>
          </a:p>
          <a:p>
            <a:pPr marL="907542" lvl="1" indent="-514350" defTabSz="914400" fontAlgn="base">
              <a:lnSpc>
                <a:spcPts val="3000"/>
              </a:lnSpc>
              <a:spcBef>
                <a:spcPts val="1200"/>
              </a:spcBef>
              <a:spcAft>
                <a:spcPts val="400"/>
              </a:spcAft>
              <a:buSzPct val="80000"/>
              <a:buFont typeface="+mj-lt"/>
              <a:buAutoNum type="arabicParenR"/>
            </a:pPr>
            <a:r>
              <a:rPr lang="en-US" sz="3200" u="sng" kern="0" dirty="0" smtClean="0">
                <a:solidFill>
                  <a:prstClr val="black"/>
                </a:solidFill>
                <a:latin typeface="Franklin Gothic Book" panose="020B0503020102020204" pitchFamily="34" charset="0"/>
                <a:ea typeface="Arial Unicode MS" pitchFamily="34" charset="-128"/>
                <a:cs typeface="Arial Unicode MS" pitchFamily="34" charset="-128"/>
              </a:rPr>
              <a:t>SAR #1: Hospital</a:t>
            </a:r>
          </a:p>
          <a:p>
            <a:pPr marL="914400" lvl="2" indent="0" defTabSz="914400" fontAlgn="base">
              <a:lnSpc>
                <a:spcPts val="2700"/>
              </a:lnSpc>
              <a:spcBef>
                <a:spcPts val="0"/>
              </a:spcBef>
              <a:spcAft>
                <a:spcPts val="600"/>
              </a:spcAft>
              <a:buSzPct val="80000"/>
              <a:buNone/>
            </a:pPr>
            <a:r>
              <a:rPr lang="en-US" sz="2800" kern="0" dirty="0" smtClean="0">
                <a:solidFill>
                  <a:schemeClr val="accent6">
                    <a:lumMod val="75000"/>
                  </a:schemeClr>
                </a:solidFill>
                <a:latin typeface="Franklin Gothic Book" panose="020B0503020102020204" pitchFamily="34" charset="0"/>
                <a:ea typeface="Arial Unicode MS" pitchFamily="34" charset="-128"/>
                <a:cs typeface="Arial Unicode MS" pitchFamily="34" charset="-128"/>
              </a:rPr>
              <a:t>Issued to the CCS-approved hospital’s NPI number. This SAR covers room revenue and ancillary services </a:t>
            </a:r>
            <a:r>
              <a:rPr lang="en-US" sz="2800" b="1" i="1" u="sng" kern="0" dirty="0" smtClean="0">
                <a:solidFill>
                  <a:schemeClr val="accent6">
                    <a:lumMod val="75000"/>
                  </a:schemeClr>
                </a:solidFill>
                <a:latin typeface="Franklin Gothic Book" panose="020B0503020102020204" pitchFamily="34" charset="0"/>
                <a:ea typeface="Arial Unicode MS" pitchFamily="34" charset="-128"/>
                <a:cs typeface="Arial Unicode MS" pitchFamily="34" charset="-128"/>
              </a:rPr>
              <a:t>only</a:t>
            </a:r>
            <a:r>
              <a:rPr lang="en-US" sz="2800" kern="0" dirty="0" smtClean="0">
                <a:solidFill>
                  <a:schemeClr val="accent6">
                    <a:lumMod val="75000"/>
                  </a:schemeClr>
                </a:solidFill>
                <a:latin typeface="Franklin Gothic Book" panose="020B0503020102020204" pitchFamily="34" charset="0"/>
                <a:ea typeface="Arial Unicode MS" pitchFamily="34" charset="-128"/>
                <a:cs typeface="Arial Unicode MS" pitchFamily="34" charset="-128"/>
              </a:rPr>
              <a:t>.</a:t>
            </a:r>
          </a:p>
          <a:p>
            <a:pPr marL="907542" lvl="1" indent="-514350" defTabSz="914400" fontAlgn="base">
              <a:lnSpc>
                <a:spcPts val="3000"/>
              </a:lnSpc>
              <a:spcBef>
                <a:spcPts val="1200"/>
              </a:spcBef>
              <a:spcAft>
                <a:spcPts val="600"/>
              </a:spcAft>
              <a:buSzPct val="80000"/>
              <a:buFont typeface="+mj-lt"/>
              <a:buAutoNum type="arabicParenR"/>
            </a:pP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 </a:t>
            </a:r>
            <a:r>
              <a:rPr lang="en-US" sz="3200" u="sng" kern="0" dirty="0" smtClean="0">
                <a:solidFill>
                  <a:prstClr val="black"/>
                </a:solidFill>
                <a:latin typeface="Franklin Gothic Book" panose="020B0503020102020204" pitchFamily="34" charset="0"/>
                <a:ea typeface="Arial Unicode MS" pitchFamily="34" charset="-128"/>
                <a:cs typeface="Arial Unicode MS" pitchFamily="34" charset="-128"/>
              </a:rPr>
              <a:t>SAR #2: Professional Services</a:t>
            </a:r>
          </a:p>
          <a:p>
            <a:pPr marL="978408" lvl="2" indent="0" defTabSz="914400" fontAlgn="base">
              <a:lnSpc>
                <a:spcPts val="2700"/>
              </a:lnSpc>
              <a:spcBef>
                <a:spcPts val="0"/>
              </a:spcBef>
              <a:buSzPct val="80000"/>
              <a:buNone/>
            </a:pPr>
            <a:r>
              <a:rPr lang="en-US" sz="2800" kern="0" dirty="0" smtClean="0">
                <a:solidFill>
                  <a:schemeClr val="accent6">
                    <a:lumMod val="75000"/>
                  </a:schemeClr>
                </a:solidFill>
                <a:latin typeface="Franklin Gothic Book" panose="020B0503020102020204" pitchFamily="34" charset="0"/>
                <a:ea typeface="Arial Unicode MS" pitchFamily="34" charset="-128"/>
                <a:cs typeface="Arial Unicode MS" pitchFamily="34" charset="-128"/>
              </a:rPr>
              <a:t>Issued to the CCS-paneled physician - or -        SCC team responsible for the care of the hospitalized CCS client.</a:t>
            </a:r>
          </a:p>
          <a:p>
            <a:pPr marL="907542" lvl="1" indent="-514350" defTabSz="914400" fontAlgn="base">
              <a:lnSpc>
                <a:spcPts val="3000"/>
              </a:lnSpc>
              <a:spcBef>
                <a:spcPts val="1200"/>
              </a:spcBef>
              <a:spcAft>
                <a:spcPts val="600"/>
              </a:spcAft>
              <a:buSzPct val="80000"/>
              <a:buFont typeface="+mj-lt"/>
              <a:buAutoNum type="arabicParenR"/>
            </a:pPr>
            <a:endParaRPr lang="en-US" sz="3200" kern="0" dirty="0" smtClean="0">
              <a:solidFill>
                <a:prstClr val="black"/>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t>26</a:t>
            </a:fld>
            <a:endParaRPr lang="en-US"/>
          </a:p>
        </p:txBody>
      </p:sp>
      <p:sp>
        <p:nvSpPr>
          <p:cNvPr id="7" name="Rounded Rectangle 6"/>
          <p:cNvSpPr/>
          <p:nvPr/>
        </p:nvSpPr>
        <p:spPr>
          <a:xfrm>
            <a:off x="250373" y="1088572"/>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Inpatient Services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249810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81398" y="1042440"/>
            <a:ext cx="7003136" cy="1631216"/>
          </a:xfrm>
          <a:prstGeom prst="rect">
            <a:avLst/>
          </a:prstGeom>
          <a:noFill/>
        </p:spPr>
        <p:txBody>
          <a:bodyPr wrap="none" lIns="91440" tIns="45720" rIns="91440" bIns="45720">
            <a:spAutoFit/>
          </a:bodyPr>
          <a:lstStyle/>
          <a:p>
            <a:pPr algn="ctr">
              <a:lnSpc>
                <a:spcPts val="5800"/>
              </a:lnSpc>
            </a:pPr>
            <a:r>
              <a:rPr lang="en-US" sz="6000" b="1" dirty="0" smtClean="0">
                <a:ln w="1905"/>
                <a:solidFill>
                  <a:srgbClr val="0070C0"/>
                </a:solidFill>
                <a:effectLst>
                  <a:innerShdw blurRad="69850" dist="43180" dir="5400000">
                    <a:srgbClr val="000000">
                      <a:alpha val="65000"/>
                    </a:srgbClr>
                  </a:innerShdw>
                </a:effectLst>
                <a:latin typeface="Franklin Gothic Book" panose="020B0503020102020204" pitchFamily="34" charset="0"/>
              </a:rPr>
              <a:t>Services Requiring a </a:t>
            </a:r>
          </a:p>
          <a:p>
            <a:pPr algn="ctr">
              <a:lnSpc>
                <a:spcPts val="5800"/>
              </a:lnSpc>
            </a:pPr>
            <a:r>
              <a:rPr lang="en-US" sz="6000" b="1" dirty="0" smtClean="0">
                <a:ln w="1905"/>
                <a:solidFill>
                  <a:srgbClr val="0070C0"/>
                </a:solidFill>
                <a:effectLst>
                  <a:innerShdw blurRad="69850" dist="43180" dir="5400000">
                    <a:srgbClr val="000000">
                      <a:alpha val="65000"/>
                    </a:srgbClr>
                  </a:innerShdw>
                </a:effectLst>
                <a:latin typeface="Franklin Gothic Book" panose="020B0503020102020204" pitchFamily="34" charset="0"/>
              </a:rPr>
              <a:t>Product-Specific SAR</a:t>
            </a:r>
            <a:endParaRPr lang="en-US" sz="6000" b="1" dirty="0">
              <a:ln w="1905"/>
              <a:solidFill>
                <a:srgbClr val="0070C0"/>
              </a:solidFill>
              <a:effectLst>
                <a:innerShdw blurRad="69850" dist="43180" dir="5400000">
                  <a:srgbClr val="000000">
                    <a:alpha val="65000"/>
                  </a:srgbClr>
                </a:innerShdw>
              </a:effectLst>
              <a:latin typeface="Franklin Gothic Book" panose="020B0503020102020204" pitchFamily="34" charset="0"/>
            </a:endParaRPr>
          </a:p>
        </p:txBody>
      </p:sp>
      <p:pic>
        <p:nvPicPr>
          <p:cNvPr id="3" name="Picture 6" descr="http://www.consumerreports.org/health/resources/images/healthy-living/home-medical-supplies/hearing/hearing-aids/which-type-is-best-for-you/behind-the-ear-with-earmold.jpg"/>
          <p:cNvPicPr>
            <a:picLocks noChangeAspect="1" noChangeArrowheads="1"/>
          </p:cNvPicPr>
          <p:nvPr/>
        </p:nvPicPr>
        <p:blipFill>
          <a:blip r:embed="rId3" cstate="print"/>
          <a:srcRect/>
          <a:stretch>
            <a:fillRect/>
          </a:stretch>
        </p:blipFill>
        <p:spPr bwMode="auto">
          <a:xfrm>
            <a:off x="4237301" y="3154269"/>
            <a:ext cx="1455928" cy="1213274"/>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860" y="4346567"/>
            <a:ext cx="1829441" cy="13171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00" y="3113506"/>
            <a:ext cx="1878729" cy="96754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8983" y="4613198"/>
            <a:ext cx="2155904" cy="174089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666" y="3113506"/>
            <a:ext cx="1533071" cy="1427150"/>
          </a:xfrm>
          <a:prstGeom prst="rect">
            <a:avLst/>
          </a:prstGeom>
        </p:spPr>
      </p:pic>
    </p:spTree>
    <p:extLst>
      <p:ext uri="{BB962C8B-B14F-4D97-AF65-F5344CB8AC3E}">
        <p14:creationId xmlns:p14="http://schemas.microsoft.com/office/powerpoint/2010/main" val="273154372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914" y="2130425"/>
            <a:ext cx="8253186" cy="639762"/>
          </a:xfrm>
        </p:spPr>
        <p:txBody>
          <a:bodyPr/>
          <a:lstStyle/>
          <a:p>
            <a:pPr>
              <a:lnSpc>
                <a:spcPts val="3000"/>
              </a:lnSpc>
              <a:spcBef>
                <a:spcPts val="600"/>
              </a:spcBef>
            </a:pPr>
            <a:r>
              <a:rPr lang="en-US" sz="3000" dirty="0" smtClean="0">
                <a:solidFill>
                  <a:srgbClr val="00205B"/>
                </a:solidFill>
                <a:latin typeface="Franklin Gothic Book" panose="020B0503020102020204" pitchFamily="34" charset="0"/>
              </a:rPr>
              <a:t>The following items are not covered under any of the existing SCGs:</a:t>
            </a:r>
            <a:endParaRPr lang="en-US" sz="3000" dirty="0">
              <a:solidFill>
                <a:srgbClr val="00205B"/>
              </a:solidFill>
              <a:latin typeface="Franklin Gothic Book" panose="020B0503020102020204" pitchFamily="34" charset="0"/>
            </a:endParaRPr>
          </a:p>
        </p:txBody>
      </p:sp>
      <p:sp>
        <p:nvSpPr>
          <p:cNvPr id="4" name="Content Placeholder 3"/>
          <p:cNvSpPr>
            <a:spLocks noGrp="1"/>
          </p:cNvSpPr>
          <p:nvPr>
            <p:ph sz="half" idx="2"/>
          </p:nvPr>
        </p:nvSpPr>
        <p:spPr>
          <a:xfrm>
            <a:off x="504879" y="2928257"/>
            <a:ext cx="3968496" cy="3809684"/>
          </a:xfrm>
        </p:spPr>
        <p:txBody>
          <a:bodyPr/>
          <a:lstStyle/>
          <a:p>
            <a:pPr marL="365760" indent="-365760">
              <a:lnSpc>
                <a:spcPts val="2600"/>
              </a:lnSpc>
              <a:spcBef>
                <a:spcPts val="600"/>
              </a:spcBef>
              <a:spcAft>
                <a:spcPts val="1200"/>
              </a:spcAft>
              <a:buClrTx/>
              <a:buSzPct val="120000"/>
              <a:buFont typeface="Wingdings" panose="05000000000000000000" pitchFamily="2" charset="2"/>
              <a:buChar char="§"/>
              <a:defRPr/>
            </a:pPr>
            <a:r>
              <a:rPr lang="en-US" sz="2400" dirty="0">
                <a:latin typeface="Franklin Gothic Book" panose="020B0503020102020204" pitchFamily="34" charset="0"/>
                <a:ea typeface="Arial Unicode MS" pitchFamily="34" charset="-128"/>
                <a:cs typeface="Arial Unicode MS" pitchFamily="34" charset="-128"/>
              </a:rPr>
              <a:t>Medical Transportation</a:t>
            </a:r>
          </a:p>
          <a:p>
            <a:pPr marL="365760" indent="-365760">
              <a:lnSpc>
                <a:spcPts val="2600"/>
              </a:lnSpc>
              <a:spcBef>
                <a:spcPts val="600"/>
              </a:spcBef>
              <a:spcAft>
                <a:spcPts val="1200"/>
              </a:spcAft>
              <a:buClrTx/>
              <a:buSzPct val="120000"/>
              <a:buFont typeface="Wingdings" panose="05000000000000000000" pitchFamily="2" charset="2"/>
              <a:buChar char="§"/>
              <a:defRPr/>
            </a:pPr>
            <a:r>
              <a:rPr lang="en-US" sz="2400" dirty="0">
                <a:latin typeface="Franklin Gothic Book" panose="020B0503020102020204" pitchFamily="34" charset="0"/>
                <a:ea typeface="Arial Unicode MS" pitchFamily="34" charset="-128"/>
                <a:cs typeface="Arial Unicode MS" pitchFamily="34" charset="-128"/>
              </a:rPr>
              <a:t>Home Health</a:t>
            </a:r>
          </a:p>
          <a:p>
            <a:pPr marL="365760" indent="-365760">
              <a:lnSpc>
                <a:spcPts val="2600"/>
              </a:lnSpc>
              <a:spcBef>
                <a:spcPts val="600"/>
              </a:spcBef>
              <a:spcAft>
                <a:spcPts val="1200"/>
              </a:spcAft>
              <a:buClrTx/>
              <a:buSzPct val="120000"/>
              <a:buFont typeface="Wingdings" panose="05000000000000000000" pitchFamily="2" charset="2"/>
              <a:buChar char="§"/>
              <a:defRPr/>
            </a:pPr>
            <a:r>
              <a:rPr lang="en-US" sz="2400" dirty="0" smtClean="0">
                <a:latin typeface="Franklin Gothic Book" panose="020B0503020102020204" pitchFamily="34" charset="0"/>
                <a:ea typeface="Arial Unicode MS" pitchFamily="34" charset="-128"/>
                <a:cs typeface="Arial Unicode MS" pitchFamily="34" charset="-128"/>
              </a:rPr>
              <a:t>Surgery</a:t>
            </a:r>
            <a:endParaRPr lang="en-US" sz="2400" dirty="0">
              <a:latin typeface="Franklin Gothic Book" panose="020B0503020102020204" pitchFamily="34" charset="0"/>
              <a:ea typeface="Arial Unicode MS" pitchFamily="34" charset="-128"/>
              <a:cs typeface="Arial Unicode MS" pitchFamily="34" charset="-128"/>
            </a:endParaRPr>
          </a:p>
          <a:p>
            <a:pPr marL="365760" indent="-365760">
              <a:lnSpc>
                <a:spcPts val="2600"/>
              </a:lnSpc>
              <a:spcBef>
                <a:spcPts val="600"/>
              </a:spcBef>
              <a:spcAft>
                <a:spcPts val="1200"/>
              </a:spcAft>
              <a:buClrTx/>
              <a:buSzPct val="120000"/>
              <a:buFont typeface="Wingdings" panose="05000000000000000000" pitchFamily="2" charset="2"/>
              <a:buChar char="§"/>
              <a:defRPr/>
            </a:pPr>
            <a:r>
              <a:rPr lang="en-US" sz="2400" dirty="0">
                <a:latin typeface="Franklin Gothic Book" panose="020B0503020102020204" pitchFamily="34" charset="0"/>
                <a:ea typeface="Arial Unicode MS" pitchFamily="34" charset="-128"/>
                <a:cs typeface="Arial Unicode MS" pitchFamily="34" charset="-128"/>
              </a:rPr>
              <a:t>Inpatient Services</a:t>
            </a:r>
          </a:p>
          <a:p>
            <a:pPr marL="365760" indent="-365760">
              <a:lnSpc>
                <a:spcPts val="2600"/>
              </a:lnSpc>
              <a:spcBef>
                <a:spcPts val="600"/>
              </a:spcBef>
              <a:spcAft>
                <a:spcPts val="1200"/>
              </a:spcAft>
              <a:buClrTx/>
              <a:buSzPct val="120000"/>
              <a:buFont typeface="Wingdings" panose="05000000000000000000" pitchFamily="2" charset="2"/>
              <a:buChar char="§"/>
              <a:defRPr/>
            </a:pPr>
            <a:r>
              <a:rPr lang="en-US" sz="2400" dirty="0" smtClean="0">
                <a:latin typeface="Franklin Gothic Book" panose="020B0503020102020204" pitchFamily="34" charset="0"/>
                <a:ea typeface="Arial Unicode MS" pitchFamily="34" charset="-128"/>
                <a:cs typeface="Arial Unicode MS" pitchFamily="34" charset="-128"/>
              </a:rPr>
              <a:t>Non-M/Cal Benefit Items or Services</a:t>
            </a:r>
            <a:endParaRPr lang="en-US" sz="2400" dirty="0">
              <a:latin typeface="Franklin Gothic Book" panose="020B0503020102020204" pitchFamily="34" charset="0"/>
              <a:ea typeface="Arial Unicode MS" pitchFamily="34" charset="-128"/>
              <a:cs typeface="Arial Unicode MS" pitchFamily="34" charset="-128"/>
            </a:endParaRPr>
          </a:p>
          <a:p>
            <a:pPr marL="365760" indent="-365760">
              <a:lnSpc>
                <a:spcPts val="2600"/>
              </a:lnSpc>
              <a:spcBef>
                <a:spcPts val="600"/>
              </a:spcBef>
              <a:spcAft>
                <a:spcPts val="1200"/>
              </a:spcAft>
              <a:buClrTx/>
              <a:buSzPct val="120000"/>
              <a:buFont typeface="Wingdings" panose="05000000000000000000" pitchFamily="2" charset="2"/>
              <a:buChar char="§"/>
              <a:defRPr/>
            </a:pPr>
            <a:r>
              <a:rPr lang="en-US" sz="2400" dirty="0">
                <a:latin typeface="Franklin Gothic Book" panose="020B0503020102020204" pitchFamily="34" charset="0"/>
                <a:ea typeface="Arial Unicode MS" pitchFamily="34" charset="-128"/>
                <a:cs typeface="Arial Unicode MS" pitchFamily="34" charset="-128"/>
              </a:rPr>
              <a:t>Hearing Aids</a:t>
            </a:r>
            <a:endParaRPr lang="en-US" sz="2400" dirty="0">
              <a:solidFill>
                <a:srgbClr val="CF7C00"/>
              </a:solidFill>
              <a:latin typeface="Franklin Gothic Book" panose="020B0503020102020204" pitchFamily="34" charset="0"/>
              <a:ea typeface="Arial Unicode MS" pitchFamily="34" charset="-128"/>
              <a:cs typeface="Arial Unicode MS" pitchFamily="34" charset="-128"/>
            </a:endParaRPr>
          </a:p>
          <a:p>
            <a:endParaRPr lang="en-US" dirty="0"/>
          </a:p>
        </p:txBody>
      </p:sp>
      <p:sp>
        <p:nvSpPr>
          <p:cNvPr id="6" name="Content Placeholder 5"/>
          <p:cNvSpPr>
            <a:spLocks noGrp="1"/>
          </p:cNvSpPr>
          <p:nvPr>
            <p:ph sz="quarter" idx="4"/>
          </p:nvPr>
        </p:nvSpPr>
        <p:spPr>
          <a:xfrm>
            <a:off x="4761845" y="2770187"/>
            <a:ext cx="3968496" cy="3951288"/>
          </a:xfrm>
        </p:spPr>
        <p:txBody>
          <a:bodyPr/>
          <a:lstStyle/>
          <a:p>
            <a:pPr marL="365760" indent="-365760">
              <a:lnSpc>
                <a:spcPts val="2500"/>
              </a:lnSpc>
              <a:spcBef>
                <a:spcPts val="200"/>
              </a:spcBef>
              <a:spcAft>
                <a:spcPts val="1200"/>
              </a:spcAft>
              <a:buClrTx/>
              <a:buSzPct val="120000"/>
              <a:buFont typeface="Wingdings" panose="05000000000000000000" pitchFamily="2" charset="2"/>
              <a:buChar char="§"/>
              <a:defRPr/>
            </a:pPr>
            <a:r>
              <a:rPr lang="en-US" sz="2400" dirty="0">
                <a:latin typeface="Franklin Gothic Book" panose="020B0503020102020204" pitchFamily="34" charset="0"/>
                <a:ea typeface="Arial Unicode MS" pitchFamily="34" charset="-128"/>
                <a:cs typeface="Arial Unicode MS" pitchFamily="34" charset="-128"/>
              </a:rPr>
              <a:t>Medical Supplies or Durable Medical Equipment: </a:t>
            </a:r>
            <a:r>
              <a:rPr lang="en-US" sz="2400" dirty="0">
                <a:solidFill>
                  <a:srgbClr val="CF7C00"/>
                </a:solidFill>
                <a:latin typeface="Franklin Gothic Book" panose="020B0503020102020204" pitchFamily="34" charset="0"/>
                <a:ea typeface="Arial Unicode MS" pitchFamily="34" charset="-128"/>
                <a:cs typeface="Arial Unicode MS" pitchFamily="34" charset="-128"/>
              </a:rPr>
              <a:t>over the M/Cal billing limit.</a:t>
            </a:r>
          </a:p>
          <a:p>
            <a:pPr marL="365760" indent="-365760">
              <a:lnSpc>
                <a:spcPts val="2400"/>
              </a:lnSpc>
              <a:spcBef>
                <a:spcPts val="1200"/>
              </a:spcBef>
              <a:spcAft>
                <a:spcPts val="1200"/>
              </a:spcAft>
              <a:buClrTx/>
              <a:buSzPct val="120000"/>
              <a:buFont typeface="Wingdings" panose="05000000000000000000" pitchFamily="2" charset="2"/>
              <a:buChar char="§"/>
              <a:defRPr/>
            </a:pPr>
            <a:r>
              <a:rPr lang="en-US" sz="2400" kern="0" dirty="0">
                <a:latin typeface="Franklin Gothic Book" panose="020B0503020102020204" pitchFamily="34" charset="0"/>
                <a:ea typeface="Arial Unicode MS" pitchFamily="34" charset="-128"/>
                <a:cs typeface="Arial Unicode MS" pitchFamily="34" charset="-128"/>
              </a:rPr>
              <a:t>Pharmacy Products:</a:t>
            </a:r>
          </a:p>
          <a:p>
            <a:pPr marL="822960" lvl="1" indent="-274320">
              <a:lnSpc>
                <a:spcPts val="2800"/>
              </a:lnSpc>
              <a:spcBef>
                <a:spcPts val="200"/>
              </a:spcBef>
              <a:spcAft>
                <a:spcPts val="600"/>
              </a:spcAft>
              <a:buFont typeface="Wingdings" panose="05000000000000000000" pitchFamily="2" charset="2"/>
              <a:buChar char="§"/>
              <a:defRPr/>
            </a:pPr>
            <a:r>
              <a:rPr lang="en-US" sz="2400" kern="0" dirty="0">
                <a:solidFill>
                  <a:srgbClr val="CF7C00"/>
                </a:solidFill>
                <a:latin typeface="Franklin Gothic Book" panose="020B0503020102020204" pitchFamily="34" charset="0"/>
                <a:ea typeface="Arial Unicode MS" pitchFamily="34" charset="-128"/>
                <a:cs typeface="Arial Unicode MS" pitchFamily="34" charset="-128"/>
              </a:rPr>
              <a:t>Diabetic Supplies</a:t>
            </a:r>
          </a:p>
          <a:p>
            <a:pPr marL="822960" lvl="1" indent="-274320">
              <a:lnSpc>
                <a:spcPts val="2800"/>
              </a:lnSpc>
              <a:spcBef>
                <a:spcPts val="200"/>
              </a:spcBef>
              <a:spcAft>
                <a:spcPts val="600"/>
              </a:spcAft>
              <a:buFont typeface="Wingdings" panose="05000000000000000000" pitchFamily="2" charset="2"/>
              <a:buChar char="§"/>
              <a:defRPr/>
            </a:pPr>
            <a:r>
              <a:rPr lang="en-US" sz="2400" kern="0" dirty="0">
                <a:solidFill>
                  <a:srgbClr val="CF7C00"/>
                </a:solidFill>
                <a:latin typeface="Franklin Gothic Book" panose="020B0503020102020204" pitchFamily="34" charset="0"/>
                <a:ea typeface="Arial Unicode MS" pitchFamily="34" charset="-128"/>
                <a:cs typeface="Arial Unicode MS" pitchFamily="34" charset="-128"/>
              </a:rPr>
              <a:t>Restricted Drugs</a:t>
            </a:r>
          </a:p>
          <a:p>
            <a:pPr marL="822960" lvl="1" indent="-274320">
              <a:lnSpc>
                <a:spcPts val="2800"/>
              </a:lnSpc>
              <a:spcBef>
                <a:spcPts val="200"/>
              </a:spcBef>
              <a:spcAft>
                <a:spcPts val="600"/>
              </a:spcAft>
              <a:buFont typeface="Wingdings" panose="05000000000000000000" pitchFamily="2" charset="2"/>
              <a:buChar char="§"/>
              <a:defRPr/>
            </a:pPr>
            <a:r>
              <a:rPr lang="en-US" sz="2400" kern="0" dirty="0">
                <a:solidFill>
                  <a:srgbClr val="CF7C00"/>
                </a:solidFill>
                <a:latin typeface="Franklin Gothic Book" panose="020B0503020102020204" pitchFamily="34" charset="0"/>
                <a:ea typeface="Arial Unicode MS" pitchFamily="34" charset="-128"/>
                <a:cs typeface="Arial Unicode MS" pitchFamily="34" charset="-128"/>
              </a:rPr>
              <a:t>Brand </a:t>
            </a:r>
            <a:r>
              <a:rPr lang="en-US" sz="2400" kern="0" dirty="0" smtClean="0">
                <a:solidFill>
                  <a:srgbClr val="CF7C00"/>
                </a:solidFill>
                <a:latin typeface="Franklin Gothic Book" panose="020B0503020102020204" pitchFamily="34" charset="0"/>
                <a:ea typeface="Arial Unicode MS" pitchFamily="34" charset="-128"/>
                <a:cs typeface="Arial Unicode MS" pitchFamily="34" charset="-128"/>
              </a:rPr>
              <a:t>Name</a:t>
            </a:r>
          </a:p>
          <a:p>
            <a:pPr marL="822960" lvl="1" indent="-274320">
              <a:lnSpc>
                <a:spcPts val="2800"/>
              </a:lnSpc>
              <a:spcBef>
                <a:spcPts val="200"/>
              </a:spcBef>
              <a:spcAft>
                <a:spcPts val="600"/>
              </a:spcAft>
              <a:buFont typeface="Wingdings" panose="05000000000000000000" pitchFamily="2" charset="2"/>
              <a:buChar char="§"/>
              <a:defRPr/>
            </a:pPr>
            <a:r>
              <a:rPr lang="en-US" sz="2400" kern="0" dirty="0" smtClean="0">
                <a:solidFill>
                  <a:srgbClr val="CF7C00"/>
                </a:solidFill>
                <a:latin typeface="Franklin Gothic Book" panose="020B0503020102020204" pitchFamily="34" charset="0"/>
                <a:ea typeface="Arial Unicode MS" pitchFamily="34" charset="-128"/>
                <a:cs typeface="Arial Unicode MS" pitchFamily="34" charset="-128"/>
              </a:rPr>
              <a:t>Blood Products</a:t>
            </a:r>
            <a:endParaRPr lang="en-US" sz="2400" kern="0" dirty="0">
              <a:solidFill>
                <a:srgbClr val="CF7C00"/>
              </a:solidFill>
              <a:latin typeface="Franklin Gothic Book" panose="020B0503020102020204" pitchFamily="34" charset="0"/>
              <a:ea typeface="Arial Unicode MS" pitchFamily="34" charset="-128"/>
              <a:cs typeface="Arial Unicode MS" pitchFamily="34" charset="-128"/>
            </a:endParaRPr>
          </a:p>
          <a:p>
            <a:endParaRPr lang="en-US" dirty="0"/>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28</a:t>
            </a:fld>
            <a:endParaRPr lang="en-US">
              <a:solidFill>
                <a:prstClr val="black">
                  <a:tint val="75000"/>
                </a:prstClr>
              </a:solidFill>
            </a:endParaRPr>
          </a:p>
        </p:txBody>
      </p:sp>
      <p:sp>
        <p:nvSpPr>
          <p:cNvPr id="8" name="Rounded Rectangle 7"/>
          <p:cNvSpPr/>
          <p:nvPr/>
        </p:nvSpPr>
        <p:spPr>
          <a:xfrm>
            <a:off x="293914" y="1028971"/>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Product-Specific Items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879250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2133600"/>
            <a:ext cx="8436427" cy="4495800"/>
          </a:xfrm>
        </p:spPr>
        <p:txBody>
          <a:bodyPr/>
          <a:lstStyle/>
          <a:p>
            <a:pPr marL="0" indent="0">
              <a:lnSpc>
                <a:spcPts val="3200"/>
              </a:lnSpc>
              <a:spcBef>
                <a:spcPts val="600"/>
              </a:spcBef>
              <a:buSzPct val="80000"/>
              <a:buNone/>
            </a:pPr>
            <a:r>
              <a:rPr lang="en-US" sz="3200" dirty="0" smtClean="0">
                <a:latin typeface="Franklin Gothic Book" panose="020B0503020102020204" pitchFamily="34" charset="0"/>
              </a:rPr>
              <a:t>By the end of this section, the provider(s) will be able to:</a:t>
            </a:r>
          </a:p>
          <a:p>
            <a:pPr marL="667512" lvl="1" indent="-365760">
              <a:lnSpc>
                <a:spcPts val="2700"/>
              </a:lnSpc>
              <a:spcBef>
                <a:spcPts val="1200"/>
              </a:spcBef>
              <a:spcAft>
                <a:spcPts val="400"/>
              </a:spcAft>
              <a:buClr>
                <a:srgbClr val="0070C0"/>
              </a:buClr>
              <a:buSzPct val="80000"/>
              <a:buFont typeface="Wingdings" panose="05000000000000000000" pitchFamily="2" charset="2"/>
              <a:buChar char="q"/>
            </a:pPr>
            <a:r>
              <a:rPr lang="en-US" sz="2800" dirty="0">
                <a:latin typeface="Franklin Gothic Book" panose="020B0503020102020204" pitchFamily="34" charset="0"/>
              </a:rPr>
              <a:t>Understand the Los Angeles County (LAC)- </a:t>
            </a:r>
            <a:r>
              <a:rPr lang="en-US" sz="2800" dirty="0" smtClean="0">
                <a:latin typeface="Franklin Gothic Book" panose="020B0503020102020204" pitchFamily="34" charset="0"/>
              </a:rPr>
              <a:t>CCS Referral Process</a:t>
            </a:r>
            <a:endParaRPr lang="en-US" sz="2800" dirty="0">
              <a:latin typeface="Franklin Gothic Book" panose="020B0503020102020204" pitchFamily="34" charset="0"/>
            </a:endParaRPr>
          </a:p>
          <a:p>
            <a:pPr marL="667512" lvl="1" indent="-365760">
              <a:lnSpc>
                <a:spcPts val="2700"/>
              </a:lnSpc>
              <a:spcBef>
                <a:spcPts val="1200"/>
              </a:spcBef>
              <a:spcAft>
                <a:spcPts val="400"/>
              </a:spcAft>
              <a:buClr>
                <a:srgbClr val="0070C0"/>
              </a:buClr>
              <a:buSzPct val="80000"/>
              <a:buFont typeface="Wingdings" panose="05000000000000000000" pitchFamily="2" charset="2"/>
              <a:buChar char="q"/>
            </a:pPr>
            <a:r>
              <a:rPr lang="en-US" sz="2800" dirty="0" smtClean="0">
                <a:latin typeface="Franklin Gothic Book" panose="020B0503020102020204" pitchFamily="34" charset="0"/>
              </a:rPr>
              <a:t>Initiate a referral to the CCS Program</a:t>
            </a:r>
          </a:p>
          <a:p>
            <a:pPr marL="667512" lvl="1" indent="-365760">
              <a:lnSpc>
                <a:spcPts val="2700"/>
              </a:lnSpc>
              <a:spcBef>
                <a:spcPts val="1200"/>
              </a:spcBef>
              <a:spcAft>
                <a:spcPts val="400"/>
              </a:spcAft>
              <a:buClr>
                <a:srgbClr val="0070C0"/>
              </a:buClr>
              <a:buSzPct val="80000"/>
              <a:buFont typeface="Wingdings" panose="05000000000000000000" pitchFamily="2" charset="2"/>
              <a:buChar char="q"/>
            </a:pPr>
            <a:r>
              <a:rPr lang="en-US" sz="2800" dirty="0" smtClean="0">
                <a:latin typeface="Franklin Gothic Book" panose="020B0503020102020204" pitchFamily="34" charset="0"/>
              </a:rPr>
              <a:t>Understand the authorization process</a:t>
            </a:r>
          </a:p>
          <a:p>
            <a:pPr marL="667512" lvl="1" indent="-365760">
              <a:lnSpc>
                <a:spcPts val="2700"/>
              </a:lnSpc>
              <a:spcBef>
                <a:spcPts val="1200"/>
              </a:spcBef>
              <a:spcAft>
                <a:spcPts val="400"/>
              </a:spcAft>
              <a:buClr>
                <a:srgbClr val="0070C0"/>
              </a:buClr>
              <a:buSzPct val="80000"/>
              <a:buFont typeface="Wingdings" panose="05000000000000000000" pitchFamily="2" charset="2"/>
              <a:buChar char="q"/>
            </a:pPr>
            <a:r>
              <a:rPr lang="en-US" sz="2800" dirty="0" smtClean="0">
                <a:latin typeface="Franklin Gothic Book" panose="020B0503020102020204" pitchFamily="34" charset="0"/>
              </a:rPr>
              <a:t>Understand the Service Code Groupings (SCGs)</a:t>
            </a:r>
          </a:p>
          <a:p>
            <a:pPr marL="667512" lvl="1" indent="-365760">
              <a:lnSpc>
                <a:spcPts val="2700"/>
              </a:lnSpc>
              <a:spcBef>
                <a:spcPts val="1200"/>
              </a:spcBef>
              <a:spcAft>
                <a:spcPts val="400"/>
              </a:spcAft>
              <a:buClr>
                <a:srgbClr val="0070C0"/>
              </a:buClr>
              <a:buSzPct val="80000"/>
              <a:buFont typeface="Wingdings" panose="05000000000000000000" pitchFamily="2" charset="2"/>
              <a:buChar char="q"/>
            </a:pPr>
            <a:r>
              <a:rPr lang="en-US" sz="2800" dirty="0" smtClean="0">
                <a:latin typeface="Franklin Gothic Book" panose="020B0503020102020204" pitchFamily="34" charset="0"/>
              </a:rPr>
              <a:t>List the different types of status a SAR may have on the PEDI System</a:t>
            </a:r>
          </a:p>
          <a:p>
            <a:pPr marL="0" indent="0">
              <a:lnSpc>
                <a:spcPts val="3200"/>
              </a:lnSpc>
              <a:spcBef>
                <a:spcPts val="600"/>
              </a:spcBef>
              <a:buSzPct val="80000"/>
              <a:buNone/>
            </a:pPr>
            <a:endParaRPr lang="en-US" sz="3200" dirty="0">
              <a:latin typeface="Calibri" panose="020F0502020204030204" pitchFamily="34" charset="0"/>
            </a:endParaRPr>
          </a:p>
        </p:txBody>
      </p:sp>
      <p:sp>
        <p:nvSpPr>
          <p:cNvPr id="6" name="Rounded Rectangle 5"/>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Module Objectives</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367609923"/>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630" y="1468234"/>
            <a:ext cx="9013370" cy="145167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5200"/>
              </a:lnSpc>
            </a:pPr>
            <a:r>
              <a:rPr lang="en-US" sz="5400" b="1" dirty="0" smtClean="0">
                <a:ln/>
                <a:solidFill>
                  <a:srgbClr val="0070C0"/>
                </a:solidFill>
                <a:latin typeface="Franklin Gothic Book" panose="020B0503020102020204" pitchFamily="34" charset="0"/>
              </a:rPr>
              <a:t>Provider Electronic Data </a:t>
            </a:r>
          </a:p>
          <a:p>
            <a:pPr algn="ctr">
              <a:lnSpc>
                <a:spcPts val="5200"/>
              </a:lnSpc>
            </a:pPr>
            <a:r>
              <a:rPr lang="en-US" sz="5400" b="1" dirty="0" smtClean="0">
                <a:ln/>
                <a:solidFill>
                  <a:srgbClr val="0070C0"/>
                </a:solidFill>
                <a:latin typeface="Franklin Gothic Book" panose="020B0503020102020204" pitchFamily="34" charset="0"/>
              </a:rPr>
              <a:t>Interchange (PEDI) System</a:t>
            </a:r>
          </a:p>
        </p:txBody>
      </p:sp>
      <p:pic>
        <p:nvPicPr>
          <p:cNvPr id="1028" name="Picture 4" descr="http://www.adaptivenav.com/wordpress/wp-content/uploads/2012/10/ed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514" y="3241222"/>
            <a:ext cx="36576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742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307771"/>
            <a:ext cx="8229600" cy="4413704"/>
          </a:xfrm>
        </p:spPr>
        <p:txBody>
          <a:bodyPr/>
          <a:lstStyle/>
          <a:p>
            <a:pPr marL="457200" lvl="0" indent="-457200" defTabSz="914400" fontAlgn="base">
              <a:lnSpc>
                <a:spcPts val="3200"/>
              </a:lnSpc>
              <a:spcBef>
                <a:spcPts val="1200"/>
              </a:spcBef>
              <a:spcAft>
                <a:spcPts val="1200"/>
              </a:spcAft>
              <a:buClrTx/>
              <a:buSzPct val="85000"/>
              <a:buFont typeface="Wingdings" panose="05000000000000000000" pitchFamily="2" charset="2"/>
              <a:buChar char="q"/>
              <a:defRPr/>
            </a:pPr>
            <a:r>
              <a:rPr lang="en-US" sz="3400" kern="0" dirty="0">
                <a:solidFill>
                  <a:srgbClr val="000000"/>
                </a:solidFill>
                <a:latin typeface="Franklin Gothic Book" panose="020B0503020102020204" pitchFamily="34" charset="0"/>
                <a:ea typeface="Arial Unicode MS" pitchFamily="34" charset="-128"/>
                <a:cs typeface="Arial Unicode MS" pitchFamily="34" charset="-128"/>
              </a:rPr>
              <a:t>A web-based tool that enables approved CCS providers and M/Cal Managed Care Plans to electronically access:</a:t>
            </a:r>
          </a:p>
          <a:p>
            <a:pPr marL="822960" lvl="1" indent="-365760" defTabSz="914400" fontAlgn="base">
              <a:lnSpc>
                <a:spcPts val="3500"/>
              </a:lnSpc>
              <a:spcBef>
                <a:spcPts val="1000"/>
              </a:spcBef>
              <a:spcAft>
                <a:spcPts val="600"/>
              </a:spcAft>
              <a:buSzPct val="120000"/>
              <a:buFont typeface="Wingdings" panose="05000000000000000000" pitchFamily="2" charset="2"/>
              <a:buChar char="§"/>
              <a:defRPr/>
            </a:pPr>
            <a:r>
              <a:rPr lang="en-US" sz="3200" kern="0" dirty="0">
                <a:solidFill>
                  <a:srgbClr val="CF7C00"/>
                </a:solidFill>
                <a:latin typeface="Franklin Gothic Book" panose="020B0503020102020204" pitchFamily="34" charset="0"/>
                <a:ea typeface="Arial Unicode MS" pitchFamily="34" charset="-128"/>
                <a:cs typeface="Arial Unicode MS" pitchFamily="34" charset="-128"/>
              </a:rPr>
              <a:t>Status of SAR request and authorizations</a:t>
            </a:r>
          </a:p>
          <a:p>
            <a:pPr marL="822960" lvl="1" indent="-365760" defTabSz="914400" fontAlgn="base">
              <a:lnSpc>
                <a:spcPts val="3500"/>
              </a:lnSpc>
              <a:spcBef>
                <a:spcPts val="1000"/>
              </a:spcBef>
              <a:spcAft>
                <a:spcPts val="600"/>
              </a:spcAft>
              <a:buSzPct val="120000"/>
              <a:buFont typeface="Wingdings" panose="05000000000000000000" pitchFamily="2" charset="2"/>
              <a:buChar char="§"/>
              <a:defRPr/>
            </a:pPr>
            <a:r>
              <a:rPr lang="en-US" sz="3200" kern="0" dirty="0">
                <a:solidFill>
                  <a:srgbClr val="CF7C00"/>
                </a:solidFill>
                <a:latin typeface="Franklin Gothic Book" panose="020B0503020102020204" pitchFamily="34" charset="0"/>
                <a:ea typeface="Arial Unicode MS" pitchFamily="34" charset="-128"/>
                <a:cs typeface="Arial Unicode MS" pitchFamily="34" charset="-128"/>
              </a:rPr>
              <a:t>Print authorizations, denials, reports, and correspondence</a:t>
            </a:r>
          </a:p>
          <a:p>
            <a:pPr marL="822960" lvl="1" indent="-365760" defTabSz="914400" fontAlgn="base">
              <a:lnSpc>
                <a:spcPts val="3500"/>
              </a:lnSpc>
              <a:spcBef>
                <a:spcPts val="1000"/>
              </a:spcBef>
              <a:spcAft>
                <a:spcPts val="600"/>
              </a:spcAft>
              <a:buSzPct val="120000"/>
              <a:buFont typeface="Wingdings" panose="05000000000000000000" pitchFamily="2" charset="2"/>
              <a:buChar char="§"/>
              <a:defRPr/>
            </a:pPr>
            <a:r>
              <a:rPr lang="en-US" sz="3200" kern="0" dirty="0">
                <a:solidFill>
                  <a:srgbClr val="CF7C00"/>
                </a:solidFill>
                <a:latin typeface="Franklin Gothic Book" panose="020B0503020102020204" pitchFamily="34" charset="0"/>
                <a:ea typeface="Arial Unicode MS" pitchFamily="34" charset="-128"/>
                <a:cs typeface="Arial Unicode MS" pitchFamily="34" charset="-128"/>
              </a:rPr>
              <a:t>Access to referral tracking </a:t>
            </a:r>
          </a:p>
          <a:p>
            <a:pPr marL="548640" lvl="0" indent="-457200" defTabSz="914400" fontAlgn="base">
              <a:lnSpc>
                <a:spcPts val="3600"/>
              </a:lnSpc>
              <a:spcBef>
                <a:spcPts val="1200"/>
              </a:spcBef>
              <a:spcAft>
                <a:spcPts val="800"/>
              </a:spcAft>
              <a:buClrTx/>
              <a:buSzPct val="80000"/>
              <a:buFont typeface="Wingdings 2" panose="05020102010507070707" pitchFamily="18" charset="2"/>
              <a:buChar char="±"/>
            </a:pPr>
            <a:endParaRPr lang="en-US" sz="3600" kern="0" dirty="0">
              <a:solidFill>
                <a:prstClr val="black"/>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30</a:t>
            </a:fld>
            <a:endParaRPr lang="en-US">
              <a:solidFill>
                <a:prstClr val="black">
                  <a:tint val="75000"/>
                </a:prstClr>
              </a:solidFill>
            </a:endParaRPr>
          </a:p>
        </p:txBody>
      </p:sp>
      <p:sp>
        <p:nvSpPr>
          <p:cNvPr id="5" name="Rounded Rectangle 4"/>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PEDI System</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791284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0870" y="2188028"/>
            <a:ext cx="8365671" cy="4383541"/>
          </a:xfrm>
        </p:spPr>
        <p:txBody>
          <a:bodyPr lIns="0"/>
          <a:lstStyle/>
          <a:p>
            <a:pPr marL="457200" lvl="0" indent="-548640" defTabSz="914400" fontAlgn="base">
              <a:spcBef>
                <a:spcPts val="300"/>
              </a:spcBef>
              <a:spcAft>
                <a:spcPct val="0"/>
              </a:spcAft>
              <a:buClrTx/>
              <a:buSzPct val="90000"/>
              <a:buFont typeface="Wingdings" panose="05000000000000000000" pitchFamily="2" charset="2"/>
              <a:buChar char="q"/>
            </a:pPr>
            <a:r>
              <a:rPr lang="en-US" sz="3200" kern="0" dirty="0">
                <a:solidFill>
                  <a:srgbClr val="000000"/>
                </a:solidFill>
                <a:latin typeface="Franklin Gothic Book" panose="020B0503020102020204" pitchFamily="34" charset="0"/>
                <a:ea typeface="Arial Unicode MS" pitchFamily="34" charset="-128"/>
                <a:cs typeface="Arial Unicode MS" pitchFamily="34" charset="-128"/>
              </a:rPr>
              <a:t>Pending: </a:t>
            </a: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(Invalid)</a:t>
            </a:r>
          </a:p>
          <a:p>
            <a:pPr marL="822960" lvl="1" indent="-274320" defTabSz="914400" fontAlgn="base">
              <a:lnSpc>
                <a:spcPts val="3000"/>
              </a:lnSpc>
              <a:spcBef>
                <a:spcPts val="600"/>
              </a:spcBef>
              <a:spcAft>
                <a:spcPct val="0"/>
              </a:spcAft>
              <a:buSzPct val="120000"/>
              <a:buFont typeface="Wingdings" panose="05000000000000000000" pitchFamily="2" charset="2"/>
              <a:buChar cha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Waiting to be released </a:t>
            </a:r>
            <a:r>
              <a:rPr lang="en-US" sz="2800" kern="0" dirty="0">
                <a:solidFill>
                  <a:srgbClr val="CF7C00"/>
                </a:solidFill>
                <a:latin typeface="Franklin Gothic Book" panose="020B0503020102020204" pitchFamily="34" charset="0"/>
                <a:ea typeface="Arial Unicode MS" pitchFamily="34" charset="-128"/>
                <a:cs typeface="Arial Unicode MS" pitchFamily="34" charset="-128"/>
                <a:sym typeface="Symbol" pitchFamily="18" charset="2"/>
              </a:rPr>
              <a:t>or  </a:t>
            </a: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Request in Review</a:t>
            </a:r>
          </a:p>
          <a:p>
            <a:pPr marL="822960" lvl="1" indent="-274320" defTabSz="914400" fontAlgn="base">
              <a:lnSpc>
                <a:spcPts val="3000"/>
              </a:lnSpc>
              <a:spcBef>
                <a:spcPts val="600"/>
              </a:spcBef>
              <a:spcAft>
                <a:spcPct val="0"/>
              </a:spcAft>
              <a:buSzPct val="120000"/>
              <a:buFont typeface="Wingdings" panose="05000000000000000000" pitchFamily="2" charset="2"/>
              <a:buChar cha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Pending Financial Screening</a:t>
            </a:r>
          </a:p>
          <a:p>
            <a:pPr marL="822960" lvl="1" indent="-274320" defTabSz="914400" fontAlgn="base">
              <a:lnSpc>
                <a:spcPts val="3000"/>
              </a:lnSpc>
              <a:spcBef>
                <a:spcPts val="600"/>
              </a:spcBef>
              <a:spcAft>
                <a:spcPct val="0"/>
              </a:spcAft>
              <a:buSzPct val="120000"/>
              <a:buFont typeface="Wingdings" panose="05000000000000000000" pitchFamily="2" charset="2"/>
              <a:buChar cha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Provider cannot bill for services</a:t>
            </a:r>
          </a:p>
          <a:p>
            <a:pPr marL="457200" lvl="0" indent="-548640" defTabSz="914400" fontAlgn="base">
              <a:spcBef>
                <a:spcPts val="300"/>
              </a:spcBef>
              <a:spcAft>
                <a:spcPct val="0"/>
              </a:spcAft>
              <a:buClrTx/>
              <a:buSzPct val="90000"/>
              <a:buFont typeface="Wingdings" panose="05000000000000000000" pitchFamily="2" charset="2"/>
              <a:buChar char="q"/>
            </a:pPr>
            <a:r>
              <a:rPr lang="en-US" sz="3200" kern="0" dirty="0">
                <a:solidFill>
                  <a:srgbClr val="000000"/>
                </a:solidFill>
                <a:latin typeface="Franklin Gothic Book" panose="020B0503020102020204" pitchFamily="34" charset="0"/>
                <a:ea typeface="Arial Unicode MS" pitchFamily="34" charset="-128"/>
                <a:cs typeface="Arial Unicode MS" pitchFamily="34" charset="-128"/>
              </a:rPr>
              <a:t>Authorized: </a:t>
            </a: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(Valid)</a:t>
            </a:r>
          </a:p>
          <a:p>
            <a:pPr marL="822960" lvl="1" indent="-274320" defTabSz="914400" fontAlgn="base">
              <a:lnSpc>
                <a:spcPts val="3000"/>
              </a:lnSpc>
              <a:spcBef>
                <a:spcPts val="600"/>
              </a:spcBef>
              <a:spcAft>
                <a:spcPct val="0"/>
              </a:spcAft>
              <a:buSzPct val="120000"/>
              <a:buFont typeface="Wingdings" panose="05000000000000000000" pitchFamily="2" charset="2"/>
              <a:buChar cha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Services approved</a:t>
            </a:r>
            <a:endParaRPr lang="en-US" sz="3200" kern="0" dirty="0">
              <a:solidFill>
                <a:srgbClr val="CF7C00"/>
              </a:solidFill>
              <a:latin typeface="Franklin Gothic Book" panose="020B0503020102020204" pitchFamily="34" charset="0"/>
              <a:ea typeface="Arial Unicode MS" pitchFamily="34" charset="-128"/>
              <a:cs typeface="Arial Unicode MS" pitchFamily="34" charset="-128"/>
            </a:endParaRPr>
          </a:p>
          <a:p>
            <a:pPr marL="822960" lvl="1" indent="-274320" defTabSz="914400" fontAlgn="base">
              <a:lnSpc>
                <a:spcPts val="3000"/>
              </a:lnSpc>
              <a:spcBef>
                <a:spcPts val="600"/>
              </a:spcBef>
              <a:spcAft>
                <a:spcPct val="0"/>
              </a:spcAft>
              <a:buSzPct val="120000"/>
              <a:buFont typeface="Wingdings" panose="05000000000000000000" pitchFamily="2" charset="2"/>
              <a:buChar cha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Provider may bill for services</a:t>
            </a:r>
          </a:p>
          <a:p>
            <a:pPr marL="457200" lvl="0" indent="-548640" defTabSz="914400" fontAlgn="base">
              <a:spcBef>
                <a:spcPts val="300"/>
              </a:spcBef>
              <a:spcAft>
                <a:spcPct val="0"/>
              </a:spcAft>
              <a:buClrTx/>
              <a:buSzPct val="90000"/>
              <a:buFont typeface="Wingdings" panose="05000000000000000000" pitchFamily="2" charset="2"/>
              <a:buChar char="q"/>
            </a:pPr>
            <a:r>
              <a:rPr lang="en-US" sz="3200" kern="0" dirty="0">
                <a:solidFill>
                  <a:srgbClr val="000000"/>
                </a:solidFill>
                <a:latin typeface="Franklin Gothic Book" panose="020B0503020102020204" pitchFamily="34" charset="0"/>
                <a:ea typeface="Arial Unicode MS" pitchFamily="34" charset="-128"/>
                <a:cs typeface="Arial Unicode MS" pitchFamily="34" charset="-128"/>
              </a:rPr>
              <a:t>Authorized (M)</a:t>
            </a:r>
            <a:r>
              <a:rPr lang="en-US" sz="3200" kern="0" dirty="0" err="1">
                <a:solidFill>
                  <a:srgbClr val="000000"/>
                </a:solidFill>
                <a:latin typeface="Franklin Gothic Book" panose="020B0503020102020204" pitchFamily="34" charset="0"/>
                <a:ea typeface="Arial Unicode MS" pitchFamily="34" charset="-128"/>
                <a:cs typeface="Arial Unicode MS" pitchFamily="34" charset="-128"/>
              </a:rPr>
              <a:t>odified</a:t>
            </a:r>
            <a:r>
              <a:rPr lang="en-US" sz="3200" kern="0" dirty="0">
                <a:solidFill>
                  <a:srgbClr val="000000"/>
                </a:solidFill>
                <a:latin typeface="Franklin Gothic Book" panose="020B0503020102020204" pitchFamily="34" charset="0"/>
                <a:ea typeface="Arial Unicode MS" pitchFamily="34" charset="-128"/>
                <a:cs typeface="Arial Unicode MS" pitchFamily="34" charset="-128"/>
              </a:rPr>
              <a:t>: </a:t>
            </a:r>
            <a:r>
              <a:rPr lang="en-US" sz="3200" kern="0" dirty="0">
                <a:solidFill>
                  <a:prstClr val="black"/>
                </a:solidFill>
                <a:latin typeface="Franklin Gothic Book" panose="020B0503020102020204" pitchFamily="34" charset="0"/>
                <a:ea typeface="Arial Unicode MS" pitchFamily="34" charset="-128"/>
                <a:cs typeface="Arial Unicode MS" pitchFamily="34" charset="-128"/>
              </a:rPr>
              <a:t>(Valid)</a:t>
            </a:r>
          </a:p>
          <a:p>
            <a:pPr marL="822960" lvl="1" indent="-274320" defTabSz="914400" fontAlgn="base">
              <a:spcAft>
                <a:spcPct val="0"/>
              </a:spcAft>
              <a:buSzPct val="120000"/>
              <a:buFont typeface="Wingdings" panose="05000000000000000000" pitchFamily="2" charset="2"/>
              <a:buChar cha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A change made to original SAR</a:t>
            </a:r>
            <a:endParaRPr lang="en-US" sz="3200" kern="0" dirty="0">
              <a:solidFill>
                <a:srgbClr val="CF7C00"/>
              </a:solidFill>
              <a:latin typeface="Franklin Gothic Book" panose="020B0503020102020204" pitchFamily="34" charset="0"/>
              <a:ea typeface="Arial Unicode MS" pitchFamily="34" charset="-128"/>
              <a:cs typeface="Arial Unicode MS" pitchFamily="34" charset="-128"/>
            </a:endParaRPr>
          </a:p>
          <a:p>
            <a:pPr marL="548640" lvl="0" indent="-548640" defTabSz="914400" fontAlgn="base">
              <a:lnSpc>
                <a:spcPts val="3500"/>
              </a:lnSpc>
              <a:spcBef>
                <a:spcPts val="1200"/>
              </a:spcBef>
              <a:spcAft>
                <a:spcPts val="1200"/>
              </a:spcAft>
              <a:buClrTx/>
              <a:buSzPct val="85000"/>
              <a:buFont typeface="Wingdings 2" panose="05020102010507070707" pitchFamily="18" charset="2"/>
              <a:buChar char="±"/>
              <a:defRPr/>
            </a:pPr>
            <a:endParaRPr lang="en-US" sz="3400" kern="0" dirty="0">
              <a:solidFill>
                <a:srgbClr val="CF7C00"/>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t>31</a:t>
            </a:fld>
            <a:endParaRPr lang="en-US"/>
          </a:p>
        </p:txBody>
      </p:sp>
      <p:sp>
        <p:nvSpPr>
          <p:cNvPr id="5" name="Rounded Rectangle 4"/>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PEDI System</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598546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2899" y="2087405"/>
            <a:ext cx="8294914" cy="4451507"/>
          </a:xfrm>
        </p:spPr>
        <p:txBody>
          <a:bodyPr lIns="0" tIns="91440"/>
          <a:lstStyle/>
          <a:p>
            <a:pPr marL="480060" lvl="0" indent="-571500" defTabSz="914400" fontAlgn="base">
              <a:lnSpc>
                <a:spcPts val="3200"/>
              </a:lnSpc>
              <a:spcBef>
                <a:spcPts val="600"/>
              </a:spcBef>
              <a:spcAft>
                <a:spcPct val="0"/>
              </a:spcAft>
              <a:buClrTx/>
              <a:buSzPct val="85000"/>
              <a:buFont typeface="Wingdings" panose="05000000000000000000" pitchFamily="2" charset="2"/>
              <a:buChar char="q"/>
              <a:defRPr/>
            </a:pPr>
            <a:r>
              <a:rPr lang="en-US" sz="3200" kern="0" dirty="0">
                <a:solidFill>
                  <a:srgbClr val="000000"/>
                </a:solidFill>
                <a:latin typeface="Franklin Gothic Book" panose="020B0503020102020204" pitchFamily="34" charset="0"/>
                <a:ea typeface="Arial Unicode MS" pitchFamily="34" charset="-128"/>
                <a:cs typeface="Arial Unicode MS" pitchFamily="34" charset="-128"/>
              </a:rPr>
              <a:t>Canceled: (</a:t>
            </a:r>
            <a:r>
              <a:rPr lang="en-US" sz="3200" kern="0" dirty="0">
                <a:latin typeface="Franklin Gothic Book" panose="020B0503020102020204" pitchFamily="34" charset="0"/>
                <a:ea typeface="Arial Unicode MS" pitchFamily="34" charset="-128"/>
                <a:cs typeface="Arial Unicode MS" pitchFamily="34" charset="-128"/>
              </a:rPr>
              <a:t>Valid or Invalid)</a:t>
            </a:r>
          </a:p>
          <a:p>
            <a:pPr marL="822960" lvl="1" indent="-274320" defTabSz="914400" fontAlgn="base">
              <a:lnSpc>
                <a:spcPts val="3000"/>
              </a:lnSpc>
              <a:spcBef>
                <a:spcPts val="800"/>
              </a:spcBef>
              <a:spcAft>
                <a:spcPts val="300"/>
              </a:spcAft>
              <a:buSzPct val="120000"/>
              <a:buFont typeface="Wingdings" panose="05000000000000000000" pitchFamily="2" charset="2"/>
              <a:buChar char="§"/>
              <a:defRP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Valid</a:t>
            </a:r>
            <a:r>
              <a:rPr lang="en-US" sz="2800" kern="0" dirty="0">
                <a:solidFill>
                  <a:srgbClr val="CF7C00"/>
                </a:solidFill>
                <a:latin typeface="Franklin Gothic Book" panose="020B0503020102020204" pitchFamily="34" charset="0"/>
                <a:ea typeface="Arial Unicode MS" pitchFamily="34" charset="-128"/>
                <a:cs typeface="Arial Unicode MS" pitchFamily="34" charset="-128"/>
                <a:sym typeface="Symbol"/>
              </a:rPr>
              <a:t></a:t>
            </a:r>
            <a:r>
              <a:rPr lang="en-US" sz="3200" b="1" kern="0" dirty="0">
                <a:solidFill>
                  <a:srgbClr val="CF7C00"/>
                </a:solidFill>
                <a:latin typeface="Franklin Gothic Book" panose="020B0503020102020204" pitchFamily="34" charset="0"/>
                <a:ea typeface="Arial Unicode MS" pitchFamily="34" charset="-128"/>
                <a:cs typeface="Arial Unicode MS" pitchFamily="34" charset="-128"/>
                <a:sym typeface="Wingdings" pitchFamily="2" charset="2"/>
              </a:rPr>
              <a:t> </a:t>
            </a: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If services rendered between begin and end date of canceled SAR, you may bill for services</a:t>
            </a:r>
            <a:r>
              <a:rPr lang="en-US" sz="3200" b="1" kern="0" dirty="0">
                <a:solidFill>
                  <a:srgbClr val="CF7C00"/>
                </a:solidFill>
                <a:latin typeface="Franklin Gothic Book" panose="020B0503020102020204" pitchFamily="34" charset="0"/>
                <a:ea typeface="Arial Unicode MS" pitchFamily="34" charset="-128"/>
                <a:cs typeface="Arial Unicode MS" pitchFamily="34" charset="-128"/>
                <a:sym typeface="Wingdings" pitchFamily="2" charset="2"/>
              </a:rPr>
              <a:t></a:t>
            </a:r>
            <a:r>
              <a:rPr lang="en-US" sz="2800" b="1" kern="0" dirty="0">
                <a:solidFill>
                  <a:srgbClr val="CF7C00"/>
                </a:solidFill>
                <a:latin typeface="Franklin Gothic Book" panose="020B0503020102020204" pitchFamily="34" charset="0"/>
                <a:ea typeface="Arial Unicode MS" pitchFamily="34" charset="-128"/>
                <a:cs typeface="Arial Unicode MS" pitchFamily="34" charset="-128"/>
              </a:rPr>
              <a:t> </a:t>
            </a:r>
          </a:p>
          <a:p>
            <a:pPr marL="822960" lvl="1" indent="-274320" defTabSz="914400" fontAlgn="base">
              <a:lnSpc>
                <a:spcPts val="3000"/>
              </a:lnSpc>
              <a:spcBef>
                <a:spcPts val="800"/>
              </a:spcBef>
              <a:spcAft>
                <a:spcPts val="300"/>
              </a:spcAft>
              <a:buSzPct val="120000"/>
              <a:buFont typeface="Wingdings" panose="05000000000000000000" pitchFamily="2" charset="2"/>
              <a:buChar char="§"/>
              <a:defRP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Invalid</a:t>
            </a:r>
            <a:r>
              <a:rPr lang="en-US" sz="2800" kern="0" dirty="0">
                <a:solidFill>
                  <a:srgbClr val="CF7C00"/>
                </a:solidFill>
                <a:latin typeface="Franklin Gothic Book" panose="020B0503020102020204" pitchFamily="34" charset="0"/>
                <a:ea typeface="Arial Unicode MS" pitchFamily="34" charset="-128"/>
                <a:cs typeface="Arial Unicode MS" pitchFamily="34" charset="-128"/>
                <a:sym typeface="Symbol"/>
              </a:rPr>
              <a:t></a:t>
            </a:r>
            <a:r>
              <a:rPr lang="en-US" sz="3200" kern="0" dirty="0">
                <a:solidFill>
                  <a:srgbClr val="CF7C00"/>
                </a:solidFill>
                <a:latin typeface="Franklin Gothic Book" panose="020B0503020102020204" pitchFamily="34" charset="0"/>
                <a:ea typeface="Arial Unicode MS" pitchFamily="34" charset="-128"/>
                <a:cs typeface="Arial Unicode MS" pitchFamily="34" charset="-128"/>
                <a:sym typeface="Wingdings" pitchFamily="2" charset="2"/>
              </a:rPr>
              <a:t> </a:t>
            </a:r>
            <a:r>
              <a:rPr lang="en-US" sz="2800" kern="0" dirty="0">
                <a:solidFill>
                  <a:srgbClr val="CF7C00"/>
                </a:solidFill>
                <a:latin typeface="Franklin Gothic Book" panose="020B0503020102020204" pitchFamily="34" charset="0"/>
                <a:ea typeface="Arial Unicode MS" pitchFamily="34" charset="-128"/>
                <a:cs typeface="Arial Unicode MS" pitchFamily="34" charset="-128"/>
                <a:sym typeface="Wingdings" pitchFamily="2" charset="2"/>
              </a:rPr>
              <a:t>I</a:t>
            </a: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f services canceled on the same date of services being request, you may </a:t>
            </a:r>
            <a:r>
              <a:rPr lang="en-US" sz="2800" b="1" kern="0" dirty="0">
                <a:solidFill>
                  <a:prstClr val="black"/>
                </a:solidFill>
                <a:effectLst>
                  <a:outerShdw blurRad="38100" dist="38100" dir="2700000" algn="tl">
                    <a:srgbClr val="000000">
                      <a:alpha val="43137"/>
                    </a:srgbClr>
                  </a:outerShdw>
                </a:effectLst>
                <a:latin typeface="Franklin Gothic Book" panose="020B0503020102020204" pitchFamily="34" charset="0"/>
                <a:ea typeface="Arial Unicode MS" pitchFamily="34" charset="-128"/>
                <a:cs typeface="Arial Unicode MS" pitchFamily="34" charset="-128"/>
              </a:rPr>
              <a:t>NOT</a:t>
            </a: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 bill for services</a:t>
            </a:r>
            <a:r>
              <a:rPr lang="en-US" sz="3200" b="1" kern="0" dirty="0">
                <a:solidFill>
                  <a:srgbClr val="CF7C00"/>
                </a:solidFill>
                <a:latin typeface="Franklin Gothic Book" panose="020B0503020102020204" pitchFamily="34" charset="0"/>
                <a:ea typeface="Arial Unicode MS" pitchFamily="34" charset="-128"/>
                <a:cs typeface="Arial Unicode MS" pitchFamily="34" charset="-128"/>
                <a:sym typeface="Wingdings"/>
              </a:rPr>
              <a:t></a:t>
            </a:r>
            <a:endParaRPr lang="en-US" sz="2800" b="1" kern="0" dirty="0">
              <a:solidFill>
                <a:srgbClr val="CF7C00"/>
              </a:solidFill>
              <a:latin typeface="Franklin Gothic Book" panose="020B0503020102020204" pitchFamily="34" charset="0"/>
              <a:ea typeface="Arial Unicode MS" pitchFamily="34" charset="-128"/>
              <a:cs typeface="Arial Unicode MS" pitchFamily="34" charset="-128"/>
            </a:endParaRPr>
          </a:p>
          <a:p>
            <a:pPr marL="480060" lvl="0" indent="-571500" defTabSz="914400" fontAlgn="base">
              <a:spcBef>
                <a:spcPts val="600"/>
              </a:spcBef>
              <a:spcAft>
                <a:spcPct val="0"/>
              </a:spcAft>
              <a:buClrTx/>
              <a:buSzPct val="85000"/>
              <a:buFont typeface="Wingdings" panose="05000000000000000000" pitchFamily="2" charset="2"/>
              <a:buChar char="q"/>
              <a:defRPr/>
            </a:pPr>
            <a:r>
              <a:rPr lang="en-US" sz="3200" kern="0" dirty="0">
                <a:solidFill>
                  <a:srgbClr val="000000"/>
                </a:solidFill>
                <a:latin typeface="Franklin Gothic Book" panose="020B0503020102020204" pitchFamily="34" charset="0"/>
                <a:ea typeface="Arial Unicode MS" pitchFamily="34" charset="-128"/>
                <a:cs typeface="Arial Unicode MS" pitchFamily="34" charset="-128"/>
              </a:rPr>
              <a:t>Denied: (</a:t>
            </a:r>
            <a:r>
              <a:rPr lang="en-US" sz="3200" kern="0" dirty="0">
                <a:latin typeface="Franklin Gothic Book" panose="020B0503020102020204" pitchFamily="34" charset="0"/>
                <a:ea typeface="Arial Unicode MS" pitchFamily="34" charset="-128"/>
                <a:cs typeface="Arial Unicode MS" pitchFamily="34" charset="-128"/>
              </a:rPr>
              <a:t>Invalid)</a:t>
            </a:r>
          </a:p>
          <a:p>
            <a:pPr marL="914400" lvl="1" indent="-274320" defTabSz="914400" fontAlgn="base">
              <a:lnSpc>
                <a:spcPts val="2600"/>
              </a:lnSpc>
              <a:spcBef>
                <a:spcPts val="800"/>
              </a:spcBef>
              <a:spcAft>
                <a:spcPts val="300"/>
              </a:spcAft>
              <a:buSzPct val="120000"/>
              <a:buFont typeface="Wingdings" panose="05000000000000000000" pitchFamily="2" charset="2"/>
              <a:buChar char="§"/>
              <a:defRP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Cannot be used to bill for services </a:t>
            </a:r>
          </a:p>
          <a:p>
            <a:pPr marL="914400" lvl="1" indent="-274320" defTabSz="914400" fontAlgn="base">
              <a:lnSpc>
                <a:spcPts val="2600"/>
              </a:lnSpc>
              <a:spcBef>
                <a:spcPts val="800"/>
              </a:spcBef>
              <a:spcAft>
                <a:spcPts val="300"/>
              </a:spcAft>
              <a:buSzPct val="120000"/>
              <a:buFont typeface="Wingdings" panose="05000000000000000000" pitchFamily="2" charset="2"/>
              <a:buChar char="§"/>
              <a:defRPr/>
            </a:pPr>
            <a:r>
              <a:rPr lang="en-US" sz="2800" kern="0" dirty="0">
                <a:solidFill>
                  <a:srgbClr val="CF7C00"/>
                </a:solidFill>
                <a:latin typeface="Franklin Gothic Book" panose="020B0503020102020204" pitchFamily="34" charset="0"/>
                <a:ea typeface="Arial Unicode MS" pitchFamily="34" charset="-128"/>
                <a:cs typeface="Arial Unicode MS" pitchFamily="34" charset="-128"/>
              </a:rPr>
              <a:t>Notice of Action Issued</a:t>
            </a:r>
          </a:p>
          <a:p>
            <a:pPr marL="548640" lvl="0" indent="-548640" defTabSz="914400" fontAlgn="base">
              <a:lnSpc>
                <a:spcPts val="3500"/>
              </a:lnSpc>
              <a:spcBef>
                <a:spcPts val="1200"/>
              </a:spcBef>
              <a:spcAft>
                <a:spcPts val="1200"/>
              </a:spcAft>
              <a:buClrTx/>
              <a:buSzPct val="85000"/>
              <a:buFont typeface="Wingdings 2" panose="05020102010507070707" pitchFamily="18" charset="2"/>
              <a:buChar char="±"/>
              <a:defRPr/>
            </a:pPr>
            <a:endParaRPr lang="en-US" sz="3400" kern="0" dirty="0">
              <a:solidFill>
                <a:srgbClr val="CF7C00"/>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t>32</a:t>
            </a:fld>
            <a:endParaRPr lang="en-US"/>
          </a:p>
        </p:txBody>
      </p:sp>
      <p:sp>
        <p:nvSpPr>
          <p:cNvPr id="4" name="Rounded Rectangle 3"/>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PEDI System</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45960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66058" y="2087405"/>
            <a:ext cx="8294914" cy="4451507"/>
          </a:xfrm>
        </p:spPr>
        <p:txBody>
          <a:bodyPr lIns="0"/>
          <a:lstStyle/>
          <a:p>
            <a:pPr marL="548640" lvl="0" indent="-548640" defTabSz="914400" fontAlgn="base">
              <a:lnSpc>
                <a:spcPts val="3500"/>
              </a:lnSpc>
              <a:spcBef>
                <a:spcPts val="0"/>
              </a:spcBef>
              <a:spcAft>
                <a:spcPct val="0"/>
              </a:spcAft>
              <a:buClrTx/>
              <a:buSzPct val="90000"/>
              <a:buFont typeface="Wingdings" panose="05000000000000000000" pitchFamily="2" charset="2"/>
              <a:buChar char="q"/>
              <a:defRPr/>
            </a:pPr>
            <a:r>
              <a:rPr lang="en-US" sz="3600" kern="0" dirty="0">
                <a:solidFill>
                  <a:srgbClr val="000000"/>
                </a:solidFill>
                <a:latin typeface="Franklin Gothic Book" panose="020B0503020102020204" pitchFamily="34" charset="0"/>
                <a:ea typeface="Arial Unicode MS" pitchFamily="34" charset="-128"/>
                <a:cs typeface="Arial Unicode MS" pitchFamily="34" charset="-128"/>
              </a:rPr>
              <a:t>Download PEDI Application:</a:t>
            </a:r>
          </a:p>
          <a:p>
            <a:pPr marL="548640" lvl="1" indent="0" defTabSz="914400" fontAlgn="base">
              <a:lnSpc>
                <a:spcPts val="2300"/>
              </a:lnSpc>
              <a:spcBef>
                <a:spcPts val="0"/>
              </a:spcBef>
              <a:spcAft>
                <a:spcPct val="0"/>
              </a:spcAft>
              <a:buSzPct val="100000"/>
              <a:buNone/>
              <a:defRPr/>
            </a:pPr>
            <a:r>
              <a:rPr lang="en-US" sz="1800" kern="0" dirty="0">
                <a:solidFill>
                  <a:srgbClr val="000000"/>
                </a:solidFill>
                <a:latin typeface="Franklin Gothic Book" panose="020B0503020102020204" pitchFamily="34" charset="0"/>
                <a:ea typeface="Arial Unicode MS" pitchFamily="34" charset="-128"/>
                <a:cs typeface="Arial Unicode MS" pitchFamily="34" charset="-128"/>
                <a:hlinkClick r:id="rId3" action="ppaction://hlinkpres?slideindex=1&amp;slidetitle="/>
              </a:rPr>
              <a:t>http:/www.dhcs.ca.gov/services/ccs/cmsnet/Pages/CMSNetProviderEDI.aspx</a:t>
            </a:r>
            <a:endParaRPr lang="en-US" sz="1800" kern="0" dirty="0">
              <a:solidFill>
                <a:srgbClr val="000000"/>
              </a:solidFill>
              <a:latin typeface="Franklin Gothic Book" panose="020B0503020102020204" pitchFamily="34" charset="0"/>
              <a:ea typeface="Arial Unicode MS" pitchFamily="34" charset="-128"/>
              <a:cs typeface="Arial Unicode MS" pitchFamily="34" charset="-128"/>
            </a:endParaRPr>
          </a:p>
          <a:p>
            <a:pPr marL="640080" lvl="1" indent="0" defTabSz="914400" fontAlgn="base">
              <a:lnSpc>
                <a:spcPts val="2300"/>
              </a:lnSpc>
              <a:spcBef>
                <a:spcPts val="0"/>
              </a:spcBef>
              <a:spcAft>
                <a:spcPct val="0"/>
              </a:spcAft>
              <a:buSzPct val="100000"/>
              <a:buNone/>
              <a:defRPr/>
            </a:pPr>
            <a:endParaRPr lang="en-US" sz="2000" kern="0" dirty="0">
              <a:solidFill>
                <a:srgbClr val="000000"/>
              </a:solidFill>
              <a:latin typeface="Franklin Gothic Book" panose="020B0503020102020204" pitchFamily="34" charset="0"/>
              <a:ea typeface="Arial Unicode MS" pitchFamily="34" charset="-128"/>
              <a:cs typeface="Arial Unicode MS" pitchFamily="34" charset="-128"/>
            </a:endParaRPr>
          </a:p>
          <a:p>
            <a:pPr marL="640080" lvl="1" indent="0" defTabSz="914400" fontAlgn="base">
              <a:lnSpc>
                <a:spcPts val="3200"/>
              </a:lnSpc>
              <a:spcBef>
                <a:spcPts val="0"/>
              </a:spcBef>
              <a:spcAft>
                <a:spcPct val="0"/>
              </a:spcAft>
              <a:buSzPct val="100000"/>
              <a:buNone/>
              <a:defRPr/>
            </a:pPr>
            <a:r>
              <a:rPr lang="en-US" sz="3400" u="sng" kern="0" dirty="0">
                <a:solidFill>
                  <a:srgbClr val="000000"/>
                </a:solidFill>
                <a:latin typeface="Franklin Gothic Book" panose="020B0503020102020204" pitchFamily="34" charset="0"/>
                <a:ea typeface="Arial Unicode MS" pitchFamily="34" charset="-128"/>
                <a:cs typeface="Arial Unicode MS" pitchFamily="34" charset="-128"/>
              </a:rPr>
              <a:t>Application package can be mailed:</a:t>
            </a:r>
          </a:p>
          <a:p>
            <a:pPr marL="640080" lvl="1" indent="0" defTabSz="914400" fontAlgn="base">
              <a:lnSpc>
                <a:spcPts val="2400"/>
              </a:lnSpc>
              <a:spcBef>
                <a:spcPts val="0"/>
              </a:spcBef>
              <a:spcAft>
                <a:spcPct val="0"/>
              </a:spcAft>
              <a:buSzPct val="100000"/>
              <a:buNone/>
              <a:defRPr/>
            </a:pPr>
            <a:r>
              <a:rPr lang="en-US" kern="0" dirty="0">
                <a:solidFill>
                  <a:srgbClr val="000092"/>
                </a:solidFill>
                <a:latin typeface="Franklin Gothic Book" panose="020B0503020102020204" pitchFamily="34" charset="0"/>
                <a:ea typeface="Arial Unicode MS" pitchFamily="34" charset="-128"/>
                <a:cs typeface="Arial Unicode MS" pitchFamily="34" charset="-128"/>
              </a:rPr>
              <a:t>Attention: Management Information Systems</a:t>
            </a:r>
          </a:p>
          <a:p>
            <a:pPr marL="640080" lvl="1" indent="0" defTabSz="914400" fontAlgn="base">
              <a:lnSpc>
                <a:spcPts val="2400"/>
              </a:lnSpc>
              <a:spcBef>
                <a:spcPts val="0"/>
              </a:spcBef>
              <a:spcAft>
                <a:spcPct val="0"/>
              </a:spcAft>
              <a:buSzPct val="100000"/>
              <a:buNone/>
              <a:defRPr/>
            </a:pPr>
            <a:r>
              <a:rPr lang="en-US" kern="0" dirty="0">
                <a:solidFill>
                  <a:srgbClr val="000092"/>
                </a:solidFill>
                <a:latin typeface="Franklin Gothic Book" panose="020B0503020102020204" pitchFamily="34" charset="0"/>
                <a:ea typeface="Arial Unicode MS" pitchFamily="34" charset="-128"/>
                <a:cs typeface="Arial Unicode MS" pitchFamily="34" charset="-128"/>
              </a:rPr>
              <a:t>Department of Public Health-Children’s Medical Services</a:t>
            </a:r>
          </a:p>
          <a:p>
            <a:pPr marL="640080" lvl="1" indent="0" defTabSz="914400" fontAlgn="base">
              <a:lnSpc>
                <a:spcPts val="2400"/>
              </a:lnSpc>
              <a:spcBef>
                <a:spcPts val="0"/>
              </a:spcBef>
              <a:spcAft>
                <a:spcPct val="0"/>
              </a:spcAft>
              <a:buSzPct val="100000"/>
              <a:buNone/>
              <a:defRPr/>
            </a:pPr>
            <a:r>
              <a:rPr lang="en-US" kern="0" dirty="0">
                <a:solidFill>
                  <a:srgbClr val="000092"/>
                </a:solidFill>
                <a:latin typeface="Franklin Gothic Book" panose="020B0503020102020204" pitchFamily="34" charset="0"/>
                <a:ea typeface="Arial Unicode MS" pitchFamily="34" charset="-128"/>
                <a:cs typeface="Arial Unicode MS" pitchFamily="34" charset="-128"/>
              </a:rPr>
              <a:t>9320 Telstar Ave., Suite 226</a:t>
            </a:r>
          </a:p>
          <a:p>
            <a:pPr marL="640080" lvl="1" indent="0" defTabSz="914400" fontAlgn="base">
              <a:lnSpc>
                <a:spcPts val="2400"/>
              </a:lnSpc>
              <a:spcBef>
                <a:spcPts val="0"/>
              </a:spcBef>
              <a:spcAft>
                <a:spcPct val="0"/>
              </a:spcAft>
              <a:buSzPct val="100000"/>
              <a:buNone/>
              <a:defRPr/>
            </a:pPr>
            <a:r>
              <a:rPr lang="en-US" kern="0" dirty="0">
                <a:solidFill>
                  <a:srgbClr val="000092"/>
                </a:solidFill>
                <a:latin typeface="Franklin Gothic Book" panose="020B0503020102020204" pitchFamily="34" charset="0"/>
                <a:ea typeface="Arial Unicode MS" pitchFamily="34" charset="-128"/>
                <a:cs typeface="Arial Unicode MS" pitchFamily="34" charset="-128"/>
              </a:rPr>
              <a:t>El Monte, CA 91731</a:t>
            </a:r>
          </a:p>
          <a:p>
            <a:pPr marL="640080" lvl="1" indent="0" defTabSz="914400" fontAlgn="base">
              <a:lnSpc>
                <a:spcPts val="2300"/>
              </a:lnSpc>
              <a:spcBef>
                <a:spcPts val="0"/>
              </a:spcBef>
              <a:spcAft>
                <a:spcPct val="0"/>
              </a:spcAft>
              <a:buSzPct val="120000"/>
              <a:buNone/>
              <a:defRPr/>
            </a:pPr>
            <a:endParaRPr lang="en-US" sz="2000" kern="0" dirty="0">
              <a:solidFill>
                <a:srgbClr val="000000"/>
              </a:solidFill>
              <a:latin typeface="Franklin Gothic Book" panose="020B0503020102020204" pitchFamily="34" charset="0"/>
              <a:ea typeface="Arial Unicode MS" pitchFamily="34" charset="-128"/>
              <a:cs typeface="Arial Unicode MS" pitchFamily="34" charset="-128"/>
            </a:endParaRPr>
          </a:p>
          <a:p>
            <a:pPr marL="365760" lvl="0" indent="-548640" defTabSz="914400" fontAlgn="base">
              <a:lnSpc>
                <a:spcPts val="3000"/>
              </a:lnSpc>
              <a:spcBef>
                <a:spcPts val="1800"/>
              </a:spcBef>
              <a:spcAft>
                <a:spcPct val="0"/>
              </a:spcAft>
              <a:buClrTx/>
              <a:buSzPct val="90000"/>
              <a:buFont typeface="Wingdings" panose="05000000000000000000" pitchFamily="2" charset="2"/>
              <a:buChar char="q"/>
              <a:defRPr/>
            </a:pPr>
            <a:r>
              <a:rPr lang="en-US" sz="3600" kern="0" dirty="0">
                <a:solidFill>
                  <a:srgbClr val="000000"/>
                </a:solidFill>
                <a:latin typeface="Franklin Gothic Book" panose="020B0503020102020204" pitchFamily="34" charset="0"/>
                <a:ea typeface="Arial Unicode MS" pitchFamily="34" charset="-128"/>
                <a:cs typeface="Arial Unicode MS" pitchFamily="34" charset="-128"/>
              </a:rPr>
              <a:t>Help Desk: </a:t>
            </a:r>
          </a:p>
          <a:p>
            <a:pPr marL="1005840" lvl="1" indent="-365760" defTabSz="914400" fontAlgn="base">
              <a:lnSpc>
                <a:spcPts val="3400"/>
              </a:lnSpc>
              <a:spcBef>
                <a:spcPts val="1000"/>
              </a:spcBef>
              <a:spcAft>
                <a:spcPct val="0"/>
              </a:spcAft>
              <a:buSzPct val="120000"/>
              <a:buFont typeface="Wingdings" panose="05000000000000000000" pitchFamily="2" charset="2"/>
              <a:buChar char="§"/>
              <a:defRPr/>
            </a:pPr>
            <a:r>
              <a:rPr lang="en-US" sz="2800" kern="0" dirty="0">
                <a:solidFill>
                  <a:srgbClr val="000092"/>
                </a:solidFill>
                <a:latin typeface="Franklin Gothic Book" panose="020B0503020102020204" pitchFamily="34" charset="0"/>
                <a:ea typeface="Arial Unicode MS" pitchFamily="34" charset="-128"/>
                <a:cs typeface="Arial Unicode MS" pitchFamily="34" charset="-128"/>
              </a:rPr>
              <a:t>626-569-6630 or 1-866-685-8449  </a:t>
            </a:r>
          </a:p>
          <a:p>
            <a:pPr marL="548640" lvl="0" indent="-548640" defTabSz="914400" fontAlgn="base">
              <a:lnSpc>
                <a:spcPts val="3500"/>
              </a:lnSpc>
              <a:spcBef>
                <a:spcPts val="1200"/>
              </a:spcBef>
              <a:spcAft>
                <a:spcPts val="1200"/>
              </a:spcAft>
              <a:buClrTx/>
              <a:buSzPct val="85000"/>
              <a:buFont typeface="Wingdings 2" panose="05020102010507070707" pitchFamily="18" charset="2"/>
              <a:buChar char="±"/>
              <a:defRPr/>
            </a:pPr>
            <a:endParaRPr lang="en-US" sz="3400" kern="0" dirty="0">
              <a:solidFill>
                <a:srgbClr val="CF7C00"/>
              </a:solidFill>
              <a:latin typeface="Tekton Pro" panose="020F0603020208020904"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t>33</a:t>
            </a:fld>
            <a:endParaRPr lang="en-US"/>
          </a:p>
        </p:txBody>
      </p:sp>
      <p:sp>
        <p:nvSpPr>
          <p:cNvPr id="7" name="Title 6"/>
          <p:cNvSpPr>
            <a:spLocks noGrp="1"/>
          </p:cNvSpPr>
          <p:nvPr>
            <p:ph type="title"/>
          </p:nvPr>
        </p:nvSpPr>
        <p:spPr>
          <a:xfrm>
            <a:off x="457200" y="1161650"/>
            <a:ext cx="8229600" cy="634985"/>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PEDI System</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428861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799" y="2286000"/>
            <a:ext cx="8577943" cy="4252912"/>
          </a:xfrm>
        </p:spPr>
        <p:txBody>
          <a:bodyPr lIns="0" tIns="182880"/>
          <a:lstStyle/>
          <a:p>
            <a:pPr marL="91440" indent="0" algn="ctr" defTabSz="914400" fontAlgn="base">
              <a:lnSpc>
                <a:spcPts val="4000"/>
              </a:lnSpc>
              <a:spcBef>
                <a:spcPts val="1200"/>
              </a:spcBef>
              <a:spcAft>
                <a:spcPts val="1800"/>
              </a:spcAft>
              <a:buClrTx/>
              <a:buSzPct val="90000"/>
              <a:buNone/>
            </a:pPr>
            <a:r>
              <a:rPr lang="en-US" sz="4000" dirty="0">
                <a:latin typeface="Franklin Gothic Book" panose="020B0503020102020204" pitchFamily="34" charset="0"/>
              </a:rPr>
              <a:t>If you have any questions regarding SAR request or referrals, please contact one of our nursing agents at: </a:t>
            </a:r>
            <a:r>
              <a:rPr lang="en-US" sz="4000" dirty="0">
                <a:solidFill>
                  <a:schemeClr val="accent6">
                    <a:lumMod val="75000"/>
                  </a:schemeClr>
                </a:solidFill>
                <a:latin typeface="Franklin Gothic Book" panose="020B0503020102020204" pitchFamily="34" charset="0"/>
              </a:rPr>
              <a:t>1-800-288-4584, press option #</a:t>
            </a:r>
            <a:r>
              <a:rPr lang="en-US" sz="4000" dirty="0" smtClean="0">
                <a:solidFill>
                  <a:schemeClr val="accent6">
                    <a:lumMod val="75000"/>
                  </a:schemeClr>
                </a:solidFill>
                <a:latin typeface="Franklin Gothic Book" panose="020B0503020102020204" pitchFamily="34" charset="0"/>
              </a:rPr>
              <a:t>7</a:t>
            </a:r>
            <a:endParaRPr lang="en-US" sz="4000" dirty="0">
              <a:solidFill>
                <a:schemeClr val="accent6">
                  <a:lumMod val="75000"/>
                </a:schemeClr>
              </a:solidFill>
              <a:latin typeface="Franklin Gothic Book" panose="020B0503020102020204" pitchFamily="34" charset="0"/>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t>34</a:t>
            </a:fld>
            <a:endParaRPr lang="en-US"/>
          </a:p>
        </p:txBody>
      </p:sp>
      <p:sp>
        <p:nvSpPr>
          <p:cNvPr id="7" name="Rounded Rectangle 6"/>
          <p:cNvSpPr/>
          <p:nvPr/>
        </p:nvSpPr>
        <p:spPr>
          <a:xfrm>
            <a:off x="250373" y="1230086"/>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dirty="0" smtClean="0">
                <a:solidFill>
                  <a:schemeClr val="tx1"/>
                </a:solidFill>
                <a:latin typeface="Franklin Gothic Book" panose="020B0503020102020204" pitchFamily="34" charset="0"/>
              </a:rPr>
              <a:t>Contact Information </a:t>
            </a:r>
            <a:endParaRPr lang="en-US" sz="4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113356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630" y="2346349"/>
            <a:ext cx="9013370" cy="14260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5200"/>
              </a:lnSpc>
            </a:pPr>
            <a:r>
              <a:rPr lang="en-US" sz="5400" b="1" dirty="0" smtClean="0">
                <a:ln/>
                <a:solidFill>
                  <a:srgbClr val="0070C0"/>
                </a:solidFill>
                <a:latin typeface="Franklin Gothic Book" panose="020B0503020102020204" pitchFamily="34" charset="0"/>
              </a:rPr>
              <a:t>End of Case</a:t>
            </a:r>
          </a:p>
          <a:p>
            <a:pPr algn="ctr">
              <a:lnSpc>
                <a:spcPts val="5200"/>
              </a:lnSpc>
            </a:pPr>
            <a:r>
              <a:rPr lang="en-US" sz="5400" b="1" dirty="0" smtClean="0">
                <a:ln/>
                <a:solidFill>
                  <a:srgbClr val="0070C0"/>
                </a:solidFill>
                <a:latin typeface="Franklin Gothic Book" panose="020B0503020102020204" pitchFamily="34" charset="0"/>
              </a:rPr>
              <a:t> Management Module</a:t>
            </a:r>
          </a:p>
        </p:txBody>
      </p:sp>
    </p:spTree>
    <p:extLst>
      <p:ext uri="{BB962C8B-B14F-4D97-AF65-F5344CB8AC3E}">
        <p14:creationId xmlns:p14="http://schemas.microsoft.com/office/powerpoint/2010/main" val="3240905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5327" y="1314493"/>
            <a:ext cx="8344014" cy="165686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6100"/>
              </a:lnSpc>
            </a:pPr>
            <a:r>
              <a:rPr lang="en-US" sz="6000" b="1" dirty="0" smtClean="0">
                <a:ln/>
                <a:solidFill>
                  <a:srgbClr val="0070C0"/>
                </a:solidFill>
                <a:latin typeface="Franklin Gothic Book" panose="020B0503020102020204" pitchFamily="34" charset="0"/>
              </a:rPr>
              <a:t>Los Angeles County(LAC)</a:t>
            </a:r>
          </a:p>
          <a:p>
            <a:pPr algn="ctr">
              <a:lnSpc>
                <a:spcPts val="6100"/>
              </a:lnSpc>
            </a:pPr>
            <a:r>
              <a:rPr lang="en-US" sz="6000" b="1" dirty="0" smtClean="0">
                <a:ln/>
                <a:solidFill>
                  <a:srgbClr val="0070C0"/>
                </a:solidFill>
                <a:latin typeface="Franklin Gothic Book" panose="020B0503020102020204" pitchFamily="34" charset="0"/>
              </a:rPr>
              <a:t>Referral Process</a:t>
            </a:r>
            <a:endParaRPr lang="en-US" sz="6000" b="1" cap="none" spc="0" dirty="0">
              <a:ln/>
              <a:solidFill>
                <a:srgbClr val="0070C0"/>
              </a:solidFill>
              <a:effectLst/>
              <a:latin typeface="Franklin Gothic Book" panose="020B05030201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462" y="3156856"/>
            <a:ext cx="3268975" cy="2710543"/>
          </a:xfrm>
          <a:prstGeom prst="rect">
            <a:avLst/>
          </a:prstGeom>
        </p:spPr>
      </p:pic>
    </p:spTree>
    <p:extLst>
      <p:ext uri="{BB962C8B-B14F-4D97-AF65-F5344CB8AC3E}">
        <p14:creationId xmlns:p14="http://schemas.microsoft.com/office/powerpoint/2010/main" val="328235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2133600"/>
            <a:ext cx="8655289" cy="4495800"/>
          </a:xfrm>
        </p:spPr>
        <p:txBody>
          <a:bodyPr tIns="182880"/>
          <a:lstStyle/>
          <a:p>
            <a:pPr marL="457200" indent="-457200">
              <a:lnSpc>
                <a:spcPts val="2900"/>
              </a:lnSpc>
              <a:spcBef>
                <a:spcPts val="600"/>
              </a:spcBef>
              <a:spcAft>
                <a:spcPts val="1200"/>
              </a:spcAft>
              <a:buClrTx/>
              <a:buSzPct val="90000"/>
              <a:buFont typeface="Wingdings" panose="05000000000000000000" pitchFamily="2" charset="2"/>
              <a:buChar char="q"/>
            </a:pPr>
            <a:r>
              <a:rPr lang="en-US" sz="3000" dirty="0" smtClean="0">
                <a:latin typeface="Franklin Gothic Book" panose="020B0503020102020204" pitchFamily="34" charset="0"/>
              </a:rPr>
              <a:t>A referral can be made by anyone, including the family, school, public health nurse, family doctor, facility, medical group, or physician’s specialist. </a:t>
            </a:r>
          </a:p>
          <a:p>
            <a:pPr marL="457200" indent="-457200">
              <a:lnSpc>
                <a:spcPts val="2900"/>
              </a:lnSpc>
              <a:spcBef>
                <a:spcPts val="600"/>
              </a:spcBef>
              <a:spcAft>
                <a:spcPts val="1200"/>
              </a:spcAft>
              <a:buClrTx/>
              <a:buSzPct val="90000"/>
              <a:buFont typeface="Wingdings" panose="05000000000000000000" pitchFamily="2" charset="2"/>
              <a:buChar char="q"/>
            </a:pPr>
            <a:r>
              <a:rPr lang="en-US" sz="3000" dirty="0" smtClean="0">
                <a:latin typeface="Franklin Gothic Book" panose="020B0503020102020204" pitchFamily="34" charset="0"/>
              </a:rPr>
              <a:t>A </a:t>
            </a:r>
            <a:r>
              <a:rPr lang="en-US" sz="3000" b="1" i="1" dirty="0" smtClean="0">
                <a:latin typeface="Franklin Gothic Book" panose="020B0503020102020204" pitchFamily="34" charset="0"/>
              </a:rPr>
              <a:t>SAR Request Form </a:t>
            </a:r>
            <a:r>
              <a:rPr lang="en-US" sz="3000" dirty="0" smtClean="0">
                <a:latin typeface="Franklin Gothic Book" panose="020B0503020102020204" pitchFamily="34" charset="0"/>
              </a:rPr>
              <a:t>should be used when requesting services from LA County-CCS.       These forms can be located on the:</a:t>
            </a:r>
          </a:p>
          <a:p>
            <a:pPr marL="914400" lvl="2" indent="-365760">
              <a:lnSpc>
                <a:spcPts val="2400"/>
              </a:lnSpc>
              <a:spcBef>
                <a:spcPts val="600"/>
              </a:spcBef>
              <a:spcAft>
                <a:spcPts val="600"/>
              </a:spcAft>
              <a:buClr>
                <a:srgbClr val="0070C0"/>
              </a:buClr>
              <a:buSzPct val="90000"/>
              <a:buFont typeface="+mj-lt"/>
              <a:buAutoNum type="arabicParenR"/>
            </a:pPr>
            <a:r>
              <a:rPr lang="en-US" sz="2400" dirty="0" err="1" smtClean="0">
                <a:solidFill>
                  <a:srgbClr val="0070C0"/>
                </a:solidFill>
                <a:latin typeface="Franklin Gothic Book" panose="020B0503020102020204" pitchFamily="34" charset="0"/>
              </a:rPr>
              <a:t>Medi</a:t>
            </a:r>
            <a:r>
              <a:rPr lang="en-US" sz="2400" dirty="0" smtClean="0">
                <a:solidFill>
                  <a:srgbClr val="0070C0"/>
                </a:solidFill>
                <a:latin typeface="Franklin Gothic Book" panose="020B0503020102020204" pitchFamily="34" charset="0"/>
              </a:rPr>
              <a:t>-Cal Website</a:t>
            </a:r>
          </a:p>
          <a:p>
            <a:pPr marL="914400" lvl="2" indent="-365760">
              <a:lnSpc>
                <a:spcPts val="2400"/>
              </a:lnSpc>
              <a:spcBef>
                <a:spcPts val="600"/>
              </a:spcBef>
              <a:spcAft>
                <a:spcPts val="600"/>
              </a:spcAft>
              <a:buClr>
                <a:srgbClr val="0070C0"/>
              </a:buClr>
              <a:buSzPct val="90000"/>
              <a:buFont typeface="+mj-lt"/>
              <a:buAutoNum type="arabicParenR"/>
            </a:pPr>
            <a:r>
              <a:rPr lang="en-US" sz="2400" dirty="0" smtClean="0">
                <a:solidFill>
                  <a:srgbClr val="0070C0"/>
                </a:solidFill>
                <a:latin typeface="Franklin Gothic Book" panose="020B0503020102020204" pitchFamily="34" charset="0"/>
              </a:rPr>
              <a:t>California Children’s Services Website</a:t>
            </a:r>
          </a:p>
          <a:p>
            <a:pPr marL="914400" lvl="2" indent="-365760">
              <a:lnSpc>
                <a:spcPts val="2400"/>
              </a:lnSpc>
              <a:spcBef>
                <a:spcPts val="600"/>
              </a:spcBef>
              <a:spcAft>
                <a:spcPts val="600"/>
              </a:spcAft>
              <a:buClr>
                <a:srgbClr val="0070C0"/>
              </a:buClr>
              <a:buSzPct val="90000"/>
              <a:buFont typeface="+mj-lt"/>
              <a:buAutoNum type="arabicParenR"/>
            </a:pPr>
            <a:r>
              <a:rPr lang="en-US" sz="2400" dirty="0" smtClean="0">
                <a:solidFill>
                  <a:srgbClr val="0070C0"/>
                </a:solidFill>
                <a:latin typeface="Franklin Gothic Book" panose="020B0503020102020204" pitchFamily="34" charset="0"/>
              </a:rPr>
              <a:t>Los Angeles County Local CCS Website</a:t>
            </a:r>
          </a:p>
          <a:p>
            <a:pPr marL="457200" indent="-457200">
              <a:lnSpc>
                <a:spcPts val="2600"/>
              </a:lnSpc>
              <a:spcBef>
                <a:spcPts val="600"/>
              </a:spcBef>
              <a:spcAft>
                <a:spcPts val="600"/>
              </a:spcAft>
              <a:buClrTx/>
              <a:buSzPct val="90000"/>
              <a:buFont typeface="Wingdings" panose="05000000000000000000" pitchFamily="2" charset="2"/>
              <a:buChar char="q"/>
            </a:pPr>
            <a:endParaRPr lang="en-US" sz="2800" dirty="0" smtClean="0">
              <a:latin typeface="Franklin Gothic Book" panose="020B0503020102020204" pitchFamily="34" charset="0"/>
            </a:endParaRPr>
          </a:p>
          <a:p>
            <a:pPr marL="457200" indent="-457200">
              <a:lnSpc>
                <a:spcPts val="2700"/>
              </a:lnSpc>
              <a:spcBef>
                <a:spcPts val="600"/>
              </a:spcBef>
              <a:spcAft>
                <a:spcPts val="1000"/>
              </a:spcAft>
              <a:buClrTx/>
              <a:buSzPct val="90000"/>
              <a:buFont typeface="Wingdings" panose="05000000000000000000" pitchFamily="2" charset="2"/>
              <a:buChar char="q"/>
            </a:pPr>
            <a:endParaRPr lang="en-US" sz="2800" dirty="0" smtClean="0">
              <a:latin typeface="Franklin Gothic Book" panose="020B0503020102020204" pitchFamily="34" charset="0"/>
            </a:endParaRPr>
          </a:p>
          <a:p>
            <a:pPr marL="457200" indent="-457200">
              <a:lnSpc>
                <a:spcPts val="3000"/>
              </a:lnSpc>
              <a:spcBef>
                <a:spcPts val="600"/>
              </a:spcBef>
              <a:spcAft>
                <a:spcPts val="1000"/>
              </a:spcAft>
              <a:buClrTx/>
              <a:buSzPct val="90000"/>
              <a:buFont typeface="Wingdings" panose="05000000000000000000" pitchFamily="2" charset="2"/>
              <a:buChar char="q"/>
            </a:pPr>
            <a:endParaRPr lang="en-US" sz="3000" dirty="0" smtClean="0">
              <a:latin typeface="Franklin Gothic Book" panose="020B0503020102020204" pitchFamily="34" charset="0"/>
            </a:endParaRPr>
          </a:p>
          <a:p>
            <a:pPr marL="457200" indent="-457200">
              <a:lnSpc>
                <a:spcPts val="3100"/>
              </a:lnSpc>
              <a:spcBef>
                <a:spcPts val="600"/>
              </a:spcBef>
              <a:spcAft>
                <a:spcPts val="1000"/>
              </a:spcAft>
              <a:buClrTx/>
              <a:buSzPct val="90000"/>
              <a:buFont typeface="Wingdings" panose="05000000000000000000" pitchFamily="2" charset="2"/>
              <a:buChar char="q"/>
            </a:pPr>
            <a:endParaRPr lang="en-US" sz="3200" dirty="0" smtClean="0">
              <a:latin typeface="Franklin Gothic Book" panose="020B0503020102020204" pitchFamily="34" charset="0"/>
            </a:endParaRPr>
          </a:p>
          <a:p>
            <a:pPr marL="667512" lvl="1" indent="-365760">
              <a:lnSpc>
                <a:spcPts val="2700"/>
              </a:lnSpc>
              <a:spcBef>
                <a:spcPts val="800"/>
              </a:spcBef>
              <a:spcAft>
                <a:spcPts val="400"/>
              </a:spcAft>
              <a:buClr>
                <a:srgbClr val="0070C0"/>
              </a:buClr>
              <a:buSzPct val="80000"/>
              <a:buFont typeface="Wingdings" panose="05000000000000000000" pitchFamily="2" charset="2"/>
              <a:buChar char="q"/>
            </a:pPr>
            <a:endParaRPr lang="en-US" sz="2800" dirty="0" smtClean="0">
              <a:latin typeface="Franklin Gothic Book" panose="020B0503020102020204" pitchFamily="34" charset="0"/>
            </a:endParaRPr>
          </a:p>
          <a:p>
            <a:pPr marL="0" indent="0">
              <a:lnSpc>
                <a:spcPts val="3200"/>
              </a:lnSpc>
              <a:spcBef>
                <a:spcPts val="600"/>
              </a:spcBef>
              <a:buSzPct val="80000"/>
              <a:buNone/>
            </a:pPr>
            <a:endParaRPr lang="en-US" sz="3200" dirty="0">
              <a:latin typeface="Calibri" panose="020F0502020204030204" pitchFamily="34" charset="0"/>
            </a:endParaRPr>
          </a:p>
        </p:txBody>
      </p:sp>
      <p:sp>
        <p:nvSpPr>
          <p:cNvPr id="5" name="Rounded Rectangle 4"/>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latin typeface="Franklin Gothic Book" panose="020B0503020102020204" pitchFamily="34" charset="0"/>
              </a:rPr>
              <a:t>Referral Process</a:t>
            </a:r>
            <a:endParaRPr lang="en-US" sz="4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77719050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2097505"/>
            <a:ext cx="8404345" cy="4495800"/>
          </a:xfrm>
        </p:spPr>
        <p:txBody>
          <a:bodyPr/>
          <a:lstStyle/>
          <a:p>
            <a:pPr marL="0" indent="0">
              <a:lnSpc>
                <a:spcPts val="3700"/>
              </a:lnSpc>
              <a:spcBef>
                <a:spcPts val="600"/>
              </a:spcBef>
              <a:spcAft>
                <a:spcPts val="1800"/>
              </a:spcAft>
              <a:buSzPct val="80000"/>
              <a:buNone/>
            </a:pPr>
            <a:r>
              <a:rPr lang="en-US" sz="3400" b="1" dirty="0" smtClean="0">
                <a:latin typeface="Franklin Gothic Book" panose="020B0503020102020204" pitchFamily="34" charset="0"/>
              </a:rPr>
              <a:t>Referrals must include the following:</a:t>
            </a:r>
          </a:p>
          <a:p>
            <a:pPr marL="640080" lvl="1" indent="-457200">
              <a:lnSpc>
                <a:spcPts val="3000"/>
              </a:lnSpc>
              <a:spcBef>
                <a:spcPts val="600"/>
              </a:spcBef>
              <a:spcAft>
                <a:spcPts val="1800"/>
              </a:spcAft>
              <a:buSzPct val="80000"/>
              <a:buFont typeface="Wingdings" panose="05000000000000000000" pitchFamily="2" charset="2"/>
              <a:buChar char="q"/>
            </a:pPr>
            <a:r>
              <a:rPr lang="en-US" sz="3200" dirty="0" smtClean="0">
                <a:latin typeface="Franklin Gothic Book" panose="020B0503020102020204" pitchFamily="34" charset="0"/>
              </a:rPr>
              <a:t>A completed and legible SAR Request Form</a:t>
            </a:r>
          </a:p>
          <a:p>
            <a:pPr marL="640080" lvl="1" indent="-457200">
              <a:lnSpc>
                <a:spcPts val="3000"/>
              </a:lnSpc>
              <a:spcBef>
                <a:spcPts val="600"/>
              </a:spcBef>
              <a:spcAft>
                <a:spcPts val="1800"/>
              </a:spcAft>
              <a:buSzPct val="80000"/>
              <a:buFont typeface="Wingdings" panose="05000000000000000000" pitchFamily="2" charset="2"/>
              <a:buChar char="q"/>
            </a:pPr>
            <a:r>
              <a:rPr lang="en-US" sz="3200" dirty="0" smtClean="0">
                <a:latin typeface="Franklin Gothic Book" panose="020B0503020102020204" pitchFamily="34" charset="0"/>
              </a:rPr>
              <a:t>A completed and legible </a:t>
            </a:r>
            <a:r>
              <a:rPr lang="en-US" sz="3200" dirty="0">
                <a:latin typeface="Franklin Gothic Book" panose="020B0503020102020204" pitchFamily="34" charset="0"/>
              </a:rPr>
              <a:t>CCS Client Separator Page for each CCS client referred.</a:t>
            </a:r>
          </a:p>
          <a:p>
            <a:pPr marL="640080" lvl="1" indent="-457200">
              <a:lnSpc>
                <a:spcPts val="3000"/>
              </a:lnSpc>
              <a:spcBef>
                <a:spcPts val="600"/>
              </a:spcBef>
              <a:spcAft>
                <a:spcPts val="1800"/>
              </a:spcAft>
              <a:buSzPct val="80000"/>
              <a:buFont typeface="Wingdings" panose="05000000000000000000" pitchFamily="2" charset="2"/>
              <a:buChar char="q"/>
            </a:pPr>
            <a:r>
              <a:rPr lang="en-US" sz="3200" dirty="0">
                <a:latin typeface="Franklin Gothic Book" panose="020B0503020102020204" pitchFamily="34" charset="0"/>
              </a:rPr>
              <a:t>Copy of medical reports, including but not limited to laboratory, radiology, diagnostic test that confirm the suspected eligible condition.</a:t>
            </a:r>
          </a:p>
          <a:p>
            <a:pPr marL="301752" lvl="1" indent="0">
              <a:lnSpc>
                <a:spcPts val="2700"/>
              </a:lnSpc>
              <a:spcBef>
                <a:spcPts val="800"/>
              </a:spcBef>
              <a:spcAft>
                <a:spcPts val="400"/>
              </a:spcAft>
              <a:buClr>
                <a:srgbClr val="0070C0"/>
              </a:buClr>
              <a:buSzPct val="80000"/>
              <a:buNone/>
            </a:pPr>
            <a:endParaRPr lang="en-US" sz="2800" dirty="0" smtClean="0">
              <a:latin typeface="Franklin Gothic Book" panose="020B0503020102020204" pitchFamily="34" charset="0"/>
            </a:endParaRPr>
          </a:p>
          <a:p>
            <a:pPr marL="0" indent="0">
              <a:lnSpc>
                <a:spcPts val="3200"/>
              </a:lnSpc>
              <a:spcBef>
                <a:spcPts val="600"/>
              </a:spcBef>
              <a:buSzPct val="80000"/>
              <a:buNone/>
            </a:pPr>
            <a:endParaRPr lang="en-US" sz="3200" dirty="0">
              <a:latin typeface="Calibri" panose="020F0502020204030204" pitchFamily="34" charset="0"/>
            </a:endParaRPr>
          </a:p>
        </p:txBody>
      </p:sp>
      <p:sp>
        <p:nvSpPr>
          <p:cNvPr id="5" name="Rounded Rectangle 4"/>
          <p:cNvSpPr/>
          <p:nvPr/>
        </p:nvSpPr>
        <p:spPr>
          <a:xfrm>
            <a:off x="272143" y="1219200"/>
            <a:ext cx="8436427" cy="729343"/>
          </a:xfrm>
          <a:prstGeom prst="roundRect">
            <a:avLst/>
          </a:prstGeom>
          <a:gradFill>
            <a:gsLst>
              <a:gs pos="100000">
                <a:srgbClr val="E5E2D1"/>
              </a:gs>
              <a:gs pos="100000">
                <a:schemeClr val="accent1">
                  <a:tint val="50000"/>
                  <a:shade val="100000"/>
                  <a:satMod val="350000"/>
                </a:schemeClr>
              </a:gs>
            </a:gsLst>
          </a:gra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latin typeface="Franklin Gothic Book" panose="020B0503020102020204" pitchFamily="34" charset="0"/>
              </a:rPr>
              <a:t>Referral Process</a:t>
            </a:r>
            <a:endParaRPr lang="en-US" sz="4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35654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6</a:t>
            </a:fld>
            <a:endParaRPr lang="en-US">
              <a:solidFill>
                <a:prstClr val="black">
                  <a:tint val="75000"/>
                </a:prstClr>
              </a:solidFill>
            </a:endParaRPr>
          </a:p>
        </p:txBody>
      </p:sp>
      <p:pic>
        <p:nvPicPr>
          <p:cNvPr id="4" name="Picture 2" descr="\\cms_ridgeline\users$\mjoya\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6" y="0"/>
            <a:ext cx="8876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0505" y="643542"/>
            <a:ext cx="1378633" cy="400110"/>
          </a:xfrm>
          <a:prstGeom prst="rect">
            <a:avLst/>
          </a:prstGeom>
          <a:noFill/>
        </p:spPr>
        <p:txBody>
          <a:bodyPr wrap="square" rtlCol="0">
            <a:spAutoFit/>
          </a:bodyPr>
          <a:lstStyle/>
          <a:p>
            <a:r>
              <a:rPr lang="en-US" sz="2000" b="1" dirty="0" smtClean="0">
                <a:solidFill>
                  <a:prstClr val="black"/>
                </a:solidFill>
                <a:latin typeface="Franklin Gothic Medium Cond" panose="020B0606030402020204" pitchFamily="34" charset="0"/>
              </a:rPr>
              <a:t>03/8/2016</a:t>
            </a:r>
            <a:endParaRPr lang="en-US" sz="2000" b="1" dirty="0">
              <a:solidFill>
                <a:prstClr val="black"/>
              </a:solidFill>
              <a:latin typeface="Franklin Gothic Medium Cond" panose="020B0606030402020204" pitchFamily="34" charset="0"/>
            </a:endParaRPr>
          </a:p>
        </p:txBody>
      </p:sp>
      <p:sp>
        <p:nvSpPr>
          <p:cNvPr id="6" name="TextBox 5"/>
          <p:cNvSpPr txBox="1"/>
          <p:nvPr/>
        </p:nvSpPr>
        <p:spPr>
          <a:xfrm>
            <a:off x="3008142" y="539544"/>
            <a:ext cx="3547403" cy="523220"/>
          </a:xfrm>
          <a:prstGeom prst="rect">
            <a:avLst/>
          </a:prstGeom>
          <a:noFill/>
        </p:spPr>
        <p:txBody>
          <a:bodyPr wrap="square" rtlCol="0">
            <a:spAutoFit/>
          </a:bodyPr>
          <a:lstStyle/>
          <a:p>
            <a:r>
              <a:rPr lang="en-US" sz="2800" b="1" dirty="0" smtClean="0">
                <a:solidFill>
                  <a:prstClr val="black"/>
                </a:solidFill>
                <a:latin typeface="Franklin Gothic Medium Cond" panose="020B0606030402020204" pitchFamily="34" charset="0"/>
              </a:rPr>
              <a:t>Dr. Who	</a:t>
            </a:r>
            <a:endParaRPr lang="en-US" sz="2800" b="1" dirty="0">
              <a:solidFill>
                <a:prstClr val="black"/>
              </a:solidFill>
              <a:latin typeface="Franklin Gothic Medium Cond" panose="020B0606030402020204" pitchFamily="34" charset="0"/>
            </a:endParaRPr>
          </a:p>
        </p:txBody>
      </p:sp>
      <p:sp>
        <p:nvSpPr>
          <p:cNvPr id="7" name="TextBox 6"/>
          <p:cNvSpPr txBox="1"/>
          <p:nvPr/>
        </p:nvSpPr>
        <p:spPr>
          <a:xfrm>
            <a:off x="6676294" y="643542"/>
            <a:ext cx="2010506"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1234567890</a:t>
            </a:r>
            <a:endParaRPr lang="en-US" sz="2400" b="1" dirty="0">
              <a:solidFill>
                <a:prstClr val="black"/>
              </a:solidFill>
              <a:latin typeface="Franklin Gothic Medium Cond" panose="020B0606030402020204" pitchFamily="34" charset="0"/>
            </a:endParaRPr>
          </a:p>
        </p:txBody>
      </p:sp>
      <p:sp>
        <p:nvSpPr>
          <p:cNvPr id="11" name="TextBox 10"/>
          <p:cNvSpPr txBox="1"/>
          <p:nvPr/>
        </p:nvSpPr>
        <p:spPr>
          <a:xfrm>
            <a:off x="520506" y="1026774"/>
            <a:ext cx="8166294"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1200    State    Street                Pomona,  CA   90033</a:t>
            </a:r>
            <a:endParaRPr lang="en-US" sz="2400" b="1" dirty="0">
              <a:solidFill>
                <a:prstClr val="black"/>
              </a:solidFill>
              <a:latin typeface="Franklin Gothic Medium Cond" panose="020B0606030402020204" pitchFamily="34" charset="0"/>
            </a:endParaRPr>
          </a:p>
        </p:txBody>
      </p:sp>
      <p:sp>
        <p:nvSpPr>
          <p:cNvPr id="12" name="TextBox 11"/>
          <p:cNvSpPr txBox="1"/>
          <p:nvPr/>
        </p:nvSpPr>
        <p:spPr>
          <a:xfrm>
            <a:off x="665871" y="1488439"/>
            <a:ext cx="2466533" cy="523220"/>
          </a:xfrm>
          <a:prstGeom prst="rect">
            <a:avLst/>
          </a:prstGeom>
          <a:noFill/>
        </p:spPr>
        <p:txBody>
          <a:bodyPr wrap="square" rtlCol="0">
            <a:spAutoFit/>
          </a:bodyPr>
          <a:lstStyle/>
          <a:p>
            <a:r>
              <a:rPr lang="en-US" sz="2800" b="1" dirty="0" smtClean="0">
                <a:solidFill>
                  <a:prstClr val="black"/>
                </a:solidFill>
                <a:latin typeface="Franklin Gothic Medium Cond" panose="020B0606030402020204" pitchFamily="34" charset="0"/>
              </a:rPr>
              <a:t>Maggie </a:t>
            </a:r>
            <a:r>
              <a:rPr lang="en-US" sz="2800" b="1" dirty="0" err="1" smtClean="0">
                <a:solidFill>
                  <a:prstClr val="black"/>
                </a:solidFill>
                <a:latin typeface="Franklin Gothic Medium Cond" panose="020B0606030402020204" pitchFamily="34" charset="0"/>
              </a:rPr>
              <a:t>Joya</a:t>
            </a:r>
            <a:endParaRPr lang="en-US" sz="2800" b="1" dirty="0">
              <a:solidFill>
                <a:prstClr val="black"/>
              </a:solidFill>
              <a:latin typeface="Franklin Gothic Medium Cond" panose="020B0606030402020204" pitchFamily="34" charset="0"/>
            </a:endParaRPr>
          </a:p>
        </p:txBody>
      </p:sp>
      <p:sp>
        <p:nvSpPr>
          <p:cNvPr id="13" name="TextBox 12"/>
          <p:cNvSpPr txBox="1"/>
          <p:nvPr/>
        </p:nvSpPr>
        <p:spPr>
          <a:xfrm>
            <a:off x="3260470" y="1549994"/>
            <a:ext cx="2205407" cy="400110"/>
          </a:xfrm>
          <a:prstGeom prst="rect">
            <a:avLst/>
          </a:prstGeom>
          <a:noFill/>
        </p:spPr>
        <p:txBody>
          <a:bodyPr wrap="square" rtlCol="0">
            <a:spAutoFit/>
          </a:bodyPr>
          <a:lstStyle/>
          <a:p>
            <a:r>
              <a:rPr lang="en-US" sz="2000" b="1" dirty="0" smtClean="0">
                <a:solidFill>
                  <a:prstClr val="black"/>
                </a:solidFill>
                <a:latin typeface="Franklin Gothic Medium Cond" panose="020B0606030402020204" pitchFamily="34" charset="0"/>
              </a:rPr>
              <a:t>909     987-1200</a:t>
            </a:r>
            <a:endParaRPr lang="en-US" sz="2000" b="1" dirty="0">
              <a:solidFill>
                <a:prstClr val="black"/>
              </a:solidFill>
              <a:latin typeface="Franklin Gothic Medium Cond" panose="020B0606030402020204" pitchFamily="34" charset="0"/>
            </a:endParaRPr>
          </a:p>
        </p:txBody>
      </p:sp>
      <p:sp>
        <p:nvSpPr>
          <p:cNvPr id="14" name="TextBox 13"/>
          <p:cNvSpPr txBox="1"/>
          <p:nvPr/>
        </p:nvSpPr>
        <p:spPr>
          <a:xfrm>
            <a:off x="1209821" y="2164059"/>
            <a:ext cx="3868616" cy="523220"/>
          </a:xfrm>
          <a:prstGeom prst="rect">
            <a:avLst/>
          </a:prstGeom>
          <a:noFill/>
        </p:spPr>
        <p:txBody>
          <a:bodyPr wrap="square" rtlCol="0">
            <a:spAutoFit/>
          </a:bodyPr>
          <a:lstStyle/>
          <a:p>
            <a:r>
              <a:rPr lang="en-US" sz="2800" b="1" dirty="0" smtClean="0">
                <a:solidFill>
                  <a:prstClr val="black"/>
                </a:solidFill>
                <a:latin typeface="Franklin Gothic Medium Cond" panose="020B0606030402020204" pitchFamily="34" charset="0"/>
              </a:rPr>
              <a:t>Mouse           Minnie</a:t>
            </a:r>
            <a:endParaRPr lang="en-US" sz="2800" b="1" dirty="0">
              <a:solidFill>
                <a:prstClr val="black"/>
              </a:solidFill>
              <a:latin typeface="Franklin Gothic Medium Cond" panose="020B0606030402020204" pitchFamily="34" charset="0"/>
            </a:endParaRPr>
          </a:p>
        </p:txBody>
      </p:sp>
      <p:sp>
        <p:nvSpPr>
          <p:cNvPr id="15" name="TextBox 14"/>
          <p:cNvSpPr txBox="1"/>
          <p:nvPr/>
        </p:nvSpPr>
        <p:spPr>
          <a:xfrm>
            <a:off x="4996947" y="2589155"/>
            <a:ext cx="417345" cy="523220"/>
          </a:xfrm>
          <a:prstGeom prst="rect">
            <a:avLst/>
          </a:prstGeom>
          <a:noFill/>
        </p:spPr>
        <p:txBody>
          <a:bodyPr wrap="square" rtlCol="0">
            <a:spAutoFit/>
          </a:bodyPr>
          <a:lstStyle/>
          <a:p>
            <a:r>
              <a:rPr lang="en-US" sz="2800" b="1" dirty="0" smtClean="0">
                <a:solidFill>
                  <a:prstClr val="black"/>
                </a:solidFill>
                <a:latin typeface="Franklin Gothic Medium Cond" panose="020B0606030402020204" pitchFamily="34" charset="0"/>
              </a:rPr>
              <a:t>x</a:t>
            </a:r>
            <a:endParaRPr lang="en-US" sz="2800" b="1" dirty="0">
              <a:solidFill>
                <a:prstClr val="black"/>
              </a:solidFill>
              <a:latin typeface="Franklin Gothic Medium Cond" panose="020B0606030402020204" pitchFamily="34" charset="0"/>
            </a:endParaRPr>
          </a:p>
        </p:txBody>
      </p:sp>
      <p:sp>
        <p:nvSpPr>
          <p:cNvPr id="16" name="TextBox 15"/>
          <p:cNvSpPr txBox="1"/>
          <p:nvPr/>
        </p:nvSpPr>
        <p:spPr>
          <a:xfrm>
            <a:off x="6121791" y="2619932"/>
            <a:ext cx="2466533"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07/08/1994</a:t>
            </a:r>
            <a:endParaRPr lang="en-US" sz="2400" b="1" dirty="0">
              <a:solidFill>
                <a:prstClr val="black"/>
              </a:solidFill>
              <a:latin typeface="Franklin Gothic Medium Cond" panose="020B0606030402020204" pitchFamily="34" charset="0"/>
            </a:endParaRPr>
          </a:p>
        </p:txBody>
      </p:sp>
      <p:sp>
        <p:nvSpPr>
          <p:cNvPr id="17" name="TextBox 16"/>
          <p:cNvSpPr txBox="1"/>
          <p:nvPr/>
        </p:nvSpPr>
        <p:spPr>
          <a:xfrm>
            <a:off x="518159" y="3081597"/>
            <a:ext cx="2466533" cy="523220"/>
          </a:xfrm>
          <a:prstGeom prst="rect">
            <a:avLst/>
          </a:prstGeom>
          <a:noFill/>
        </p:spPr>
        <p:txBody>
          <a:bodyPr wrap="square" rtlCol="0">
            <a:spAutoFit/>
          </a:bodyPr>
          <a:lstStyle/>
          <a:p>
            <a:r>
              <a:rPr lang="en-US" sz="2800" b="1" dirty="0" smtClean="0">
                <a:solidFill>
                  <a:prstClr val="black"/>
                </a:solidFill>
                <a:latin typeface="Franklin Gothic Medium Cond" panose="020B0606030402020204" pitchFamily="34" charset="0"/>
              </a:rPr>
              <a:t>1234567</a:t>
            </a:r>
            <a:endParaRPr lang="en-US" sz="2800" b="1" dirty="0">
              <a:solidFill>
                <a:prstClr val="black"/>
              </a:solidFill>
              <a:latin typeface="Franklin Gothic Medium Cond" panose="020B0606030402020204" pitchFamily="34" charset="0"/>
            </a:endParaRPr>
          </a:p>
        </p:txBody>
      </p:sp>
      <p:sp>
        <p:nvSpPr>
          <p:cNvPr id="18" name="TextBox 17"/>
          <p:cNvSpPr txBox="1"/>
          <p:nvPr/>
        </p:nvSpPr>
        <p:spPr>
          <a:xfrm>
            <a:off x="3260470" y="3143152"/>
            <a:ext cx="2310029" cy="400110"/>
          </a:xfrm>
          <a:prstGeom prst="rect">
            <a:avLst/>
          </a:prstGeom>
          <a:noFill/>
        </p:spPr>
        <p:txBody>
          <a:bodyPr wrap="square" rtlCol="0">
            <a:spAutoFit/>
          </a:bodyPr>
          <a:lstStyle/>
          <a:p>
            <a:r>
              <a:rPr lang="en-US" sz="2000" b="1" dirty="0" smtClean="0">
                <a:solidFill>
                  <a:prstClr val="black"/>
                </a:solidFill>
                <a:latin typeface="Franklin Gothic Medium Cond" panose="020B0606030402020204" pitchFamily="34" charset="0"/>
              </a:rPr>
              <a:t>323     338-1234</a:t>
            </a:r>
            <a:endParaRPr lang="en-US" sz="2000" b="1" dirty="0">
              <a:solidFill>
                <a:prstClr val="black"/>
              </a:solidFill>
              <a:latin typeface="Franklin Gothic Medium Cond" panose="020B0606030402020204" pitchFamily="34" charset="0"/>
            </a:endParaRPr>
          </a:p>
        </p:txBody>
      </p:sp>
      <p:sp>
        <p:nvSpPr>
          <p:cNvPr id="19" name="TextBox 18"/>
          <p:cNvSpPr txBox="1"/>
          <p:nvPr/>
        </p:nvSpPr>
        <p:spPr>
          <a:xfrm>
            <a:off x="422030" y="3543262"/>
            <a:ext cx="8166294"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161  W.  14th   Street                            Pomona            Ca      90003</a:t>
            </a:r>
            <a:endParaRPr lang="en-US" sz="2400" b="1" dirty="0">
              <a:solidFill>
                <a:prstClr val="black"/>
              </a:solidFill>
              <a:latin typeface="Franklin Gothic Medium Cond" panose="020B0606030402020204" pitchFamily="34" charset="0"/>
            </a:endParaRPr>
          </a:p>
        </p:txBody>
      </p:sp>
      <p:sp>
        <p:nvSpPr>
          <p:cNvPr id="20" name="TextBox 19"/>
          <p:cNvSpPr txBox="1"/>
          <p:nvPr/>
        </p:nvSpPr>
        <p:spPr>
          <a:xfrm>
            <a:off x="766686" y="4457001"/>
            <a:ext cx="2218006"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Los Angeles</a:t>
            </a:r>
            <a:endParaRPr lang="en-US" sz="2400" b="1" dirty="0">
              <a:solidFill>
                <a:prstClr val="black"/>
              </a:solidFill>
              <a:latin typeface="Franklin Gothic Medium Cond" panose="020B0606030402020204" pitchFamily="34" charset="0"/>
            </a:endParaRPr>
          </a:p>
        </p:txBody>
      </p:sp>
      <p:sp>
        <p:nvSpPr>
          <p:cNvPr id="21" name="TextBox 20"/>
          <p:cNvSpPr txBox="1"/>
          <p:nvPr/>
        </p:nvSpPr>
        <p:spPr>
          <a:xfrm>
            <a:off x="520506" y="4877633"/>
            <a:ext cx="2218006"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Daisy	</a:t>
            </a:r>
            <a:endParaRPr lang="en-US" sz="2400" b="1" dirty="0">
              <a:solidFill>
                <a:prstClr val="black"/>
              </a:solidFill>
              <a:latin typeface="Franklin Gothic Medium Cond" panose="020B0606030402020204" pitchFamily="34" charset="0"/>
            </a:endParaRPr>
          </a:p>
        </p:txBody>
      </p:sp>
      <p:sp>
        <p:nvSpPr>
          <p:cNvPr id="22" name="TextBox 21"/>
          <p:cNvSpPr txBox="1"/>
          <p:nvPr/>
        </p:nvSpPr>
        <p:spPr>
          <a:xfrm>
            <a:off x="6246054" y="4378568"/>
            <a:ext cx="2218006"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Mickey Mouse</a:t>
            </a:r>
            <a:endParaRPr lang="en-US" sz="2400" b="1" dirty="0">
              <a:solidFill>
                <a:prstClr val="black"/>
              </a:solidFill>
              <a:latin typeface="Franklin Gothic Medium Cond" panose="020B0606030402020204" pitchFamily="34" charset="0"/>
            </a:endParaRPr>
          </a:p>
        </p:txBody>
      </p:sp>
      <p:sp>
        <p:nvSpPr>
          <p:cNvPr id="23" name="TextBox 22"/>
          <p:cNvSpPr txBox="1"/>
          <p:nvPr/>
        </p:nvSpPr>
        <p:spPr>
          <a:xfrm>
            <a:off x="311833" y="5555094"/>
            <a:ext cx="417345" cy="523220"/>
          </a:xfrm>
          <a:prstGeom prst="rect">
            <a:avLst/>
          </a:prstGeom>
          <a:noFill/>
        </p:spPr>
        <p:txBody>
          <a:bodyPr wrap="square" rtlCol="0">
            <a:spAutoFit/>
          </a:bodyPr>
          <a:lstStyle/>
          <a:p>
            <a:r>
              <a:rPr lang="en-US" sz="2800" b="1" dirty="0" smtClean="0">
                <a:solidFill>
                  <a:prstClr val="black"/>
                </a:solidFill>
                <a:latin typeface="Franklin Gothic Medium Cond" panose="020B0606030402020204" pitchFamily="34" charset="0"/>
              </a:rPr>
              <a:t>x</a:t>
            </a:r>
            <a:endParaRPr lang="en-US" sz="2800" b="1" dirty="0">
              <a:solidFill>
                <a:prstClr val="black"/>
              </a:solidFill>
              <a:latin typeface="Franklin Gothic Medium Cond" panose="020B0606030402020204" pitchFamily="34" charset="0"/>
            </a:endParaRPr>
          </a:p>
        </p:txBody>
      </p:sp>
      <p:sp>
        <p:nvSpPr>
          <p:cNvPr id="24" name="TextBox 23"/>
          <p:cNvSpPr txBox="1"/>
          <p:nvPr/>
        </p:nvSpPr>
        <p:spPr>
          <a:xfrm>
            <a:off x="6258949" y="5555094"/>
            <a:ext cx="2589629" cy="492443"/>
          </a:xfrm>
          <a:prstGeom prst="rect">
            <a:avLst/>
          </a:prstGeom>
          <a:noFill/>
        </p:spPr>
        <p:txBody>
          <a:bodyPr wrap="square" rtlCol="0">
            <a:spAutoFit/>
          </a:bodyPr>
          <a:lstStyle/>
          <a:p>
            <a:r>
              <a:rPr lang="en-US" sz="2600" b="1" dirty="0" smtClean="0">
                <a:solidFill>
                  <a:prstClr val="black"/>
                </a:solidFill>
                <a:latin typeface="Franklin Gothic Medium Cond" panose="020B0606030402020204" pitchFamily="34" charset="0"/>
              </a:rPr>
              <a:t>92704529C</a:t>
            </a:r>
            <a:endParaRPr lang="en-US" sz="2600" b="1" dirty="0">
              <a:solidFill>
                <a:prstClr val="black"/>
              </a:solidFill>
              <a:latin typeface="Franklin Gothic Medium Cond" panose="020B0606030402020204" pitchFamily="34" charset="0"/>
            </a:endParaRPr>
          </a:p>
        </p:txBody>
      </p:sp>
      <p:sp>
        <p:nvSpPr>
          <p:cNvPr id="26" name="TextBox 25"/>
          <p:cNvSpPr txBox="1"/>
          <p:nvPr/>
        </p:nvSpPr>
        <p:spPr>
          <a:xfrm>
            <a:off x="6200042" y="1572843"/>
            <a:ext cx="2310029" cy="400110"/>
          </a:xfrm>
          <a:prstGeom prst="rect">
            <a:avLst/>
          </a:prstGeom>
          <a:noFill/>
        </p:spPr>
        <p:txBody>
          <a:bodyPr wrap="square" rtlCol="0">
            <a:spAutoFit/>
          </a:bodyPr>
          <a:lstStyle/>
          <a:p>
            <a:r>
              <a:rPr lang="en-US" sz="2000" b="1" dirty="0" smtClean="0">
                <a:solidFill>
                  <a:prstClr val="black"/>
                </a:solidFill>
                <a:latin typeface="Franklin Gothic Medium Cond" panose="020B0606030402020204" pitchFamily="34" charset="0"/>
              </a:rPr>
              <a:t>909     987-1223</a:t>
            </a:r>
            <a:endParaRPr lang="en-US" sz="2000" b="1" dirty="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163407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500"/>
                                  </p:iterate>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iterate type="wd">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lt">
                                    <p:tmAbs val="500"/>
                                  </p:iterate>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lt">
                                    <p:tmAbs val="500"/>
                                  </p:iterate>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Effect transition="in" filter="strips(upRight)">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Effect transition="in" filter="wipe(down)">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iterate type="lt">
                                    <p:tmPct val="10000"/>
                                  </p:iterate>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iterate type="lt">
                                    <p:tmPct val="10000"/>
                                  </p:iterate>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Effect transition="in" filter="fade">
                                      <p:cBhvr>
                                        <p:cTn id="66" dur="1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iterate type="lt">
                                    <p:tmPct val="10000"/>
                                  </p:iterate>
                                  <p:childTnLst>
                                    <p:set>
                                      <p:cBhvr>
                                        <p:cTn id="70" dur="1" fill="hold">
                                          <p:stCondLst>
                                            <p:cond delay="0"/>
                                          </p:stCondLst>
                                        </p:cTn>
                                        <p:tgtEl>
                                          <p:spTgt spid="19"/>
                                        </p:tgtEl>
                                        <p:attrNameLst>
                                          <p:attrName>style.visibility</p:attrName>
                                        </p:attrNameLst>
                                      </p:cBhvr>
                                      <p:to>
                                        <p:strVal val="visible"/>
                                      </p:to>
                                    </p:set>
                                    <p:anim calcmode="lin" valueType="num">
                                      <p:cBhvr>
                                        <p:cTn id="71" dur="1000" fill="hold"/>
                                        <p:tgtEl>
                                          <p:spTgt spid="19"/>
                                        </p:tgtEl>
                                        <p:attrNameLst>
                                          <p:attrName>ppt_w</p:attrName>
                                        </p:attrNameLst>
                                      </p:cBhvr>
                                      <p:tavLst>
                                        <p:tav tm="0">
                                          <p:val>
                                            <p:fltVal val="0"/>
                                          </p:val>
                                        </p:tav>
                                        <p:tav tm="100000">
                                          <p:val>
                                            <p:strVal val="#ppt_w"/>
                                          </p:val>
                                        </p:tav>
                                      </p:tavLst>
                                    </p:anim>
                                    <p:anim calcmode="lin" valueType="num">
                                      <p:cBhvr>
                                        <p:cTn id="72"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iterate type="lt">
                                    <p:tmPct val="10000"/>
                                  </p:iterate>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10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iterate type="lt">
                                    <p:tmPct val="10000"/>
                                  </p:iterate>
                                  <p:childTnLst>
                                    <p:set>
                                      <p:cBhvr>
                                        <p:cTn id="81" dur="1" fill="hold">
                                          <p:stCondLst>
                                            <p:cond delay="0"/>
                                          </p:stCondLst>
                                        </p:cTn>
                                        <p:tgtEl>
                                          <p:spTgt spid="22"/>
                                        </p:tgtEl>
                                        <p:attrNameLst>
                                          <p:attrName>style.visibility</p:attrName>
                                        </p:attrNameLst>
                                      </p:cBhvr>
                                      <p:to>
                                        <p:strVal val="visible"/>
                                      </p:to>
                                    </p:set>
                                    <p:animEffect transition="in" filter="strips(downLeft)">
                                      <p:cBhvr>
                                        <p:cTn id="82" dur="10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iterate type="lt">
                                    <p:tmPct val="10000"/>
                                  </p:iterate>
                                  <p:childTnLst>
                                    <p:set>
                                      <p:cBhvr>
                                        <p:cTn id="86" dur="1" fill="hold">
                                          <p:stCondLst>
                                            <p:cond delay="0"/>
                                          </p:stCondLst>
                                        </p:cTn>
                                        <p:tgtEl>
                                          <p:spTgt spid="21"/>
                                        </p:tgtEl>
                                        <p:attrNameLst>
                                          <p:attrName>style.visibility</p:attrName>
                                        </p:attrNameLst>
                                      </p:cBhvr>
                                      <p:to>
                                        <p:strVal val="visible"/>
                                      </p:to>
                                    </p:set>
                                    <p:animEffect transition="in" filter="wedge">
                                      <p:cBhvr>
                                        <p:cTn id="87" dur="10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1000" fill="hold"/>
                                        <p:tgtEl>
                                          <p:spTgt spid="23"/>
                                        </p:tgtEl>
                                        <p:attrNameLst>
                                          <p:attrName>ppt_w</p:attrName>
                                        </p:attrNameLst>
                                      </p:cBhvr>
                                      <p:tavLst>
                                        <p:tav tm="0">
                                          <p:val>
                                            <p:fltVal val="0"/>
                                          </p:val>
                                        </p:tav>
                                        <p:tav tm="100000">
                                          <p:val>
                                            <p:strVal val="#ppt_w"/>
                                          </p:val>
                                        </p:tav>
                                      </p:tavLst>
                                    </p:anim>
                                    <p:anim calcmode="lin" valueType="num">
                                      <p:cBhvr>
                                        <p:cTn id="93" dur="1000" fill="hold"/>
                                        <p:tgtEl>
                                          <p:spTgt spid="23"/>
                                        </p:tgtEl>
                                        <p:attrNameLst>
                                          <p:attrName>ppt_h</p:attrName>
                                        </p:attrNameLst>
                                      </p:cBhvr>
                                      <p:tavLst>
                                        <p:tav tm="0">
                                          <p:val>
                                            <p:fltVal val="0"/>
                                          </p:val>
                                        </p:tav>
                                        <p:tav tm="100000">
                                          <p:val>
                                            <p:strVal val="#ppt_h"/>
                                          </p:val>
                                        </p:tav>
                                      </p:tavLst>
                                    </p:anim>
                                    <p:anim calcmode="lin" valueType="num">
                                      <p:cBhvr>
                                        <p:cTn id="94" dur="1000" fill="hold"/>
                                        <p:tgtEl>
                                          <p:spTgt spid="23"/>
                                        </p:tgtEl>
                                        <p:attrNameLst>
                                          <p:attrName>style.rotation</p:attrName>
                                        </p:attrNameLst>
                                      </p:cBhvr>
                                      <p:tavLst>
                                        <p:tav tm="0">
                                          <p:val>
                                            <p:fltVal val="90"/>
                                          </p:val>
                                        </p:tav>
                                        <p:tav tm="100000">
                                          <p:val>
                                            <p:fltVal val="0"/>
                                          </p:val>
                                        </p:tav>
                                      </p:tavLst>
                                    </p:anim>
                                    <p:animEffect transition="in" filter="fade">
                                      <p:cBhvr>
                                        <p:cTn id="95" dur="10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iterate type="lt">
                                    <p:tmPct val="10000"/>
                                  </p:iterate>
                                  <p:childTnLst>
                                    <p:set>
                                      <p:cBhvr>
                                        <p:cTn id="99" dur="1" fill="hold">
                                          <p:stCondLst>
                                            <p:cond delay="0"/>
                                          </p:stCondLst>
                                        </p:cTn>
                                        <p:tgtEl>
                                          <p:spTgt spid="24"/>
                                        </p:tgtEl>
                                        <p:attrNameLst>
                                          <p:attrName>style.visibility</p:attrName>
                                        </p:attrNameLst>
                                      </p:cBhvr>
                                      <p:to>
                                        <p:strVal val="visible"/>
                                      </p:to>
                                    </p:set>
                                    <p:animEffect transition="in" filter="barn(inVertical)">
                                      <p:cBhvr>
                                        <p:cTn id="10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7</a:t>
            </a:fld>
            <a:endParaRPr lang="en-US">
              <a:solidFill>
                <a:prstClr val="black">
                  <a:tint val="75000"/>
                </a:prstClr>
              </a:solidFill>
            </a:endParaRPr>
          </a:p>
        </p:txBody>
      </p:sp>
      <p:pic>
        <p:nvPicPr>
          <p:cNvPr id="4" name="Picture 2" descr="\\cms_ridgeline\users$\mjoya\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98925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1996" y="361904"/>
            <a:ext cx="2218006"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C16.1</a:t>
            </a:r>
            <a:endParaRPr lang="en-US" sz="2400" b="1" dirty="0">
              <a:solidFill>
                <a:prstClr val="black"/>
              </a:solidFill>
              <a:latin typeface="Franklin Gothic Medium Cond" panose="020B0606030402020204" pitchFamily="34" charset="0"/>
            </a:endParaRPr>
          </a:p>
        </p:txBody>
      </p:sp>
      <p:sp>
        <p:nvSpPr>
          <p:cNvPr id="6" name="TextBox 5"/>
          <p:cNvSpPr txBox="1"/>
          <p:nvPr/>
        </p:nvSpPr>
        <p:spPr>
          <a:xfrm>
            <a:off x="4288304" y="361904"/>
            <a:ext cx="2218006"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E10.1</a:t>
            </a:r>
            <a:endParaRPr lang="en-US" sz="2400" b="1" dirty="0">
              <a:solidFill>
                <a:prstClr val="black"/>
              </a:solidFill>
              <a:latin typeface="Franklin Gothic Medium Cond" panose="020B0606030402020204" pitchFamily="34" charset="0"/>
            </a:endParaRPr>
          </a:p>
        </p:txBody>
      </p:sp>
      <p:sp>
        <p:nvSpPr>
          <p:cNvPr id="7" name="TextBox 6"/>
          <p:cNvSpPr txBox="1"/>
          <p:nvPr/>
        </p:nvSpPr>
        <p:spPr>
          <a:xfrm>
            <a:off x="0" y="1824944"/>
            <a:ext cx="4768948" cy="1131079"/>
          </a:xfrm>
          <a:prstGeom prst="rect">
            <a:avLst/>
          </a:prstGeom>
          <a:noFill/>
        </p:spPr>
        <p:txBody>
          <a:bodyPr wrap="square" rtlCol="0">
            <a:spAutoFit/>
          </a:bodyPr>
          <a:lstStyle/>
          <a:p>
            <a:pPr>
              <a:lnSpc>
                <a:spcPts val="2700"/>
              </a:lnSpc>
            </a:pPr>
            <a:r>
              <a:rPr lang="en-US" sz="2400" b="1" dirty="0" smtClean="0">
                <a:solidFill>
                  <a:prstClr val="black"/>
                </a:solidFill>
                <a:latin typeface="Franklin Gothic Medium Cond" panose="020B0606030402020204" pitchFamily="34" charset="0"/>
              </a:rPr>
              <a:t>What are you requesting from CCS?</a:t>
            </a:r>
          </a:p>
          <a:p>
            <a:pPr>
              <a:lnSpc>
                <a:spcPts val="2700"/>
              </a:lnSpc>
            </a:pPr>
            <a:r>
              <a:rPr lang="en-US" sz="2400" b="1" dirty="0" smtClean="0">
                <a:solidFill>
                  <a:prstClr val="black"/>
                </a:solidFill>
                <a:latin typeface="Franklin Gothic Medium Cond" panose="020B0606030402020204" pitchFamily="34" charset="0"/>
              </a:rPr>
              <a:t>SCG, HCPCS/CPT code, Medication,</a:t>
            </a:r>
          </a:p>
          <a:p>
            <a:pPr>
              <a:lnSpc>
                <a:spcPts val="2700"/>
              </a:lnSpc>
            </a:pPr>
            <a:r>
              <a:rPr lang="en-US" sz="2400" b="1" dirty="0" smtClean="0">
                <a:solidFill>
                  <a:prstClr val="black"/>
                </a:solidFill>
                <a:latin typeface="Franklin Gothic Medium Cond" panose="020B0606030402020204" pitchFamily="34" charset="0"/>
              </a:rPr>
              <a:t>Medical supplies, DMEs, etc….</a:t>
            </a:r>
            <a:endParaRPr lang="en-US" sz="2400" b="1" dirty="0">
              <a:solidFill>
                <a:prstClr val="black"/>
              </a:solidFill>
              <a:latin typeface="Franklin Gothic Medium Cond" panose="020B0606030402020204" pitchFamily="34" charset="0"/>
            </a:endParaRPr>
          </a:p>
        </p:txBody>
      </p:sp>
      <p:sp>
        <p:nvSpPr>
          <p:cNvPr id="8" name="TextBox 7"/>
          <p:cNvSpPr txBox="1"/>
          <p:nvPr/>
        </p:nvSpPr>
        <p:spPr>
          <a:xfrm>
            <a:off x="715110" y="4381631"/>
            <a:ext cx="2218006"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7/5/2016</a:t>
            </a:r>
            <a:endParaRPr lang="en-US" sz="2400" b="1" dirty="0">
              <a:solidFill>
                <a:prstClr val="black"/>
              </a:solidFill>
              <a:latin typeface="Franklin Gothic Medium Cond" panose="020B0606030402020204" pitchFamily="34" charset="0"/>
            </a:endParaRPr>
          </a:p>
        </p:txBody>
      </p:sp>
      <p:sp>
        <p:nvSpPr>
          <p:cNvPr id="9" name="TextBox 8"/>
          <p:cNvSpPr txBox="1"/>
          <p:nvPr/>
        </p:nvSpPr>
        <p:spPr>
          <a:xfrm>
            <a:off x="4494626" y="1835156"/>
            <a:ext cx="1048045" cy="400110"/>
          </a:xfrm>
          <a:prstGeom prst="rect">
            <a:avLst/>
          </a:prstGeom>
          <a:noFill/>
        </p:spPr>
        <p:txBody>
          <a:bodyPr wrap="square" rtlCol="0">
            <a:spAutoFit/>
          </a:bodyPr>
          <a:lstStyle/>
          <a:p>
            <a:r>
              <a:rPr lang="en-US" sz="2000" b="1" dirty="0" smtClean="0">
                <a:solidFill>
                  <a:prstClr val="black"/>
                </a:solidFill>
                <a:latin typeface="Franklin Gothic Medium Cond" panose="020B0606030402020204" pitchFamily="34" charset="0"/>
              </a:rPr>
              <a:t>7/5/16</a:t>
            </a:r>
            <a:endParaRPr lang="en-US" sz="2000" b="1" dirty="0">
              <a:solidFill>
                <a:prstClr val="black"/>
              </a:solidFill>
              <a:latin typeface="Franklin Gothic Medium Cond" panose="020B0606030402020204" pitchFamily="34" charset="0"/>
            </a:endParaRPr>
          </a:p>
        </p:txBody>
      </p:sp>
      <p:sp>
        <p:nvSpPr>
          <p:cNvPr id="10" name="TextBox 9"/>
          <p:cNvSpPr txBox="1"/>
          <p:nvPr/>
        </p:nvSpPr>
        <p:spPr>
          <a:xfrm>
            <a:off x="143593" y="3490186"/>
            <a:ext cx="417345" cy="523220"/>
          </a:xfrm>
          <a:prstGeom prst="rect">
            <a:avLst/>
          </a:prstGeom>
          <a:noFill/>
        </p:spPr>
        <p:txBody>
          <a:bodyPr wrap="square" rtlCol="0">
            <a:spAutoFit/>
          </a:bodyPr>
          <a:lstStyle/>
          <a:p>
            <a:r>
              <a:rPr lang="en-US" sz="2800" b="1" dirty="0" smtClean="0">
                <a:solidFill>
                  <a:prstClr val="black"/>
                </a:solidFill>
                <a:latin typeface="Franklin Gothic Medium Cond" panose="020B0606030402020204" pitchFamily="34" charset="0"/>
              </a:rPr>
              <a:t>x</a:t>
            </a:r>
            <a:endParaRPr lang="en-US" sz="2800" b="1" dirty="0">
              <a:solidFill>
                <a:prstClr val="black"/>
              </a:solidFill>
              <a:latin typeface="Franklin Gothic Medium Cond" panose="020B0606030402020204" pitchFamily="34" charset="0"/>
            </a:endParaRPr>
          </a:p>
        </p:txBody>
      </p:sp>
      <p:sp>
        <p:nvSpPr>
          <p:cNvPr id="11" name="TextBox 10"/>
          <p:cNvSpPr txBox="1"/>
          <p:nvPr/>
        </p:nvSpPr>
        <p:spPr>
          <a:xfrm>
            <a:off x="2384472" y="3601811"/>
            <a:ext cx="5908627"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Pomona Valley Medical </a:t>
            </a:r>
            <a:r>
              <a:rPr lang="en-US" sz="2400" b="1" dirty="0" err="1" smtClean="0">
                <a:solidFill>
                  <a:prstClr val="black"/>
                </a:solidFill>
                <a:latin typeface="Franklin Gothic Medium Cond" panose="020B0606030402020204" pitchFamily="34" charset="0"/>
              </a:rPr>
              <a:t>Ctr</a:t>
            </a:r>
            <a:r>
              <a:rPr lang="en-US" sz="2400" b="1" dirty="0" smtClean="0">
                <a:solidFill>
                  <a:prstClr val="black"/>
                </a:solidFill>
                <a:latin typeface="Franklin Gothic Medium Cond" panose="020B0606030402020204" pitchFamily="34" charset="0"/>
              </a:rPr>
              <a:t>     NPI #1407813660</a:t>
            </a:r>
            <a:endParaRPr lang="en-US" sz="2400" b="1" dirty="0">
              <a:solidFill>
                <a:prstClr val="black"/>
              </a:solidFill>
              <a:latin typeface="Franklin Gothic Medium Cond" panose="020B0606030402020204" pitchFamily="34" charset="0"/>
            </a:endParaRPr>
          </a:p>
        </p:txBody>
      </p:sp>
      <p:sp>
        <p:nvSpPr>
          <p:cNvPr id="12" name="TextBox 11"/>
          <p:cNvSpPr txBox="1"/>
          <p:nvPr/>
        </p:nvSpPr>
        <p:spPr>
          <a:xfrm>
            <a:off x="7302500" y="4381631"/>
            <a:ext cx="850900" cy="461665"/>
          </a:xfrm>
          <a:prstGeom prst="rect">
            <a:avLst/>
          </a:prstGeom>
          <a:noFill/>
        </p:spPr>
        <p:txBody>
          <a:bodyPr wrap="square" rtlCol="0">
            <a:spAutoFit/>
          </a:bodyPr>
          <a:lstStyle/>
          <a:p>
            <a:r>
              <a:rPr lang="en-US" sz="2400" b="1" dirty="0" smtClean="0">
                <a:solidFill>
                  <a:prstClr val="black"/>
                </a:solidFill>
                <a:latin typeface="Franklin Gothic Medium Cond" panose="020B0606030402020204" pitchFamily="34" charset="0"/>
              </a:rPr>
              <a:t>7</a:t>
            </a:r>
            <a:endParaRPr lang="en-US" sz="2400" b="1" dirty="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3788589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 calcmode="lin" valueType="num">
                                      <p:cBhvr>
                                        <p:cTn id="26" dur="2000" fill="hold"/>
                                        <p:tgtEl>
                                          <p:spTgt spid="9"/>
                                        </p:tgtEl>
                                        <p:attrNameLst>
                                          <p:attrName>style.rotation</p:attrName>
                                        </p:attrNameLst>
                                      </p:cBhvr>
                                      <p:tavLst>
                                        <p:tav tm="0">
                                          <p:val>
                                            <p:fltVal val="90"/>
                                          </p:val>
                                        </p:tav>
                                        <p:tav tm="100000">
                                          <p:val>
                                            <p:fltVal val="0"/>
                                          </p:val>
                                        </p:tav>
                                      </p:tavLst>
                                    </p:anim>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iterate type="wd">
                                    <p:tmPct val="10000"/>
                                  </p:iterate>
                                  <p:childTnLst>
                                    <p:set>
                                      <p:cBhvr>
                                        <p:cTn id="38" dur="1" fill="hold">
                                          <p:stCondLst>
                                            <p:cond delay="0"/>
                                          </p:stCondLst>
                                        </p:cTn>
                                        <p:tgtEl>
                                          <p:spTgt spid="11"/>
                                        </p:tgtEl>
                                        <p:attrNameLst>
                                          <p:attrName>style.visibility</p:attrName>
                                        </p:attrNameLst>
                                      </p:cBhvr>
                                      <p:to>
                                        <p:strVal val="visible"/>
                                      </p:to>
                                    </p:set>
                                    <p:animEffect transition="in" filter="wedg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1000" fill="hold"/>
                                        <p:tgtEl>
                                          <p:spTgt spid="8"/>
                                        </p:tgtEl>
                                        <p:attrNameLst>
                                          <p:attrName>ppt_x</p:attrName>
                                        </p:attrNameLst>
                                      </p:cBhvr>
                                      <p:tavLst>
                                        <p:tav tm="0">
                                          <p:val>
                                            <p:strVal val="0-#ppt_w/2"/>
                                          </p:val>
                                        </p:tav>
                                        <p:tav tm="100000">
                                          <p:val>
                                            <p:strVal val="#ppt_x"/>
                                          </p:val>
                                        </p:tav>
                                      </p:tavLst>
                                    </p:anim>
                                    <p:anim calcmode="lin" valueType="num">
                                      <p:cBhvr additive="base">
                                        <p:cTn id="4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000" fill="hold"/>
                                        <p:tgtEl>
                                          <p:spTgt spid="12"/>
                                        </p:tgtEl>
                                        <p:attrNameLst>
                                          <p:attrName>ppt_x</p:attrName>
                                        </p:attrNameLst>
                                      </p:cBhvr>
                                      <p:tavLst>
                                        <p:tav tm="0">
                                          <p:val>
                                            <p:strVal val="0-#ppt_w/2"/>
                                          </p:val>
                                        </p:tav>
                                        <p:tav tm="100000">
                                          <p:val>
                                            <p:strVal val="#ppt_x"/>
                                          </p:val>
                                        </p:tav>
                                      </p:tavLst>
                                    </p:anim>
                                    <p:anim calcmode="lin" valueType="num">
                                      <p:cBhvr additive="base">
                                        <p:cTn id="5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8</a:t>
            </a:fld>
            <a:endParaRPr lang="en-US">
              <a:solidFill>
                <a:prstClr val="black">
                  <a:tint val="75000"/>
                </a:prst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375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155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7583&quot;&gt;&lt;property id=&quot;20148&quot; value=&quot;5&quot;/&gt;&lt;property id=&quot;20300&quot; value=&quot;Slide 1&quot;/&gt;&lt;property id=&quot;20307&quot; value=&quot;287&quot;/&gt;&lt;/object&gt;&lt;object type=&quot;3&quot; unique_id=&quot;27673&quot;&gt;&lt;property id=&quot;20148&quot; value=&quot;5&quot;/&gt;&lt;property id=&quot;20300&quot; value=&quot;Slide 3&quot;/&gt;&lt;property id=&quot;20307&quot; value=&quot;293&quot;/&gt;&lt;/object&gt;&lt;object type=&quot;3&quot; unique_id=&quot;27782&quot;&gt;&lt;property id=&quot;20148&quot; value=&quot;5&quot;/&gt;&lt;property id=&quot;20300&quot; value=&quot;Slide 6&quot;/&gt;&lt;property id=&quot;20307&quot; value=&quot;295&quot;/&gt;&lt;/object&gt;&lt;object type=&quot;3&quot; unique_id=&quot;27864&quot;&gt;&lt;property id=&quot;20148&quot; value=&quot;5&quot;/&gt;&lt;property id=&quot;20300&quot; value=&quot;Slide 10&quot;/&gt;&lt;property id=&quot;20307&quot; value=&quot;296&quot;/&gt;&lt;/object&gt;&lt;object type=&quot;3&quot; unique_id=&quot;28163&quot;&gt;&lt;property id=&quot;20148&quot; value=&quot;5&quot;/&gt;&lt;property id=&quot;20300&quot; value=&quot;Slide 4&quot;/&gt;&lt;property id=&quot;20307&quot; value=&quot;299&quot;/&gt;&lt;/object&gt;&lt;object type=&quot;3&quot; unique_id=&quot;28164&quot;&gt;&lt;property id=&quot;20148&quot; value=&quot;5&quot;/&gt;&lt;property id=&quot;20300&quot; value=&quot;Slide 13&quot;/&gt;&lt;property id=&quot;20307&quot; value=&quot;300&quot;/&gt;&lt;/object&gt;&lt;object type=&quot;3&quot; unique_id=&quot;28165&quot;&gt;&lt;property id=&quot;20148&quot; value=&quot;5&quot;/&gt;&lt;property id=&quot;20300&quot; value=&quot;Slide 16&quot;/&gt;&lt;property id=&quot;20307&quot; value=&quot;301&quot;/&gt;&lt;/object&gt;&lt;object type=&quot;3&quot; unique_id=&quot;28217&quot;&gt;&lt;property id=&quot;20148&quot; value=&quot;5&quot;/&gt;&lt;property id=&quot;20300&quot; value=&quot;Slide 30&quot;/&gt;&lt;property id=&quot;20307&quot; value=&quot;302&quot;/&gt;&lt;/object&gt;&lt;object type=&quot;3&quot; unique_id=&quot;28362&quot;&gt;&lt;property id=&quot;20148&quot; value=&quot;5&quot;/&gt;&lt;property id=&quot;20300&quot; value=&quot;Slide 17&quot;/&gt;&lt;property id=&quot;20307&quot; value=&quot;303&quot;/&gt;&lt;/object&gt;&lt;object type=&quot;3&quot; unique_id=&quot;28409&quot;&gt;&lt;property id=&quot;20148&quot; value=&quot;5&quot;/&gt;&lt;property id=&quot;20300&quot; value=&quot;Slide 18&quot;/&gt;&lt;property id=&quot;20307&quot; value=&quot;308&quot;/&gt;&lt;/object&gt;&lt;object type=&quot;3&quot; unique_id=&quot;28643&quot;&gt;&lt;property id=&quot;20148&quot; value=&quot;5&quot;/&gt;&lt;property id=&quot;20300&quot; value=&quot;Slide 31&quot;/&gt;&lt;property id=&quot;20307&quot; value=&quot;313&quot;/&gt;&lt;/object&gt;&lt;object type=&quot;3&quot; unique_id=&quot;28644&quot;&gt;&lt;property id=&quot;20148&quot; value=&quot;5&quot;/&gt;&lt;property id=&quot;20300&quot; value=&quot;Slide 32&quot;/&gt;&lt;property id=&quot;20307&quot; value=&quot;311&quot;/&gt;&lt;/object&gt;&lt;object type=&quot;3&quot; unique_id=&quot;28645&quot;&gt;&lt;property id=&quot;20148&quot; value=&quot;5&quot;/&gt;&lt;property id=&quot;20300&quot; value=&quot;Slide 33&quot;/&gt;&lt;property id=&quot;20307&quot; value=&quot;312&quot;/&gt;&lt;/object&gt;&lt;object type=&quot;3&quot; unique_id=&quot;28997&quot;&gt;&lt;property id=&quot;20148&quot; value=&quot;5&quot;/&gt;&lt;property id=&quot;20300&quot; value=&quot;Slide 20&quot;/&gt;&lt;property id=&quot;20307&quot; value=&quot;316&quot;/&gt;&lt;/object&gt;&lt;object type=&quot;3&quot; unique_id=&quot;28998&quot;&gt;&lt;property id=&quot;20148&quot; value=&quot;5&quot;/&gt;&lt;property id=&quot;20300&quot; value=&quot;Slide 21&quot;/&gt;&lt;property id=&quot;20307&quot; value=&quot;314&quot;/&gt;&lt;/object&gt;&lt;object type=&quot;3&quot; unique_id=&quot;28999&quot;&gt;&lt;property id=&quot;20148&quot; value=&quot;5&quot;/&gt;&lt;property id=&quot;20300&quot; value=&quot;Slide 22&quot;/&gt;&lt;property id=&quot;20307&quot; value=&quot;315&quot;/&gt;&lt;/object&gt;&lt;object type=&quot;3&quot; unique_id=&quot;29000&quot;&gt;&lt;property id=&quot;20148&quot; value=&quot;5&quot;/&gt;&lt;property id=&quot;20300&quot; value=&quot;Slide 23&quot;/&gt;&lt;property id=&quot;20307&quot; value=&quot;317&quot;/&gt;&lt;/object&gt;&lt;object type=&quot;3&quot; unique_id=&quot;29001&quot;&gt;&lt;property id=&quot;20148&quot; value=&quot;5&quot;/&gt;&lt;property id=&quot;20300&quot; value=&quot;Slide 24&quot;/&gt;&lt;property id=&quot;20307&quot; value=&quot;318&quot;/&gt;&lt;/object&gt;&lt;object type=&quot;3&quot; unique_id=&quot;29002&quot;&gt;&lt;property id=&quot;20148&quot; value=&quot;5&quot;/&gt;&lt;property id=&quot;20300&quot; value=&quot;Slide 25&quot;/&gt;&lt;property id=&quot;20307&quot; value=&quot;319&quot;/&gt;&lt;/object&gt;&lt;object type=&quot;3&quot; unique_id=&quot;29252&quot;&gt;&lt;property id=&quot;20148&quot; value=&quot;5&quot;/&gt;&lt;property id=&quot;20300&quot; value=&quot;Slide 12&quot;/&gt;&lt;property id=&quot;20307&quot; value=&quot;320&quot;/&gt;&lt;/object&gt;&lt;object type=&quot;3&quot; unique_id=&quot;29541&quot;&gt;&lt;property id=&quot;20148&quot; value=&quot;5&quot;/&gt;&lt;property id=&quot;20300&quot; value=&quot;Slide 14&quot;/&gt;&lt;property id=&quot;20307&quot; value=&quot;321&quot;/&gt;&lt;/object&gt;&lt;object type=&quot;3&quot; unique_id=&quot;30045&quot;&gt;&lt;property id=&quot;20148&quot; value=&quot;5&quot;/&gt;&lt;property id=&quot;20300&quot; value=&quot;Slide 7&quot;/&gt;&lt;property id=&quot;20307&quot; value=&quot;322&quot;/&gt;&lt;/object&gt;&lt;object type=&quot;3&quot; unique_id=&quot;30046&quot;&gt;&lt;property id=&quot;20148&quot; value=&quot;5&quot;/&gt;&lt;property id=&quot;20300&quot; value=&quot;Slide 8&quot;/&gt;&lt;property id=&quot;20307&quot; value=&quot;323&quot;/&gt;&lt;/object&gt;&lt;object type=&quot;3&quot; unique_id=&quot;30047&quot;&gt;&lt;property id=&quot;20148&quot; value=&quot;5&quot;/&gt;&lt;property id=&quot;20300&quot; value=&quot;Slide 9&quot;/&gt;&lt;property id=&quot;20307&quot; value=&quot;324&quot;/&gt;&lt;/object&gt;&lt;object type=&quot;3&quot; unique_id=&quot;30218&quot;&gt;&lt;property id=&quot;20148&quot; value=&quot;5&quot;/&gt;&lt;property id=&quot;20300&quot; value=&quot;Slide 26&quot;/&gt;&lt;property id=&quot;20307&quot; value=&quot;325&quot;/&gt;&lt;/object&gt;&lt;object type=&quot;3&quot; unique_id=&quot;30219&quot;&gt;&lt;property id=&quot;20148&quot; value=&quot;5&quot;/&gt;&lt;property id=&quot;20300&quot; value=&quot;Slide 27&quot;/&gt;&lt;property id=&quot;20307&quot; value=&quot;326&quot;/&gt;&lt;/object&gt;&lt;object type=&quot;3&quot; unique_id=&quot;30336&quot;&gt;&lt;property id=&quot;20148&quot; value=&quot;5&quot;/&gt;&lt;property id=&quot;20300&quot; value=&quot;Slide 28&quot;/&gt;&lt;property id=&quot;20307&quot; value=&quot;330&quot;/&gt;&lt;/object&gt;&lt;object type=&quot;3&quot; unique_id=&quot;30337&quot;&gt;&lt;property id=&quot;20148&quot; value=&quot;5&quot;/&gt;&lt;property id=&quot;20300&quot; value=&quot;Slide 29&quot;/&gt;&lt;property id=&quot;20307&quot; value=&quot;332&quot;/&gt;&lt;/object&gt;&lt;object type=&quot;3&quot; unique_id=&quot;30498&quot;&gt;&lt;property id=&quot;20148&quot; value=&quot;5&quot;/&gt;&lt;property id=&quot;20300&quot; value=&quot;Slide 34 - &amp;quot;PEDI System&amp;quot;&quot;/&gt;&lt;property id=&quot;20307&quot; value=&quot;333&quot;/&gt;&lt;/object&gt;&lt;object type=&quot;3&quot; unique_id=&quot;30499&quot;&gt;&lt;property id=&quot;20148&quot; value=&quot;5&quot;/&gt;&lt;property id=&quot;20300&quot; value=&quot;Slide 36&quot;/&gt;&lt;property id=&quot;20307&quot; value=&quot;334&quot;/&gt;&lt;/object&gt;&lt;object type=&quot;3&quot; unique_id=&quot;31107&quot;&gt;&lt;property id=&quot;20148&quot; value=&quot;5&quot;/&gt;&lt;property id=&quot;20300&quot; value=&quot;Slide 2&quot;/&gt;&lt;property id=&quot;20307&quot; value=&quot;335&quot;/&gt;&lt;/object&gt;&lt;object type=&quot;3&quot; unique_id=&quot;31399&quot;&gt;&lt;property id=&quot;20148&quot; value=&quot;5&quot;/&gt;&lt;property id=&quot;20300&quot; value=&quot;Slide 15&quot;/&gt;&lt;property id=&quot;20307&quot; value=&quot;336&quot;/&gt;&lt;/object&gt;&lt;object type=&quot;3&quot; unique_id=&quot;31477&quot;&gt;&lt;property id=&quot;20148&quot; value=&quot;5&quot;/&gt;&lt;property id=&quot;20300&quot; value=&quot;Slide 35&quot;/&gt;&lt;property id=&quot;20307&quot; value=&quot;337&quot;/&gt;&lt;/object&gt;&lt;object type=&quot;3&quot; unique_id=&quot;31701&quot;&gt;&lt;property id=&quot;20148&quot; value=&quot;5&quot;/&gt;&lt;property id=&quot;20300&quot; value=&quot;Slide 19&quot;/&gt;&lt;property id=&quot;20307&quot; value=&quot;338&quot;/&gt;&lt;/object&gt;&lt;object type=&quot;3&quot; unique_id=&quot;31887&quot;&gt;&lt;property id=&quot;20148&quot; value=&quot;5&quot;/&gt;&lt;property id=&quot;20300&quot; value=&quot;Slide 11&quot;/&gt;&lt;property id=&quot;20307&quot; value=&quot;339&quot;/&gt;&lt;/object&gt;&lt;object type=&quot;3&quot; unique_id=&quot;31964&quot;&gt;&lt;property id=&quot;20148&quot; value=&quot;5&quot;/&gt;&lt;property id=&quot;20300&quot; value=&quot;Slide 5&quot;/&gt;&lt;property id=&quot;20307&quot; value=&quot;340&quot;/&gt;&lt;/object&gt;&lt;/object&gt;&lt;object type=&quot;8&quot; unique_id=&quot;1002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Presentation-Faces-SealAndLogo [Read-Only]" id="{3922AAFA-95FD-413F-BE08-941865A1200E}" vid="{62258B76-778E-458F-8F62-CBD65AE2EB2F}"/>
    </a:ext>
  </a:extLst>
</a:theme>
</file>

<file path=ppt/theme/theme2.xml><?xml version="1.0" encoding="utf-8"?>
<a:theme xmlns:a="http://schemas.openxmlformats.org/drawingml/2006/main" name="12_DPH-Presentation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DPH-Presentation-Faces-SealAndLogo</Template>
  <TotalTime>4807</TotalTime>
  <Words>2506</Words>
  <Application>Microsoft Office PowerPoint</Application>
  <PresentationFormat>On-screen Show (4:3)</PresentationFormat>
  <Paragraphs>287</Paragraphs>
  <Slides>36</Slides>
  <Notes>29</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 Unicode MS</vt:lpstr>
      <vt:lpstr>ＭＳ Ｐゴシック</vt:lpstr>
      <vt:lpstr>Arial</vt:lpstr>
      <vt:lpstr>Calibri</vt:lpstr>
      <vt:lpstr>Franklin Gothic Book</vt:lpstr>
      <vt:lpstr>Franklin Gothic Medium Cond</vt:lpstr>
      <vt:lpstr>Symbol</vt:lpstr>
      <vt:lpstr>Tekton Pro</vt:lpstr>
      <vt:lpstr>Wingdings</vt:lpstr>
      <vt:lpstr>Wingdings 2</vt:lpstr>
      <vt:lpstr>Office Theme</vt:lpstr>
      <vt:lpstr>12_DPH-Presentation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 System</vt:lpstr>
      <vt:lpstr>PowerPoint Presentation</vt:lpstr>
      <vt:lpstr>PowerPoint Presentation</vt:lpstr>
    </vt:vector>
  </TitlesOfParts>
  <Company>County of Los Angeles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Children Services Provider Training  Presentation</dc:title>
  <dc:creator>Magdalena Joya</dc:creator>
  <cp:lastModifiedBy>Angelica Ramos</cp:lastModifiedBy>
  <cp:revision>174</cp:revision>
  <cp:lastPrinted>2016-07-12T14:44:45Z</cp:lastPrinted>
  <dcterms:created xsi:type="dcterms:W3CDTF">2016-07-06T20:19:46Z</dcterms:created>
  <dcterms:modified xsi:type="dcterms:W3CDTF">2016-09-29T17:20:27Z</dcterms:modified>
</cp:coreProperties>
</file>